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9"/>
  </p:notesMasterIdLst>
  <p:handoutMasterIdLst>
    <p:handoutMasterId r:id="rId40"/>
  </p:handoutMasterIdLst>
  <p:sldIdLst>
    <p:sldId id="258" r:id="rId5"/>
    <p:sldId id="270" r:id="rId6"/>
    <p:sldId id="299" r:id="rId7"/>
    <p:sldId id="277" r:id="rId8"/>
    <p:sldId id="298" r:id="rId9"/>
    <p:sldId id="260" r:id="rId10"/>
    <p:sldId id="261" r:id="rId11"/>
    <p:sldId id="262" r:id="rId12"/>
    <p:sldId id="263" r:id="rId13"/>
    <p:sldId id="284" r:id="rId14"/>
    <p:sldId id="286" r:id="rId15"/>
    <p:sldId id="264" r:id="rId16"/>
    <p:sldId id="300" r:id="rId17"/>
    <p:sldId id="302" r:id="rId18"/>
    <p:sldId id="303" r:id="rId19"/>
    <p:sldId id="304" r:id="rId20"/>
    <p:sldId id="305" r:id="rId21"/>
    <p:sldId id="306" r:id="rId22"/>
    <p:sldId id="307" r:id="rId23"/>
    <p:sldId id="308" r:id="rId24"/>
    <p:sldId id="309" r:id="rId25"/>
    <p:sldId id="310" r:id="rId26"/>
    <p:sldId id="265" r:id="rId27"/>
    <p:sldId id="282" r:id="rId28"/>
    <p:sldId id="266" r:id="rId29"/>
    <p:sldId id="267" r:id="rId30"/>
    <p:sldId id="280" r:id="rId31"/>
    <p:sldId id="268" r:id="rId32"/>
    <p:sldId id="288" r:id="rId33"/>
    <p:sldId id="271" r:id="rId34"/>
    <p:sldId id="297" r:id="rId35"/>
    <p:sldId id="296" r:id="rId36"/>
    <p:sldId id="278" r:id="rId37"/>
    <p:sldId id="272" r:id="rId38"/>
  </p:sldIdLst>
  <p:sldSz cx="9144000" cy="6858000" type="screen4x3"/>
  <p:notesSz cx="7077075" cy="9051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235"/>
    <a:srgbClr val="66686C"/>
    <a:srgbClr val="8A4E85"/>
    <a:srgbClr val="829E86"/>
    <a:srgbClr val="D6CCC1"/>
    <a:srgbClr val="00A68C"/>
    <a:srgbClr val="6C4F3C"/>
    <a:srgbClr val="996633"/>
    <a:srgbClr val="F1D5A6"/>
    <a:srgbClr val="FDE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4149" autoAdjust="0"/>
  </p:normalViewPr>
  <p:slideViewPr>
    <p:cSldViewPr snapToObjects="1">
      <p:cViewPr varScale="1">
        <p:scale>
          <a:sx n="68" d="100"/>
          <a:sy n="68" d="100"/>
        </p:scale>
        <p:origin x="1608" y="60"/>
      </p:cViewPr>
      <p:guideLst>
        <p:guide orient="horz" pos="216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atin typeface="Arial" charset="0"/>
              </a:defRPr>
            </a:lvl1pPr>
          </a:lstStyle>
          <a:p>
            <a:pPr>
              <a:defRPr/>
            </a:pPr>
            <a:fld id="{1AEF4ABC-B75D-433E-BC0E-D294BD9F8C26}" type="datetimeFigureOut">
              <a:rPr lang="en-US"/>
              <a:pPr>
                <a:defRPr/>
              </a:pPr>
              <a:t>5/5/2022</a:t>
            </a:fld>
            <a:endParaRPr lang="en-US"/>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atin typeface="Arial" charset="0"/>
              </a:defRPr>
            </a:lvl1pPr>
          </a:lstStyle>
          <a:p>
            <a:pPr>
              <a:defRPr/>
            </a:pPr>
            <a:fld id="{4B71B81C-18AF-4C60-82C1-B662EFD61956}" type="slidenum">
              <a:rPr lang="en-US"/>
              <a:pPr>
                <a:defRPr/>
              </a:pPr>
              <a:t>‹#›</a:t>
            </a:fld>
            <a:endParaRPr lang="en-US"/>
          </a:p>
        </p:txBody>
      </p:sp>
    </p:spTree>
    <p:extLst>
      <p:ext uri="{BB962C8B-B14F-4D97-AF65-F5344CB8AC3E}">
        <p14:creationId xmlns:p14="http://schemas.microsoft.com/office/powerpoint/2010/main" val="15084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877285F1-D826-43B1-958A-8060B268AF58}" type="datetimeFigureOut">
              <a:rPr lang="en-US" smtClean="0"/>
              <a:t>5/5/2022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98C42AC6-4779-4180-836D-019E6F7B483A}" type="slidenum">
              <a:rPr lang="en-US" smtClean="0"/>
              <a:t>‹#›</a:t>
            </a:fld>
            <a:endParaRPr lang="en-US"/>
          </a:p>
        </p:txBody>
      </p:sp>
    </p:spTree>
    <p:extLst>
      <p:ext uri="{BB962C8B-B14F-4D97-AF65-F5344CB8AC3E}">
        <p14:creationId xmlns:p14="http://schemas.microsoft.com/office/powerpoint/2010/main" val="180418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65284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224415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61731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78315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17872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91002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42AC6-4779-4180-836D-019E6F7B483A}" type="slidenum">
              <a:rPr lang="en-US" smtClean="0"/>
              <a:t>27</a:t>
            </a:fld>
            <a:endParaRPr lang="en-US"/>
          </a:p>
        </p:txBody>
      </p:sp>
    </p:spTree>
    <p:extLst>
      <p:ext uri="{BB962C8B-B14F-4D97-AF65-F5344CB8AC3E}">
        <p14:creationId xmlns:p14="http://schemas.microsoft.com/office/powerpoint/2010/main" val="137257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392648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56138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02269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42AC6-4779-4180-836D-019E6F7B483A}" type="slidenum">
              <a:rPr lang="en-US" smtClean="0"/>
              <a:t>33</a:t>
            </a:fld>
            <a:endParaRPr lang="en-US"/>
          </a:p>
        </p:txBody>
      </p:sp>
    </p:spTree>
    <p:extLst>
      <p:ext uri="{BB962C8B-B14F-4D97-AF65-F5344CB8AC3E}">
        <p14:creationId xmlns:p14="http://schemas.microsoft.com/office/powerpoint/2010/main" val="224381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74403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42AC6-4779-4180-836D-019E6F7B483A}" type="slidenum">
              <a:rPr lang="en-US" smtClean="0"/>
              <a:t>34</a:t>
            </a:fld>
            <a:endParaRPr lang="en-US"/>
          </a:p>
        </p:txBody>
      </p:sp>
    </p:spTree>
    <p:extLst>
      <p:ext uri="{BB962C8B-B14F-4D97-AF65-F5344CB8AC3E}">
        <p14:creationId xmlns:p14="http://schemas.microsoft.com/office/powerpoint/2010/main" val="349034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42AC6-4779-4180-836D-019E6F7B483A}" type="slidenum">
              <a:rPr lang="en-US" smtClean="0"/>
              <a:t>4</a:t>
            </a:fld>
            <a:endParaRPr lang="en-US"/>
          </a:p>
        </p:txBody>
      </p:sp>
    </p:spTree>
    <p:extLst>
      <p:ext uri="{BB962C8B-B14F-4D97-AF65-F5344CB8AC3E}">
        <p14:creationId xmlns:p14="http://schemas.microsoft.com/office/powerpoint/2010/main" val="32801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65608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78817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402234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69902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09688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26057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3" descr="C:\Users\srama4\Desktop\BrandGraphicQuarter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28750"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latin typeface="+mn-lt"/>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latin typeface="+mj-lt"/>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331D5D4-FEEA-45FE-865C-35E1A48996A3}" type="datetime1">
              <a:rPr lang="en-US"/>
              <a:pPr>
                <a:defRPr/>
              </a:pPr>
              <a:t>5/5/2022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7009CE3E-F05D-4C53-8AFE-912FD80DBE9E}" type="slidenum">
              <a:rPr lang="en-US"/>
              <a:pPr>
                <a:defRPr/>
              </a:pPr>
              <a:t>‹#›</a:t>
            </a:fld>
            <a:endParaRPr lang="en-US"/>
          </a:p>
        </p:txBody>
      </p:sp>
    </p:spTree>
    <p:extLst>
      <p:ext uri="{BB962C8B-B14F-4D97-AF65-F5344CB8AC3E}">
        <p14:creationId xmlns:p14="http://schemas.microsoft.com/office/powerpoint/2010/main" val="19805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72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0" y="609600"/>
            <a:ext cx="6934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60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1600201"/>
            <a:ext cx="7772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1F2BD5-D1DF-40BA-AF03-D4DB1071081E}" type="datetime1">
              <a:rPr lang="en-US"/>
              <a:pPr>
                <a:defRPr/>
              </a:pPr>
              <a:t>5/5/2022</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1A74540-1A5D-4324-8B2A-065D0631BF4E}" type="slidenum">
              <a:rPr lang="en-US"/>
              <a:pPr>
                <a:defRPr/>
              </a:pPr>
              <a:t>‹#›</a:t>
            </a:fld>
            <a:endParaRPr lang="en-US"/>
          </a:p>
        </p:txBody>
      </p:sp>
    </p:spTree>
    <p:extLst>
      <p:ext uri="{BB962C8B-B14F-4D97-AF65-F5344CB8AC3E}">
        <p14:creationId xmlns:p14="http://schemas.microsoft.com/office/powerpoint/2010/main" val="175433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600201"/>
            <a:ext cx="3581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A31E4B-EBC8-4DFD-B7AE-4ACF52557905}" type="datetime1">
              <a:rPr lang="en-US"/>
              <a:pPr>
                <a:defRPr/>
              </a:pPr>
              <a:t>5/5/2022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4BC93891-C5E2-4305-BC60-7277EB2EF12A}" type="slidenum">
              <a:rPr lang="en-US"/>
              <a:pPr>
                <a:defRPr/>
              </a:pPr>
              <a:t>‹#›</a:t>
            </a:fld>
            <a:endParaRPr lang="en-US"/>
          </a:p>
        </p:txBody>
      </p:sp>
    </p:spTree>
    <p:extLst>
      <p:ext uri="{BB962C8B-B14F-4D97-AF65-F5344CB8AC3E}">
        <p14:creationId xmlns:p14="http://schemas.microsoft.com/office/powerpoint/2010/main" val="140661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4400"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35829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EA54413-C18E-4001-984D-4C1E1DBDEDF3}" type="datetime1">
              <a:rPr lang="en-US"/>
              <a:pPr>
                <a:defRPr/>
              </a:pPr>
              <a:t>5/5/2022</a:t>
            </a:fld>
            <a:endParaRPr lang="en-US"/>
          </a:p>
        </p:txBody>
      </p:sp>
      <p:sp>
        <p:nvSpPr>
          <p:cNvPr id="8" name="Slide Number Placeholder 5"/>
          <p:cNvSpPr>
            <a:spLocks noGrp="1"/>
          </p:cNvSpPr>
          <p:nvPr>
            <p:ph type="sldNum" sz="quarter" idx="11"/>
          </p:nvPr>
        </p:nvSpPr>
        <p:spPr/>
        <p:txBody>
          <a:bodyPr/>
          <a:lstStyle>
            <a:lvl1pPr>
              <a:defRPr/>
            </a:lvl1pPr>
          </a:lstStyle>
          <a:p>
            <a:pPr>
              <a:defRPr/>
            </a:pPr>
            <a:fld id="{699C1CAC-9493-4734-AF76-084C12E21A64}" type="slidenum">
              <a:rPr lang="en-US"/>
              <a:pPr>
                <a:defRPr/>
              </a:pPr>
              <a:t>‹#›</a:t>
            </a:fld>
            <a:endParaRPr lang="en-US"/>
          </a:p>
        </p:txBody>
      </p:sp>
    </p:spTree>
    <p:extLst>
      <p:ext uri="{BB962C8B-B14F-4D97-AF65-F5344CB8AC3E}">
        <p14:creationId xmlns:p14="http://schemas.microsoft.com/office/powerpoint/2010/main" val="133228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9EE7F2-5099-4280-A490-8BDDA6966D50}" type="datetime1">
              <a:rPr lang="en-US"/>
              <a:pPr>
                <a:defRPr/>
              </a:pPr>
              <a:t>5/5/2022</a:t>
            </a:fld>
            <a:endParaRPr lang="en-US"/>
          </a:p>
        </p:txBody>
      </p:sp>
      <p:sp>
        <p:nvSpPr>
          <p:cNvPr id="4" name="Slide Number Placeholder 5"/>
          <p:cNvSpPr>
            <a:spLocks noGrp="1"/>
          </p:cNvSpPr>
          <p:nvPr>
            <p:ph type="sldNum" sz="quarter" idx="11"/>
          </p:nvPr>
        </p:nvSpPr>
        <p:spPr/>
        <p:txBody>
          <a:bodyPr/>
          <a:lstStyle>
            <a:lvl1pPr>
              <a:defRPr/>
            </a:lvl1pPr>
          </a:lstStyle>
          <a:p>
            <a:pPr>
              <a:defRPr/>
            </a:pPr>
            <a:fld id="{276EB654-892A-4BBF-83D4-F4AD287B3675}" type="slidenum">
              <a:rPr lang="en-US"/>
              <a:pPr>
                <a:defRPr/>
              </a:pPr>
              <a:t>‹#›</a:t>
            </a:fld>
            <a:endParaRPr lang="en-US"/>
          </a:p>
        </p:txBody>
      </p:sp>
    </p:spTree>
    <p:extLst>
      <p:ext uri="{BB962C8B-B14F-4D97-AF65-F5344CB8AC3E}">
        <p14:creationId xmlns:p14="http://schemas.microsoft.com/office/powerpoint/2010/main" val="28712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96DD00-C2A1-45CE-85B4-7E2FD4D8DEF6}" type="datetime1">
              <a:rPr lang="en-US"/>
              <a:pPr>
                <a:defRPr/>
              </a:pPr>
              <a:t>5/5/2022</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D2E2AC1-A829-4A3C-A161-781BB2BA6116}" type="slidenum">
              <a:rPr lang="en-US"/>
              <a:pPr>
                <a:defRPr/>
              </a:pPr>
              <a:t>‹#›</a:t>
            </a:fld>
            <a:endParaRPr lang="en-US"/>
          </a:p>
        </p:txBody>
      </p:sp>
    </p:spTree>
    <p:extLst>
      <p:ext uri="{BB962C8B-B14F-4D97-AF65-F5344CB8AC3E}">
        <p14:creationId xmlns:p14="http://schemas.microsoft.com/office/powerpoint/2010/main" val="151531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914400" y="685800"/>
            <a:ext cx="2551113" cy="4800600"/>
          </a:xfrm>
          <a:prstGeom prst="rect">
            <a:avLst/>
          </a:prstGeom>
          <a:solidFill>
            <a:srgbClr val="F1D5A6"/>
          </a:solidFill>
          <a:ln>
            <a:noFill/>
          </a:ln>
          <a:effectLst>
            <a:outerShdw blurRad="40000" dist="23000" dir="5400000" rotWithShape="0">
              <a:srgbClr val="808080">
                <a:alpha val="34999"/>
              </a:srgbClr>
            </a:outerShdw>
          </a:effectLst>
        </p:spPr>
        <p:txBody>
          <a:bodyPr/>
          <a:lstStyle/>
          <a:p>
            <a:pPr>
              <a:defRPr/>
            </a:pPr>
            <a:endParaRPr lang="en-US"/>
          </a:p>
        </p:txBody>
      </p:sp>
      <p:sp>
        <p:nvSpPr>
          <p:cNvPr id="2" name="Title 1"/>
          <p:cNvSpPr>
            <a:spLocks noGrp="1"/>
          </p:cNvSpPr>
          <p:nvPr>
            <p:ph type="title"/>
          </p:nvPr>
        </p:nvSpPr>
        <p:spPr>
          <a:xfrm>
            <a:off x="914401" y="685800"/>
            <a:ext cx="2551112"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1"/>
            <a:ext cx="5111750" cy="4800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1435100"/>
            <a:ext cx="25511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EB57670-0C7A-4D49-BF2E-5D63D35DE1C9}" type="datetime1">
              <a:rPr lang="en-US"/>
              <a:pPr>
                <a:defRPr/>
              </a:pPr>
              <a:t>5/5/2022</a:t>
            </a:fld>
            <a:endParaRPr lang="en-US"/>
          </a:p>
        </p:txBody>
      </p:sp>
      <p:sp>
        <p:nvSpPr>
          <p:cNvPr id="7" name="Slide Number Placeholder 6"/>
          <p:cNvSpPr>
            <a:spLocks noGrp="1"/>
          </p:cNvSpPr>
          <p:nvPr>
            <p:ph type="sldNum" sz="quarter" idx="11"/>
          </p:nvPr>
        </p:nvSpPr>
        <p:spPr/>
        <p:txBody>
          <a:bodyPr/>
          <a:lstStyle>
            <a:lvl1pPr>
              <a:defRPr/>
            </a:lvl1pPr>
          </a:lstStyle>
          <a:p>
            <a:pPr>
              <a:defRPr/>
            </a:pPr>
            <a:fld id="{388AC360-A621-4CA2-85AD-72601AA6F31A}" type="slidenum">
              <a:rPr lang="en-US"/>
              <a:pPr>
                <a:defRPr/>
              </a:pPr>
              <a:t>‹#›</a:t>
            </a:fld>
            <a:endParaRPr lang="en-US"/>
          </a:p>
        </p:txBody>
      </p:sp>
    </p:spTree>
    <p:extLst>
      <p:ext uri="{BB962C8B-B14F-4D97-AF65-F5344CB8AC3E}">
        <p14:creationId xmlns:p14="http://schemas.microsoft.com/office/powerpoint/2010/main" val="35035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959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138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82822-AE80-414D-8579-7F26A5F03763}" type="datetime1">
              <a:rPr lang="en-US"/>
              <a:pPr>
                <a:defRPr/>
              </a:pPr>
              <a:t>5/5/2022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FAB74C4-3A55-43E1-85AC-0A3A7FC29F8B}" type="slidenum">
              <a:rPr lang="en-US"/>
              <a:pPr>
                <a:defRPr/>
              </a:pPr>
              <a:t>‹#›</a:t>
            </a:fld>
            <a:endParaRPr lang="en-US"/>
          </a:p>
        </p:txBody>
      </p:sp>
    </p:spTree>
    <p:extLst>
      <p:ext uri="{BB962C8B-B14F-4D97-AF65-F5344CB8AC3E}">
        <p14:creationId xmlns:p14="http://schemas.microsoft.com/office/powerpoint/2010/main" val="245343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714625"/>
            <a:ext cx="9144000" cy="2743200"/>
          </a:xfrm>
          <a:prstGeom prst="rect">
            <a:avLst/>
          </a:prstGeom>
          <a:solidFill>
            <a:srgbClr val="F1D5A6"/>
          </a:solidFill>
          <a:ln>
            <a:noFill/>
          </a:ln>
          <a:effectLst>
            <a:outerShdw blurRad="40000" dist="23000" dir="5400000" rotWithShape="0">
              <a:srgbClr val="808080">
                <a:alpha val="34999"/>
              </a:srgbClr>
            </a:outerShdw>
          </a:effectLst>
        </p:spPr>
        <p:txBody>
          <a:bodyPr/>
          <a:lstStyle/>
          <a:p>
            <a:pPr>
              <a:defRPr/>
            </a:pPr>
            <a:endParaRPr lang="en-US"/>
          </a:p>
        </p:txBody>
      </p:sp>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715207"/>
            <a:ext cx="7772400" cy="1375780"/>
          </a:xfrm>
        </p:spPr>
        <p:txBody>
          <a:bodyPr anchor="b"/>
          <a:lstStyle>
            <a:lvl1pPr marL="0" indent="0">
              <a:buNone/>
              <a:defRPr sz="2000">
                <a:solidFill>
                  <a:schemeClr val="tx1"/>
                </a:solidFill>
                <a:latin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88CCF3-611B-4ACD-A879-9E1DFDCDC9E2}" type="datetime1">
              <a:rPr lang="en-US"/>
              <a:pPr>
                <a:defRPr/>
              </a:pPr>
              <a:t>5/5/2022</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62F84AD-E5B1-4EB8-A2CD-2D83139776CB}" type="slidenum">
              <a:rPr lang="en-US"/>
              <a:pPr>
                <a:defRPr/>
              </a:pPr>
              <a:t>‹#›</a:t>
            </a:fld>
            <a:endParaRPr lang="en-US"/>
          </a:p>
        </p:txBody>
      </p:sp>
    </p:spTree>
    <p:extLst>
      <p:ext uri="{BB962C8B-B14F-4D97-AF65-F5344CB8AC3E}">
        <p14:creationId xmlns:p14="http://schemas.microsoft.com/office/powerpoint/2010/main" val="193427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8" name="Picture 14" descr="C:\Users\srama4\Desktop\BrandGraphicQuarter2.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52500" cy="981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0" y="5867400"/>
            <a:ext cx="6510338" cy="717550"/>
          </a:xfrm>
          <a:prstGeom prst="rect">
            <a:avLst/>
          </a:prstGeom>
          <a:solidFill>
            <a:srgbClr val="0A3E64"/>
          </a:solidFill>
          <a:ln>
            <a:noFill/>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84" charset="0"/>
            </a:endParaRPr>
          </a:p>
        </p:txBody>
      </p:sp>
      <p:sp>
        <p:nvSpPr>
          <p:cNvPr id="1027" name="Title Placeholder 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914400" y="1600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099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lumMod val="95000"/>
                  </a:schemeClr>
                </a:solidFill>
                <a:latin typeface="Calibri" pitchFamily="-84" charset="0"/>
              </a:defRPr>
            </a:lvl1pPr>
          </a:lstStyle>
          <a:p>
            <a:pPr>
              <a:defRPr/>
            </a:pPr>
            <a:fld id="{1A9DC352-6293-4634-BAEF-6CA29ECBED59}" type="datetime1">
              <a:rPr lang="en-US" smtClean="0"/>
              <a:pPr>
                <a:defRPr/>
              </a:pPr>
              <a:t>5/5/2022</a:t>
            </a:fld>
            <a:endParaRPr lang="en-US" dirty="0"/>
          </a:p>
        </p:txBody>
      </p:sp>
      <p:sp>
        <p:nvSpPr>
          <p:cNvPr id="6" name="Slide Number Placeholder 5"/>
          <p:cNvSpPr>
            <a:spLocks noGrp="1"/>
          </p:cNvSpPr>
          <p:nvPr>
            <p:ph type="sldNum" sz="quarter" idx="4"/>
          </p:nvPr>
        </p:nvSpPr>
        <p:spPr>
          <a:xfrm>
            <a:off x="114300" y="6096000"/>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lumMod val="95000"/>
                  </a:schemeClr>
                </a:solidFill>
                <a:latin typeface="Calibri" pitchFamily="-84" charset="0"/>
              </a:defRPr>
            </a:lvl1pPr>
          </a:lstStyle>
          <a:p>
            <a:pPr>
              <a:defRPr/>
            </a:pPr>
            <a:fld id="{008F8F31-07AD-4119-9D1A-ED4297232F19}" type="slidenum">
              <a:rPr lang="en-US" smtClean="0"/>
              <a:pPr>
                <a:defRPr/>
              </a:pPr>
              <a:t>‹#›</a:t>
            </a:fld>
            <a:endParaRPr lang="en-US" dirty="0"/>
          </a:p>
        </p:txBody>
      </p:sp>
      <p:pic>
        <p:nvPicPr>
          <p:cNvPr id="1031"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96100" y="58674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30" r:id="rId7"/>
    <p:sldLayoutId id="2147483829" r:id="rId8"/>
    <p:sldLayoutId id="2147483831" r:id="rId9"/>
    <p:sldLayoutId id="2147483832" r:id="rId10"/>
    <p:sldLayoutId id="2147483833" r:id="rId11"/>
  </p:sldLayoutIdLst>
  <p:txStyles>
    <p:title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p:titleStyle>
    <p:bodyStyle>
      <a:lvl1pPr marL="342900" indent="-342900" algn="l" defTabSz="457200" rtl="0" eaLnBrk="1" fontAlgn="base" hangingPunct="1">
        <a:spcBef>
          <a:spcPct val="20000"/>
        </a:spcBef>
        <a:spcAft>
          <a:spcPct val="0"/>
        </a:spcAft>
        <a:buClr>
          <a:srgbClr val="0A3E64"/>
        </a:buClr>
        <a:buFont typeface="Wingdings" pitchFamily="2" charset="2"/>
        <a:buChar char="§"/>
        <a:defRPr sz="3200" kern="1200">
          <a:solidFill>
            <a:schemeClr val="tx1"/>
          </a:solidFill>
          <a:latin typeface="+mj-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Clr>
          <a:srgbClr val="CE783A"/>
        </a:buClr>
        <a:buFont typeface="Arial" charset="0"/>
        <a:buChar char="–"/>
        <a:defRPr sz="2800" kern="1200">
          <a:solidFill>
            <a:schemeClr val="tx1"/>
          </a:solidFill>
          <a:latin typeface="+mj-lt"/>
          <a:ea typeface="ＭＳ Ｐゴシック" pitchFamily="-84" charset="-128"/>
          <a:cs typeface="+mn-cs"/>
        </a:defRPr>
      </a:lvl2pPr>
      <a:lvl3pPr marL="1143000" indent="-228600" algn="l" defTabSz="457200" rtl="0" eaLnBrk="1" fontAlgn="base" hangingPunct="1">
        <a:spcBef>
          <a:spcPct val="20000"/>
        </a:spcBef>
        <a:spcAft>
          <a:spcPct val="0"/>
        </a:spcAft>
        <a:buClr>
          <a:srgbClr val="F1D5A6"/>
        </a:buClr>
        <a:buFont typeface="Arial" charset="0"/>
        <a:buChar char="•"/>
        <a:defRPr sz="2400" kern="1200">
          <a:solidFill>
            <a:schemeClr val="tx1"/>
          </a:solidFill>
          <a:latin typeface="+mj-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is.edu/humanresources/evaluation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hI1Xejz5YnU" TargetMode="Externa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hyperlink" Target="mailto:mwest22@uis.ed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mhat2@uis.edu" TargetMode="External"/><Relationship Id="rId4" Type="http://schemas.openxmlformats.org/officeDocument/2006/relationships/hyperlink" Target="mailto:mmlyn2@ui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590800"/>
            <a:ext cx="8077200" cy="3505200"/>
          </a:xfrm>
        </p:spPr>
        <p:txBody>
          <a:bodyPr/>
          <a:lstStyle/>
          <a:p>
            <a:pPr>
              <a:defRPr/>
            </a:pPr>
            <a:r>
              <a:rPr lang="en-US" sz="4000" b="0" cap="none" spc="0" dirty="0">
                <a:solidFill>
                  <a:schemeClr val="accent6">
                    <a:lumMod val="50000"/>
                  </a:schemeClr>
                </a:solidFill>
              </a:rPr>
              <a:t>PERFORMANCE EVALUATION WORKSHOP</a:t>
            </a:r>
          </a:p>
          <a:p>
            <a:pPr>
              <a:defRPr/>
            </a:pPr>
            <a:r>
              <a:rPr lang="en-US" sz="2800" b="0" cap="none" spc="0" dirty="0">
                <a:solidFill>
                  <a:schemeClr val="accent6">
                    <a:lumMod val="50000"/>
                  </a:schemeClr>
                </a:solidFill>
              </a:rPr>
              <a:t>2022</a:t>
            </a:r>
          </a:p>
          <a:p>
            <a:pPr>
              <a:defRPr/>
            </a:pPr>
            <a:r>
              <a:rPr lang="en-US" sz="2800" b="0" cap="none" spc="0" dirty="0">
                <a:solidFill>
                  <a:schemeClr val="accent6">
                    <a:lumMod val="50000"/>
                  </a:schemeClr>
                </a:solidFill>
              </a:rPr>
              <a:t> Civil Service &amp; </a:t>
            </a:r>
            <a:br>
              <a:rPr lang="en-US" sz="2800" b="0" cap="none" spc="0" dirty="0">
                <a:solidFill>
                  <a:schemeClr val="accent6">
                    <a:lumMod val="50000"/>
                  </a:schemeClr>
                </a:solidFill>
              </a:rPr>
            </a:br>
            <a:r>
              <a:rPr lang="en-US" sz="2800" b="0" cap="none" spc="0" dirty="0">
                <a:solidFill>
                  <a:schemeClr val="accent6">
                    <a:lumMod val="50000"/>
                  </a:schemeClr>
                </a:solidFill>
              </a:rPr>
              <a:t>Academic Professional Positions</a:t>
            </a:r>
          </a:p>
        </p:txBody>
      </p:sp>
      <p:sp>
        <p:nvSpPr>
          <p:cNvPr id="58370" name="Rectangle 1026"/>
          <p:cNvSpPr>
            <a:spLocks noGrp="1" noChangeArrowheads="1"/>
          </p:cNvSpPr>
          <p:nvPr>
            <p:ph type="ctrTitle"/>
          </p:nvPr>
        </p:nvSpPr>
        <p:spPr>
          <a:xfrm>
            <a:off x="685800" y="1371600"/>
            <a:ext cx="7924800" cy="1905000"/>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fontAlgn="auto" hangingPunct="1">
              <a:spcAft>
                <a:spcPts val="0"/>
              </a:spcAft>
              <a:defRPr/>
            </a:pPr>
            <a:r>
              <a:rPr lang="en-US" sz="8000" dirty="0">
                <a:solidFill>
                  <a:schemeClr val="accent5">
                    <a:lumMod val="75000"/>
                  </a:schemeClr>
                </a:solidFill>
                <a:effectLst>
                  <a:outerShdw blurRad="38100" dist="38100" dir="2700000" algn="tl">
                    <a:srgbClr val="000000">
                      <a:alpha val="43137"/>
                    </a:srgbClr>
                  </a:outerShdw>
                </a:effectLst>
              </a:rPr>
              <a:t>WELCOME</a:t>
            </a:r>
            <a:br>
              <a:rPr lang="en-US" sz="8000" dirty="0">
                <a:solidFill>
                  <a:schemeClr val="tx1"/>
                </a:solidFill>
              </a:rPr>
            </a:br>
            <a:r>
              <a:rPr lang="en-US" sz="6600" dirty="0">
                <a:solidFill>
                  <a:schemeClr val="hlink"/>
                </a:solidFill>
              </a:rPr>
              <a:t> </a:t>
            </a:r>
            <a:r>
              <a:rPr lang="en-US" sz="4000" dirty="0">
                <a:solidFill>
                  <a:schemeClr val="tx1"/>
                </a:solidFill>
              </a:rPr>
              <a:t>	</a:t>
            </a:r>
          </a:p>
        </p:txBody>
      </p:sp>
    </p:spTree>
    <p:extLst>
      <p:ext uri="{BB962C8B-B14F-4D97-AF65-F5344CB8AC3E}">
        <p14:creationId xmlns:p14="http://schemas.microsoft.com/office/powerpoint/2010/main" val="79764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0519" y="1417638"/>
            <a:ext cx="8504238" cy="4221162"/>
          </a:xfrm>
        </p:spPr>
        <p:txBody>
          <a:bodyPr/>
          <a:lstStyle/>
          <a:p>
            <a:pPr>
              <a:lnSpc>
                <a:spcPct val="80000"/>
              </a:lnSpc>
              <a:buNone/>
            </a:pPr>
            <a:r>
              <a:rPr lang="en-US" sz="2200" b="1" u="sng" dirty="0">
                <a:solidFill>
                  <a:srgbClr val="8A4E85"/>
                </a:solidFill>
              </a:rPr>
              <a:t>Goal setting </a:t>
            </a:r>
            <a:r>
              <a:rPr lang="en-US" sz="2200" dirty="0">
                <a:solidFill>
                  <a:srgbClr val="8A4E85"/>
                </a:solidFill>
              </a:rPr>
              <a:t>is completed as part of the annual evaluation process.</a:t>
            </a:r>
          </a:p>
          <a:p>
            <a:pPr>
              <a:lnSpc>
                <a:spcPct val="80000"/>
              </a:lnSpc>
              <a:buNone/>
            </a:pPr>
            <a:endParaRPr lang="en-US" sz="2200" dirty="0">
              <a:solidFill>
                <a:schemeClr val="accent4">
                  <a:lumMod val="75000"/>
                </a:schemeClr>
              </a:solidFill>
            </a:endParaRPr>
          </a:p>
          <a:p>
            <a:pPr>
              <a:lnSpc>
                <a:spcPct val="80000"/>
              </a:lnSpc>
              <a:buNone/>
            </a:pPr>
            <a:r>
              <a:rPr lang="en-US" sz="2200" dirty="0">
                <a:solidFill>
                  <a:srgbClr val="8A4E85"/>
                </a:solidFill>
              </a:rPr>
              <a:t>As you review accomplishments and performance for the previous period, you also set goals with the employee for the coming year.</a:t>
            </a:r>
          </a:p>
          <a:p>
            <a:pPr>
              <a:lnSpc>
                <a:spcPct val="80000"/>
              </a:lnSpc>
              <a:buNone/>
            </a:pPr>
            <a:endParaRPr lang="en-US" sz="2200" dirty="0">
              <a:solidFill>
                <a:schemeClr val="accent4">
                  <a:lumMod val="75000"/>
                </a:schemeClr>
              </a:solidFill>
            </a:endParaRPr>
          </a:p>
          <a:p>
            <a:pPr>
              <a:lnSpc>
                <a:spcPct val="80000"/>
              </a:lnSpc>
              <a:buNone/>
            </a:pPr>
            <a:r>
              <a:rPr lang="en-US" sz="2200" b="1" dirty="0">
                <a:solidFill>
                  <a:srgbClr val="8A4E85"/>
                </a:solidFill>
              </a:rPr>
              <a:t>What’s a goal?  </a:t>
            </a:r>
            <a:r>
              <a:rPr lang="en-US" sz="2200" dirty="0">
                <a:solidFill>
                  <a:srgbClr val="8A4E85"/>
                </a:solidFill>
              </a:rPr>
              <a:t>Specific statements that describe result to be achieved</a:t>
            </a:r>
          </a:p>
          <a:p>
            <a:pPr>
              <a:lnSpc>
                <a:spcPct val="80000"/>
              </a:lnSpc>
              <a:buNone/>
            </a:pPr>
            <a:endParaRPr lang="en-US" sz="2200" dirty="0">
              <a:solidFill>
                <a:schemeClr val="accent4">
                  <a:lumMod val="75000"/>
                </a:schemeClr>
              </a:solidFill>
            </a:endParaRPr>
          </a:p>
          <a:p>
            <a:pPr>
              <a:lnSpc>
                <a:spcPct val="80000"/>
              </a:lnSpc>
              <a:buNone/>
            </a:pPr>
            <a:r>
              <a:rPr lang="en-US" sz="2200" b="1" dirty="0">
                <a:solidFill>
                  <a:srgbClr val="8A4E85"/>
                </a:solidFill>
              </a:rPr>
              <a:t>SMART Goals</a:t>
            </a:r>
            <a:endParaRPr lang="en-US" sz="2200" dirty="0">
              <a:solidFill>
                <a:srgbClr val="8A4E85"/>
              </a:solidFill>
            </a:endParaRPr>
          </a:p>
          <a:p>
            <a:pPr>
              <a:lnSpc>
                <a:spcPct val="80000"/>
              </a:lnSpc>
              <a:buFont typeface="Wingdings" pitchFamily="2" charset="2"/>
              <a:buChar char="q"/>
            </a:pPr>
            <a:r>
              <a:rPr lang="en-US" sz="2200" b="1" dirty="0">
                <a:solidFill>
                  <a:srgbClr val="8A4E85"/>
                </a:solidFill>
              </a:rPr>
              <a:t>	Specific						</a:t>
            </a:r>
          </a:p>
          <a:p>
            <a:pPr>
              <a:lnSpc>
                <a:spcPct val="80000"/>
              </a:lnSpc>
              <a:buFont typeface="Wingdings" pitchFamily="2" charset="2"/>
              <a:buChar char="q"/>
            </a:pPr>
            <a:r>
              <a:rPr lang="en-US" sz="2200" b="1" dirty="0">
                <a:solidFill>
                  <a:srgbClr val="8A4E85"/>
                </a:solidFill>
              </a:rPr>
              <a:t>	Measurable	</a:t>
            </a:r>
          </a:p>
          <a:p>
            <a:pPr>
              <a:lnSpc>
                <a:spcPct val="80000"/>
              </a:lnSpc>
              <a:buFont typeface="Wingdings" pitchFamily="2" charset="2"/>
              <a:buChar char="q"/>
            </a:pPr>
            <a:r>
              <a:rPr lang="en-US" sz="2200" b="1" dirty="0">
                <a:solidFill>
                  <a:srgbClr val="8A4E85"/>
                </a:solidFill>
              </a:rPr>
              <a:t>	Achievable</a:t>
            </a:r>
          </a:p>
          <a:p>
            <a:pPr>
              <a:lnSpc>
                <a:spcPct val="80000"/>
              </a:lnSpc>
              <a:buFont typeface="Wingdings" pitchFamily="2" charset="2"/>
              <a:buChar char="q"/>
            </a:pPr>
            <a:r>
              <a:rPr lang="en-US" sz="2200" b="1" dirty="0">
                <a:solidFill>
                  <a:srgbClr val="8A4E85"/>
                </a:solidFill>
              </a:rPr>
              <a:t>	Results Oriented</a:t>
            </a:r>
          </a:p>
          <a:p>
            <a:pPr>
              <a:lnSpc>
                <a:spcPct val="80000"/>
              </a:lnSpc>
              <a:buFont typeface="Wingdings" pitchFamily="2" charset="2"/>
              <a:buChar char="q"/>
            </a:pPr>
            <a:r>
              <a:rPr lang="en-US" sz="2200" b="1" dirty="0">
                <a:solidFill>
                  <a:srgbClr val="8A4E85"/>
                </a:solidFill>
              </a:rPr>
              <a:t>	Time Bound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352800"/>
            <a:ext cx="3352800" cy="2514600"/>
          </a:xfrm>
          <a:prstGeom prst="rect">
            <a:avLst/>
          </a:prstGeom>
        </p:spPr>
      </p:pic>
    </p:spTree>
    <p:extLst>
      <p:ext uri="{BB962C8B-B14F-4D97-AF65-F5344CB8AC3E}">
        <p14:creationId xmlns:p14="http://schemas.microsoft.com/office/powerpoint/2010/main" val="23145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0519" y="1417638"/>
            <a:ext cx="8504238" cy="4144962"/>
          </a:xfrm>
        </p:spPr>
        <p:txBody>
          <a:bodyPr/>
          <a:lstStyle/>
          <a:p>
            <a:pPr>
              <a:lnSpc>
                <a:spcPct val="80000"/>
              </a:lnSpc>
              <a:buNone/>
            </a:pPr>
            <a:r>
              <a:rPr lang="en-US" sz="2400" b="1" u="sng" dirty="0">
                <a:solidFill>
                  <a:srgbClr val="8A4E85"/>
                </a:solidFill>
              </a:rPr>
              <a:t>Examples of Unclear Goals:</a:t>
            </a:r>
          </a:p>
          <a:p>
            <a:pPr>
              <a:lnSpc>
                <a:spcPct val="80000"/>
              </a:lnSpc>
              <a:buNone/>
            </a:pPr>
            <a:endParaRPr lang="en-US" sz="2400" u="sng" dirty="0">
              <a:solidFill>
                <a:srgbClr val="8A4E85"/>
              </a:solidFill>
            </a:endParaRPr>
          </a:p>
          <a:p>
            <a:pPr>
              <a:lnSpc>
                <a:spcPct val="80000"/>
              </a:lnSpc>
            </a:pPr>
            <a:r>
              <a:rPr lang="en-US" sz="2400" dirty="0">
                <a:solidFill>
                  <a:srgbClr val="8A4E85"/>
                </a:solidFill>
              </a:rPr>
              <a:t>	Continue to work on cross-training manual.</a:t>
            </a:r>
          </a:p>
          <a:p>
            <a:pPr>
              <a:lnSpc>
                <a:spcPct val="80000"/>
              </a:lnSpc>
            </a:pPr>
            <a:r>
              <a:rPr lang="en-US" sz="2400" dirty="0">
                <a:solidFill>
                  <a:srgbClr val="8A4E85"/>
                </a:solidFill>
              </a:rPr>
              <a:t>	Work toward becoming the MS Word expert for your work 	group.	</a:t>
            </a:r>
          </a:p>
          <a:p>
            <a:pPr>
              <a:lnSpc>
                <a:spcPct val="80000"/>
              </a:lnSpc>
              <a:buNone/>
            </a:pPr>
            <a:r>
              <a:rPr lang="en-US" sz="2400" dirty="0">
                <a:solidFill>
                  <a:srgbClr val="8A4E85"/>
                </a:solidFill>
              </a:rPr>
              <a:t>	</a:t>
            </a:r>
            <a:endParaRPr lang="en-US" sz="2400" u="sng" dirty="0">
              <a:solidFill>
                <a:srgbClr val="8A4E85"/>
              </a:solidFill>
            </a:endParaRPr>
          </a:p>
          <a:p>
            <a:pPr>
              <a:lnSpc>
                <a:spcPct val="80000"/>
              </a:lnSpc>
              <a:buNone/>
            </a:pPr>
            <a:r>
              <a:rPr lang="en-US" sz="2400" b="1" u="sng" dirty="0">
                <a:solidFill>
                  <a:srgbClr val="8A4E85"/>
                </a:solidFill>
              </a:rPr>
              <a:t>Examples of Clear Goals:</a:t>
            </a:r>
            <a:endParaRPr lang="en-US" sz="2400" b="1" dirty="0">
              <a:solidFill>
                <a:srgbClr val="8A4E85"/>
              </a:solidFill>
            </a:endParaRPr>
          </a:p>
          <a:p>
            <a:pPr>
              <a:lnSpc>
                <a:spcPct val="80000"/>
              </a:lnSpc>
              <a:buNone/>
            </a:pPr>
            <a:r>
              <a:rPr lang="en-US" sz="2400" dirty="0">
                <a:solidFill>
                  <a:srgbClr val="8A4E85"/>
                </a:solidFill>
              </a:rPr>
              <a:t>	</a:t>
            </a:r>
          </a:p>
          <a:p>
            <a:pPr>
              <a:lnSpc>
                <a:spcPct val="80000"/>
              </a:lnSpc>
            </a:pPr>
            <a:r>
              <a:rPr lang="en-US" sz="2400" dirty="0">
                <a:solidFill>
                  <a:srgbClr val="8A4E85"/>
                </a:solidFill>
              </a:rPr>
              <a:t>	Create a new cross-training manual by February 2023.</a:t>
            </a:r>
          </a:p>
          <a:p>
            <a:pPr>
              <a:lnSpc>
                <a:spcPct val="80000"/>
              </a:lnSpc>
            </a:pPr>
            <a:r>
              <a:rPr lang="en-US" sz="2400" dirty="0">
                <a:solidFill>
                  <a:srgbClr val="8A4E85"/>
                </a:solidFill>
              </a:rPr>
              <a:t>	Become work group MS Word expert by attending at least 15 	hours of training and provide a mini-training session to co-	workers.</a:t>
            </a:r>
          </a:p>
        </p:txBody>
      </p:sp>
    </p:spTree>
    <p:extLst>
      <p:ext uri="{BB962C8B-B14F-4D97-AF65-F5344CB8AC3E}">
        <p14:creationId xmlns:p14="http://schemas.microsoft.com/office/powerpoint/2010/main" val="17612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82562" y="655703"/>
            <a:ext cx="8504238" cy="4724400"/>
          </a:xfrm>
        </p:spPr>
        <p:txBody>
          <a:bodyPr/>
          <a:lstStyle/>
          <a:p>
            <a:pPr>
              <a:lnSpc>
                <a:spcPct val="119000"/>
              </a:lnSpc>
              <a:buFont typeface="Wingdings 2" pitchFamily="18" charset="2"/>
              <a:buNone/>
              <a:defRPr/>
            </a:pPr>
            <a:r>
              <a:rPr lang="en-US" sz="3200" b="1" dirty="0">
                <a:solidFill>
                  <a:schemeClr val="bg2">
                    <a:lumMod val="50000"/>
                  </a:schemeClr>
                </a:solidFill>
              </a:rPr>
              <a:t>	</a:t>
            </a:r>
          </a:p>
          <a:p>
            <a:pPr>
              <a:lnSpc>
                <a:spcPct val="119000"/>
              </a:lnSpc>
              <a:buFont typeface="Wingdings 2" pitchFamily="18" charset="2"/>
              <a:buNone/>
              <a:defRPr/>
            </a:pPr>
            <a:endParaRPr lang="en-US" b="1" dirty="0">
              <a:solidFill>
                <a:schemeClr val="bg2">
                  <a:lumMod val="50000"/>
                </a:schemeClr>
              </a:solidFill>
            </a:endParaRPr>
          </a:p>
          <a:p>
            <a:pPr>
              <a:lnSpc>
                <a:spcPct val="119000"/>
              </a:lnSpc>
              <a:buFont typeface="Wingdings 2" pitchFamily="18" charset="2"/>
              <a:buNone/>
              <a:defRPr/>
            </a:pPr>
            <a:endParaRPr lang="en-US" sz="3200" b="1" dirty="0">
              <a:solidFill>
                <a:schemeClr val="bg2">
                  <a:lumMod val="50000"/>
                </a:schemeClr>
              </a:solidFill>
            </a:endParaRPr>
          </a:p>
          <a:p>
            <a:pPr>
              <a:lnSpc>
                <a:spcPct val="119000"/>
              </a:lnSpc>
              <a:buFont typeface="Wingdings 2" pitchFamily="18" charset="2"/>
              <a:buNone/>
              <a:defRPr/>
            </a:pPr>
            <a:r>
              <a:rPr lang="en-US" sz="4800" b="1" dirty="0">
                <a:solidFill>
                  <a:srgbClr val="66686C"/>
                </a:solidFill>
              </a:rPr>
              <a:t>Performance Factors</a:t>
            </a:r>
            <a:r>
              <a:rPr lang="en-US" sz="2000" dirty="0">
                <a:solidFill>
                  <a:schemeClr val="accent4">
                    <a:lumMod val="75000"/>
                  </a:schemeClr>
                </a:solidFill>
              </a:rPr>
              <a:t>	</a:t>
            </a:r>
          </a:p>
        </p:txBody>
      </p:sp>
      <p:pic>
        <p:nvPicPr>
          <p:cNvPr id="2052" name="Picture 4" descr="Performance Review stock illustration. Illustration of resources - 50226249">
            <a:extLst>
              <a:ext uri="{FF2B5EF4-FFF2-40B4-BE49-F238E27FC236}">
                <a16:creationId xmlns:a16="http://schemas.microsoft.com/office/drawing/2014/main" id="{D93899CE-C282-4C39-9236-692FF2660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48"/>
          <a:stretch/>
        </p:blipFill>
        <p:spPr bwMode="auto">
          <a:xfrm>
            <a:off x="5714999" y="1866900"/>
            <a:ext cx="297180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7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Job Knowledge</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Demonstrates knowledge and skills necessary to perform the job effectively. Understands the expectations of the job and remains current regarding new developments, technologies, methods, theories, approaches, and processes in area of responsibility. Demonstrates initiative and a desire for improvement; seeks new ways to strengthen knowledge, skills, and abilities of self and others including ongoing professional development and training</a:t>
            </a:r>
          </a:p>
        </p:txBody>
      </p:sp>
    </p:spTree>
    <p:extLst>
      <p:ext uri="{BB962C8B-B14F-4D97-AF65-F5344CB8AC3E}">
        <p14:creationId xmlns:p14="http://schemas.microsoft.com/office/powerpoint/2010/main" val="37228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Judgment and Decision Making</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Anticipates and identifies problems; proposes and evaluates alternative solutions.  Demonstrates resourcefulness and creativity in solving problems and is open to new or different solutions. Follow up on problems and helps to bring about a resolution.</a:t>
            </a:r>
          </a:p>
        </p:txBody>
      </p:sp>
      <p:pic>
        <p:nvPicPr>
          <p:cNvPr id="4" name="Picture 3">
            <a:extLst>
              <a:ext uri="{FF2B5EF4-FFF2-40B4-BE49-F238E27FC236}">
                <a16:creationId xmlns:a16="http://schemas.microsoft.com/office/drawing/2014/main" id="{F98F89B2-0798-4846-8592-94F6447C6952}"/>
              </a:ext>
            </a:extLst>
          </p:cNvPr>
          <p:cNvPicPr>
            <a:picLocks noChangeAspect="1"/>
          </p:cNvPicPr>
          <p:nvPr/>
        </p:nvPicPr>
        <p:blipFill rotWithShape="1">
          <a:blip r:embed="rId2"/>
          <a:srcRect b="13833"/>
          <a:stretch/>
        </p:blipFill>
        <p:spPr>
          <a:xfrm>
            <a:off x="3352800" y="3886200"/>
            <a:ext cx="3657600" cy="1927356"/>
          </a:xfrm>
          <a:prstGeom prst="rect">
            <a:avLst/>
          </a:prstGeom>
        </p:spPr>
      </p:pic>
    </p:spTree>
    <p:extLst>
      <p:ext uri="{BB962C8B-B14F-4D97-AF65-F5344CB8AC3E}">
        <p14:creationId xmlns:p14="http://schemas.microsoft.com/office/powerpoint/2010/main" val="28443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Reliability and Commitment to the Job</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Meets the work schedule expectations of the position and provides advance notice for absence.  Works efficiently; uses time effectively.  Demonstrates flexibility and willingness to assist by taking on difficult or inconvenient responsibilities.</a:t>
            </a:r>
          </a:p>
        </p:txBody>
      </p:sp>
    </p:spTree>
    <p:extLst>
      <p:ext uri="{BB962C8B-B14F-4D97-AF65-F5344CB8AC3E}">
        <p14:creationId xmlns:p14="http://schemas.microsoft.com/office/powerpoint/2010/main" val="164202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Customer Service</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Listens to and understands the needs of the service recipient, whether inside or outside the University, and responds to those needs. </a:t>
            </a:r>
          </a:p>
        </p:txBody>
      </p:sp>
      <p:pic>
        <p:nvPicPr>
          <p:cNvPr id="4" name="Picture 3">
            <a:extLst>
              <a:ext uri="{FF2B5EF4-FFF2-40B4-BE49-F238E27FC236}">
                <a16:creationId xmlns:a16="http://schemas.microsoft.com/office/drawing/2014/main" id="{80A11CD2-50C7-4D1B-AD01-6FBB1FE99EA0}"/>
              </a:ext>
            </a:extLst>
          </p:cNvPr>
          <p:cNvPicPr>
            <a:picLocks noChangeAspect="1"/>
          </p:cNvPicPr>
          <p:nvPr/>
        </p:nvPicPr>
        <p:blipFill rotWithShape="1">
          <a:blip r:embed="rId2"/>
          <a:srcRect b="7778"/>
          <a:stretch/>
        </p:blipFill>
        <p:spPr>
          <a:xfrm>
            <a:off x="3624262" y="3409511"/>
            <a:ext cx="1895475" cy="2076890"/>
          </a:xfrm>
          <a:prstGeom prst="rect">
            <a:avLst/>
          </a:prstGeom>
        </p:spPr>
      </p:pic>
    </p:spTree>
    <p:extLst>
      <p:ext uri="{BB962C8B-B14F-4D97-AF65-F5344CB8AC3E}">
        <p14:creationId xmlns:p14="http://schemas.microsoft.com/office/powerpoint/2010/main" val="75724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Productivity and Quality of Work</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Delivers accurate and thorough work product in a way that reflects favorably upon the unit and the University. Completes an adequate volume of work and establishes appropriate priorities for fulfilling various job tasks.</a:t>
            </a:r>
          </a:p>
        </p:txBody>
      </p:sp>
    </p:spTree>
    <p:extLst>
      <p:ext uri="{BB962C8B-B14F-4D97-AF65-F5344CB8AC3E}">
        <p14:creationId xmlns:p14="http://schemas.microsoft.com/office/powerpoint/2010/main" val="78653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Communication</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Clearly, professionally and effectively conveys ideas and information in written and/or oral form.</a:t>
            </a:r>
          </a:p>
        </p:txBody>
      </p:sp>
      <p:pic>
        <p:nvPicPr>
          <p:cNvPr id="3074" name="Picture 2" descr="Illinois Teaching Standards - Art Education">
            <a:extLst>
              <a:ext uri="{FF2B5EF4-FFF2-40B4-BE49-F238E27FC236}">
                <a16:creationId xmlns:a16="http://schemas.microsoft.com/office/drawing/2014/main" id="{458C9EF9-E117-413A-8340-CC555EE4B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43" y="3543301"/>
            <a:ext cx="3810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1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Teamwork, Cooperation and Interpersonal Skills</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Establishes and maintains effective working relationships with others.  Responds to requests from others in a helpful manner.  Works collaboratively and displays a positive attitude toward others.</a:t>
            </a:r>
          </a:p>
        </p:txBody>
      </p:sp>
    </p:spTree>
    <p:extLst>
      <p:ext uri="{BB962C8B-B14F-4D97-AF65-F5344CB8AC3E}">
        <p14:creationId xmlns:p14="http://schemas.microsoft.com/office/powerpoint/2010/main" val="326147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21507" name="Content Placeholder 2"/>
          <p:cNvSpPr>
            <a:spLocks noGrp="1"/>
          </p:cNvSpPr>
          <p:nvPr>
            <p:ph sz="quarter" idx="1"/>
          </p:nvPr>
        </p:nvSpPr>
        <p:spPr>
          <a:xfrm>
            <a:off x="228600" y="1752600"/>
            <a:ext cx="8504238" cy="4422775"/>
          </a:xfrm>
        </p:spPr>
        <p:txBody>
          <a:bodyPr/>
          <a:lstStyle/>
          <a:p>
            <a:pPr>
              <a:lnSpc>
                <a:spcPct val="119000"/>
              </a:lnSpc>
              <a:buFont typeface="Wingdings 2" pitchFamily="18" charset="2"/>
              <a:buNone/>
              <a:defRPr/>
            </a:pPr>
            <a:r>
              <a:rPr lang="en-US" sz="3200" b="1" dirty="0">
                <a:solidFill>
                  <a:srgbClr val="66686C"/>
                </a:solidFill>
              </a:rPr>
              <a:t>2022 Evaluation Cycle</a:t>
            </a:r>
          </a:p>
          <a:p>
            <a:pPr>
              <a:lnSpc>
                <a:spcPct val="119000"/>
              </a:lnSpc>
              <a:buFont typeface="Wingdings 2" pitchFamily="18" charset="2"/>
              <a:buNone/>
              <a:defRPr/>
            </a:pPr>
            <a:endParaRPr lang="en-US" sz="1000" b="1" dirty="0">
              <a:solidFill>
                <a:schemeClr val="bg2">
                  <a:lumMod val="50000"/>
                </a:schemeClr>
              </a:solidFill>
            </a:endParaRPr>
          </a:p>
          <a:p>
            <a:pPr lvl="1">
              <a:lnSpc>
                <a:spcPct val="119000"/>
              </a:lnSpc>
              <a:buClr>
                <a:schemeClr val="accent2">
                  <a:lumMod val="50000"/>
                </a:schemeClr>
              </a:buClr>
              <a:buSzPct val="85000"/>
              <a:buFont typeface="Wingdings" pitchFamily="2" charset="2"/>
              <a:buChar char="§"/>
              <a:defRPr/>
            </a:pPr>
            <a:r>
              <a:rPr lang="en-US" sz="2400" dirty="0">
                <a:solidFill>
                  <a:schemeClr val="accent5">
                    <a:lumMod val="75000"/>
                  </a:schemeClr>
                </a:solidFill>
              </a:rPr>
              <a:t>Full evaluation period </a:t>
            </a:r>
            <a:r>
              <a:rPr lang="en-US" sz="2400" b="1" dirty="0">
                <a:solidFill>
                  <a:srgbClr val="829E86"/>
                </a:solidFill>
              </a:rPr>
              <a:t>April 1, 2021– March 31, 2022</a:t>
            </a:r>
          </a:p>
          <a:p>
            <a:pPr lvl="1">
              <a:lnSpc>
                <a:spcPct val="119000"/>
              </a:lnSpc>
              <a:buClr>
                <a:schemeClr val="accent2">
                  <a:lumMod val="50000"/>
                </a:schemeClr>
              </a:buClr>
              <a:buSzPct val="85000"/>
              <a:buFont typeface="Wingdings" pitchFamily="2" charset="2"/>
              <a:buChar char="§"/>
              <a:defRPr/>
            </a:pPr>
            <a:r>
              <a:rPr lang="en-US" sz="2400" dirty="0">
                <a:solidFill>
                  <a:schemeClr val="accent5">
                    <a:lumMod val="75000"/>
                  </a:schemeClr>
                </a:solidFill>
              </a:rPr>
              <a:t>Evaluations to be conducted beginning </a:t>
            </a:r>
            <a:r>
              <a:rPr lang="en-US" sz="2400" b="1" dirty="0">
                <a:solidFill>
                  <a:srgbClr val="829E86"/>
                </a:solidFill>
              </a:rPr>
              <a:t>April 1, 2022</a:t>
            </a:r>
          </a:p>
          <a:p>
            <a:pPr lvl="1">
              <a:lnSpc>
                <a:spcPct val="119000"/>
              </a:lnSpc>
              <a:buClr>
                <a:schemeClr val="accent2">
                  <a:lumMod val="50000"/>
                </a:schemeClr>
              </a:buClr>
              <a:buSzPct val="85000"/>
              <a:buFont typeface="Wingdings" pitchFamily="2" charset="2"/>
              <a:buChar char="§"/>
              <a:defRPr/>
            </a:pPr>
            <a:r>
              <a:rPr lang="en-US" sz="2400" b="1" dirty="0">
                <a:solidFill>
                  <a:schemeClr val="accent5">
                    <a:lumMod val="75000"/>
                  </a:schemeClr>
                </a:solidFill>
              </a:rPr>
              <a:t>Performance Evaluations </a:t>
            </a:r>
            <a:r>
              <a:rPr lang="en-US" sz="2400" dirty="0">
                <a:solidFill>
                  <a:schemeClr val="accent5">
                    <a:lumMod val="75000"/>
                  </a:schemeClr>
                </a:solidFill>
              </a:rPr>
              <a:t>forms due in Human Resources by </a:t>
            </a:r>
            <a:r>
              <a:rPr lang="en-US" sz="2400" b="1" u="sng" dirty="0">
                <a:solidFill>
                  <a:schemeClr val="accent5">
                    <a:lumMod val="75000"/>
                  </a:schemeClr>
                </a:solidFill>
              </a:rPr>
              <a:t>June 3, 2022.</a:t>
            </a:r>
          </a:p>
          <a:p>
            <a:pPr marL="274638" lvl="1" indent="0">
              <a:lnSpc>
                <a:spcPct val="119000"/>
              </a:lnSpc>
              <a:buClr>
                <a:schemeClr val="accent2">
                  <a:lumMod val="50000"/>
                </a:schemeClr>
              </a:buClr>
              <a:buSzPct val="85000"/>
              <a:buFont typeface="Wingdings" pitchFamily="2" charset="2"/>
              <a:buNone/>
              <a:defRPr/>
            </a:pPr>
            <a:endParaRPr lang="en-US" sz="2000" dirty="0">
              <a:solidFill>
                <a:schemeClr val="accent4">
                  <a:lumMod val="75000"/>
                </a:schemeClr>
              </a:solidFill>
            </a:endParaRPr>
          </a:p>
        </p:txBody>
      </p:sp>
    </p:spTree>
    <p:extLst>
      <p:ext uri="{BB962C8B-B14F-4D97-AF65-F5344CB8AC3E}">
        <p14:creationId xmlns:p14="http://schemas.microsoft.com/office/powerpoint/2010/main" val="411507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Diversity, Inclusion, and Creating Community</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Encourages diversity and inclusion in the workplace; engages in practices to foster a more inclusive working environment; actively engages in work to improve the University as a welcoming community; displays an open and inclusive attitude towards the campus community.</a:t>
            </a:r>
          </a:p>
        </p:txBody>
      </p:sp>
      <p:pic>
        <p:nvPicPr>
          <p:cNvPr id="4" name="Picture 3">
            <a:extLst>
              <a:ext uri="{FF2B5EF4-FFF2-40B4-BE49-F238E27FC236}">
                <a16:creationId xmlns:a16="http://schemas.microsoft.com/office/drawing/2014/main" id="{B64E754C-794E-4BF2-B359-B3DE745B986A}"/>
              </a:ext>
            </a:extLst>
          </p:cNvPr>
          <p:cNvPicPr>
            <a:picLocks noChangeAspect="1"/>
          </p:cNvPicPr>
          <p:nvPr/>
        </p:nvPicPr>
        <p:blipFill>
          <a:blip r:embed="rId2"/>
          <a:stretch>
            <a:fillRect/>
          </a:stretch>
        </p:blipFill>
        <p:spPr>
          <a:xfrm>
            <a:off x="4568687" y="4038600"/>
            <a:ext cx="2952750" cy="1717416"/>
          </a:xfrm>
          <a:prstGeom prst="rect">
            <a:avLst/>
          </a:prstGeom>
        </p:spPr>
      </p:pic>
    </p:spTree>
    <p:extLst>
      <p:ext uri="{BB962C8B-B14F-4D97-AF65-F5344CB8AC3E}">
        <p14:creationId xmlns:p14="http://schemas.microsoft.com/office/powerpoint/2010/main" val="253632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Supervision and Leadership</a:t>
            </a:r>
          </a:p>
          <a:p>
            <a:pPr lvl="1"/>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For supervisory staff: Provides effective leadership for subordinates and/or team, clearly communicates expectations, actively addresses and resolves problem; provides mentoring and guidance; provides constructive feedback to subordinates including the timely and accurate completion of annual and probationary evaluations.</a:t>
            </a:r>
          </a:p>
          <a:p>
            <a:pPr lvl="1">
              <a:buClr>
                <a:schemeClr val="tx2"/>
              </a:buClr>
              <a:buFont typeface="Wingdings" panose="05000000000000000000" pitchFamily="2" charset="2"/>
              <a:buChar char="§"/>
            </a:pPr>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For non-supervisory staff: Sets a positive example for the campus community.   Employee’s actions reflect well on the unit and the university.</a:t>
            </a:r>
          </a:p>
        </p:txBody>
      </p:sp>
    </p:spTree>
    <p:extLst>
      <p:ext uri="{BB962C8B-B14F-4D97-AF65-F5344CB8AC3E}">
        <p14:creationId xmlns:p14="http://schemas.microsoft.com/office/powerpoint/2010/main" val="120454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6499-BB91-400E-AB37-89D26EB4DF9E}"/>
              </a:ext>
            </a:extLst>
          </p:cNvPr>
          <p:cNvSpPr>
            <a:spLocks noGrp="1"/>
          </p:cNvSpPr>
          <p:nvPr>
            <p:ph type="title"/>
          </p:nvPr>
        </p:nvSpPr>
        <p:spPr>
          <a:xfrm>
            <a:off x="914400" y="53009"/>
            <a:ext cx="8534400" cy="1143000"/>
          </a:xfrm>
        </p:spPr>
        <p:txBody>
          <a:bodyPr/>
          <a:lstStyle/>
          <a:p>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p>
        </p:txBody>
      </p:sp>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228600" y="1215888"/>
            <a:ext cx="8534400" cy="3886200"/>
          </a:xfrm>
        </p:spPr>
        <p:txBody>
          <a:bodyPr/>
          <a:lstStyle/>
          <a:p>
            <a:pPr marL="0" indent="0">
              <a:buNone/>
            </a:pPr>
            <a:r>
              <a:rPr lang="en-US" dirty="0">
                <a:solidFill>
                  <a:srgbClr val="66686C"/>
                </a:solidFill>
              </a:rPr>
              <a:t>Strategic Compass Values [Student-focused Teaching and Learning; Integrity; Inquiry; Civic Engagement; Diversity; Strategic Thinking; and Accountability]</a:t>
            </a:r>
            <a:endParaRPr lang="en-US" sz="2000" dirty="0">
              <a:solidFill>
                <a:srgbClr val="C94235"/>
              </a:solidFill>
            </a:endParaRPr>
          </a:p>
          <a:p>
            <a:pPr lvl="1">
              <a:buClr>
                <a:schemeClr val="tx2"/>
              </a:buClr>
              <a:buFont typeface="Wingdings" panose="05000000000000000000" pitchFamily="2" charset="2"/>
              <a:buChar char="§"/>
            </a:pPr>
            <a:endParaRPr lang="en-US" sz="2000" dirty="0">
              <a:solidFill>
                <a:srgbClr val="C94235"/>
              </a:solidFill>
            </a:endParaRPr>
          </a:p>
          <a:p>
            <a:pPr lvl="1">
              <a:buClr>
                <a:schemeClr val="tx2"/>
              </a:buClr>
              <a:buFont typeface="Wingdings" panose="05000000000000000000" pitchFamily="2" charset="2"/>
              <a:buChar char="§"/>
            </a:pPr>
            <a:r>
              <a:rPr lang="en-US" sz="2000" dirty="0">
                <a:solidFill>
                  <a:srgbClr val="C94235"/>
                </a:solidFill>
              </a:rPr>
              <a:t>Employee understands and acts in ways to advance the Strategic Compass values in his/her work and has contributed to the unit’s overall progress toward its Strategic Compass goals. </a:t>
            </a:r>
          </a:p>
        </p:txBody>
      </p:sp>
    </p:spTree>
    <p:extLst>
      <p:ext uri="{BB962C8B-B14F-4D97-AF65-F5344CB8AC3E}">
        <p14:creationId xmlns:p14="http://schemas.microsoft.com/office/powerpoint/2010/main" val="36574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625" y="1752600"/>
            <a:ext cx="8504238" cy="4495800"/>
          </a:xfrm>
        </p:spPr>
        <p:txBody>
          <a:bodyPr/>
          <a:lstStyle/>
          <a:p>
            <a:pPr>
              <a:lnSpc>
                <a:spcPct val="119000"/>
              </a:lnSpc>
              <a:buFont typeface="Wingdings 2" pitchFamily="18" charset="2"/>
              <a:buNone/>
              <a:defRPr/>
            </a:pPr>
            <a:r>
              <a:rPr lang="en-US" sz="3200" b="1" dirty="0">
                <a:solidFill>
                  <a:srgbClr val="66686C"/>
                </a:solidFill>
              </a:rPr>
              <a:t>Performance measures:</a:t>
            </a:r>
          </a:p>
          <a:p>
            <a:pPr lvl="1">
              <a:lnSpc>
                <a:spcPct val="119000"/>
              </a:lnSpc>
              <a:buClr>
                <a:schemeClr val="tx2"/>
              </a:buClr>
              <a:buSzPct val="100000"/>
              <a:buFont typeface="Wingdings" pitchFamily="2" charset="2"/>
              <a:buChar char="§"/>
              <a:defRPr/>
            </a:pPr>
            <a:r>
              <a:rPr lang="en-US" sz="2400" dirty="0">
                <a:solidFill>
                  <a:srgbClr val="C94235"/>
                </a:solidFill>
              </a:rPr>
              <a:t>Exceeds Expectations (4)</a:t>
            </a:r>
          </a:p>
          <a:p>
            <a:pPr lvl="1">
              <a:lnSpc>
                <a:spcPct val="119000"/>
              </a:lnSpc>
              <a:buClr>
                <a:schemeClr val="tx2"/>
              </a:buClr>
              <a:buSzPct val="100000"/>
              <a:buFont typeface="Wingdings" pitchFamily="2" charset="2"/>
              <a:buChar char="§"/>
              <a:defRPr/>
            </a:pPr>
            <a:r>
              <a:rPr lang="en-US" sz="2400" dirty="0">
                <a:solidFill>
                  <a:srgbClr val="C94235"/>
                </a:solidFill>
              </a:rPr>
              <a:t>Meets Expectations (3)</a:t>
            </a:r>
          </a:p>
          <a:p>
            <a:pPr lvl="1">
              <a:lnSpc>
                <a:spcPct val="119000"/>
              </a:lnSpc>
              <a:buClr>
                <a:schemeClr val="tx2"/>
              </a:buClr>
              <a:buSzPct val="100000"/>
              <a:buFont typeface="Wingdings" pitchFamily="2" charset="2"/>
              <a:buChar char="§"/>
              <a:defRPr/>
            </a:pPr>
            <a:r>
              <a:rPr lang="en-US" sz="2400" dirty="0">
                <a:solidFill>
                  <a:srgbClr val="C94235"/>
                </a:solidFill>
              </a:rPr>
              <a:t>Developing (2)			</a:t>
            </a:r>
          </a:p>
          <a:p>
            <a:pPr lvl="1">
              <a:lnSpc>
                <a:spcPct val="119000"/>
              </a:lnSpc>
              <a:buClr>
                <a:schemeClr val="tx2"/>
              </a:buClr>
              <a:buSzPct val="100000"/>
              <a:buFont typeface="Wingdings" pitchFamily="2" charset="2"/>
              <a:buChar char="§"/>
              <a:defRPr/>
            </a:pPr>
            <a:r>
              <a:rPr lang="en-US" sz="2400" dirty="0">
                <a:solidFill>
                  <a:srgbClr val="C94235"/>
                </a:solidFill>
              </a:rPr>
              <a:t>Needs Improvement (1)</a:t>
            </a:r>
          </a:p>
          <a:p>
            <a:pPr lvl="1">
              <a:lnSpc>
                <a:spcPct val="119000"/>
              </a:lnSpc>
              <a:buClr>
                <a:schemeClr val="tx2"/>
              </a:buClr>
              <a:buSzPct val="100000"/>
              <a:buFont typeface="Wingdings" pitchFamily="2" charset="2"/>
              <a:buChar char="§"/>
              <a:defRPr/>
            </a:pPr>
            <a:r>
              <a:rPr lang="en-US" sz="2400" dirty="0">
                <a:solidFill>
                  <a:srgbClr val="C94235"/>
                </a:solidFill>
              </a:rPr>
              <a:t>Unacceptable (0)</a:t>
            </a:r>
          </a:p>
          <a:p>
            <a:pPr marL="457200" lvl="1" indent="0">
              <a:buClr>
                <a:schemeClr val="tx2"/>
              </a:buClr>
              <a:buSzPct val="100000"/>
              <a:buNone/>
              <a:defRPr/>
            </a:pPr>
            <a:endParaRPr lang="en-US" sz="2000" dirty="0">
              <a:solidFill>
                <a:schemeClr val="accent4">
                  <a:lumMod val="75000"/>
                </a:schemeClr>
              </a:solidFill>
            </a:endParaRPr>
          </a:p>
        </p:txBody>
      </p:sp>
      <p:pic>
        <p:nvPicPr>
          <p:cNvPr id="4" name="Picture 2" descr="C:\Users\lalex5\AppData\Local\Microsoft\Windows\Temporary Internet Files\Content.IE5\1MNXCKOU\MC90037037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836" y="2362200"/>
            <a:ext cx="1905001" cy="25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7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childTnLst>
                          </p:cTn>
                        </p:par>
                        <p:par>
                          <p:cTn id="20" fill="hold">
                            <p:stCondLst>
                              <p:cond delay="2500"/>
                            </p:stCondLst>
                            <p:childTnLst>
                              <p:par>
                                <p:cTn id="21" presetID="26" presetClass="emph" presetSubtype="0" fill="hold" nodeType="afterEffect">
                                  <p:stCondLst>
                                    <p:cond delay="0"/>
                                  </p:stCondLst>
                                  <p:childTnLst>
                                    <p:animEffect transition="out" filter="fade">
                                      <p:cBhvr>
                                        <p:cTn id="22" dur="500" tmFilter="0, 0; .2, .5; .8, .5; 1, 0"/>
                                        <p:tgtEl>
                                          <p:spTgt spid="3">
                                            <p:txEl>
                                              <p:pRg st="4" end="4"/>
                                            </p:txEl>
                                          </p:spTgt>
                                        </p:tgtEl>
                                      </p:cBhvr>
                                    </p:animEffect>
                                    <p:animScale>
                                      <p:cBhvr>
                                        <p:cTn id="23" dur="250" autoRev="1" fill="hold"/>
                                        <p:tgtEl>
                                          <p:spTgt spid="3">
                                            <p:txEl>
                                              <p:pRg st="4" end="4"/>
                                            </p:txEl>
                                          </p:spTgt>
                                        </p:tgtEl>
                                      </p:cBhvr>
                                      <p:by x="105000" y="105000"/>
                                    </p:animScale>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20" y="69155"/>
            <a:ext cx="7772400" cy="1143000"/>
          </a:xfrm>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624" y="990600"/>
            <a:ext cx="8613775" cy="4724400"/>
          </a:xfrm>
        </p:spPr>
        <p:txBody>
          <a:bodyPr/>
          <a:lstStyle/>
          <a:p>
            <a:pPr>
              <a:lnSpc>
                <a:spcPct val="119000"/>
              </a:lnSpc>
              <a:buFont typeface="Wingdings 2" pitchFamily="18" charset="2"/>
              <a:buNone/>
              <a:defRPr/>
            </a:pPr>
            <a:r>
              <a:rPr lang="en-US" sz="2400" b="1" dirty="0">
                <a:solidFill>
                  <a:srgbClr val="8A4E85"/>
                </a:solidFill>
              </a:rPr>
              <a:t>Preparing for Evaluations - Information Gathering</a:t>
            </a:r>
          </a:p>
          <a:p>
            <a:pPr>
              <a:lnSpc>
                <a:spcPct val="119000"/>
              </a:lnSpc>
              <a:defRPr/>
            </a:pPr>
            <a:r>
              <a:rPr lang="en-US" sz="2200" dirty="0">
                <a:solidFill>
                  <a:srgbClr val="8A4E85"/>
                </a:solidFill>
              </a:rPr>
              <a:t>Notes from ongoing meetings, assignments,                           observations, list of accomplishments, and reflections                     during the year</a:t>
            </a:r>
          </a:p>
          <a:p>
            <a:pPr>
              <a:lnSpc>
                <a:spcPct val="119000"/>
              </a:lnSpc>
              <a:defRPr/>
            </a:pPr>
            <a:r>
              <a:rPr lang="en-US" sz="2200" dirty="0">
                <a:solidFill>
                  <a:srgbClr val="8A4E85"/>
                </a:solidFill>
              </a:rPr>
              <a:t>Job Description</a:t>
            </a:r>
          </a:p>
          <a:p>
            <a:pPr>
              <a:lnSpc>
                <a:spcPct val="119000"/>
              </a:lnSpc>
              <a:defRPr/>
            </a:pPr>
            <a:r>
              <a:rPr lang="en-US" sz="2200" dirty="0">
                <a:solidFill>
                  <a:srgbClr val="8A4E85"/>
                </a:solidFill>
              </a:rPr>
              <a:t>Individual’s Resume</a:t>
            </a:r>
          </a:p>
          <a:p>
            <a:pPr>
              <a:lnSpc>
                <a:spcPct val="119000"/>
              </a:lnSpc>
              <a:defRPr/>
            </a:pPr>
            <a:r>
              <a:rPr lang="en-US" sz="2200" dirty="0">
                <a:solidFill>
                  <a:srgbClr val="8A4E85"/>
                </a:solidFill>
              </a:rPr>
              <a:t>Previous Performance Evaluations and projects, goals</a:t>
            </a:r>
          </a:p>
          <a:p>
            <a:pPr>
              <a:lnSpc>
                <a:spcPct val="119000"/>
              </a:lnSpc>
              <a:defRPr/>
            </a:pPr>
            <a:r>
              <a:rPr lang="en-US" sz="2200" dirty="0">
                <a:solidFill>
                  <a:srgbClr val="8A4E85"/>
                </a:solidFill>
              </a:rPr>
              <a:t>Feedback from students/customers/co-workers/others</a:t>
            </a:r>
          </a:p>
          <a:p>
            <a:pPr>
              <a:lnSpc>
                <a:spcPct val="119000"/>
              </a:lnSpc>
              <a:defRPr/>
            </a:pPr>
            <a:r>
              <a:rPr lang="en-US" sz="2200" dirty="0">
                <a:solidFill>
                  <a:srgbClr val="8A4E85"/>
                </a:solidFill>
              </a:rPr>
              <a:t>Letters of appreciation, planning meetings, performance discussions, professional development programs attended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972" y="1447800"/>
            <a:ext cx="1943489" cy="2782366"/>
          </a:xfrm>
          <a:prstGeom prst="rect">
            <a:avLst/>
          </a:prstGeom>
        </p:spPr>
      </p:pic>
    </p:spTree>
    <p:extLst>
      <p:ext uri="{BB962C8B-B14F-4D97-AF65-F5344CB8AC3E}">
        <p14:creationId xmlns:p14="http://schemas.microsoft.com/office/powerpoint/2010/main" val="101414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524000"/>
            <a:ext cx="8653463" cy="4724400"/>
          </a:xfrm>
        </p:spPr>
        <p:txBody>
          <a:bodyPr/>
          <a:lstStyle/>
          <a:p>
            <a:pPr>
              <a:lnSpc>
                <a:spcPct val="119000"/>
              </a:lnSpc>
              <a:buFont typeface="Wingdings 2" pitchFamily="18" charset="2"/>
              <a:buNone/>
              <a:defRPr/>
            </a:pPr>
            <a:r>
              <a:rPr lang="en-US" sz="3200" b="1" dirty="0">
                <a:solidFill>
                  <a:srgbClr val="66686C"/>
                </a:solidFill>
              </a:rPr>
              <a:t>Evaluation interview:</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Notify in advance</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Appropriate location and amount of time</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Employee Self Evaluation</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Review Self Evaluation </a:t>
            </a:r>
            <a:r>
              <a:rPr lang="en-US" sz="2400" b="1" dirty="0">
                <a:solidFill>
                  <a:srgbClr val="8A4E85"/>
                </a:solidFill>
              </a:rPr>
              <a:t>prior</a:t>
            </a:r>
            <a:r>
              <a:rPr lang="en-US" sz="2400" dirty="0">
                <a:solidFill>
                  <a:schemeClr val="accent3">
                    <a:lumMod val="50000"/>
                  </a:schemeClr>
                </a:solidFill>
              </a:rPr>
              <a:t> </a:t>
            </a:r>
            <a:r>
              <a:rPr lang="en-US" sz="2400" dirty="0">
                <a:solidFill>
                  <a:srgbClr val="829E86"/>
                </a:solidFill>
              </a:rPr>
              <a:t>to meeting</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Review Employee Performance Factors </a:t>
            </a:r>
            <a:r>
              <a:rPr lang="en-US" sz="2400" b="1" dirty="0">
                <a:solidFill>
                  <a:srgbClr val="8A4E85"/>
                </a:solidFill>
              </a:rPr>
              <a:t>prior</a:t>
            </a:r>
            <a:r>
              <a:rPr lang="en-US" sz="2400" dirty="0">
                <a:solidFill>
                  <a:schemeClr val="accent4">
                    <a:lumMod val="50000"/>
                  </a:schemeClr>
                </a:solidFill>
              </a:rPr>
              <a:t> </a:t>
            </a:r>
            <a:r>
              <a:rPr lang="en-US" sz="2400" dirty="0">
                <a:solidFill>
                  <a:srgbClr val="829E86"/>
                </a:solidFill>
              </a:rPr>
              <a:t>to meeting</a:t>
            </a:r>
          </a:p>
          <a:p>
            <a:pPr lvl="1">
              <a:lnSpc>
                <a:spcPct val="119000"/>
              </a:lnSpc>
              <a:buClr>
                <a:schemeClr val="accent3">
                  <a:lumMod val="50000"/>
                </a:schemeClr>
              </a:buClr>
              <a:buSzPct val="76000"/>
              <a:buFont typeface="Wingdings" pitchFamily="2" charset="2"/>
              <a:buChar char="q"/>
              <a:defRPr/>
            </a:pPr>
            <a:r>
              <a:rPr lang="en-US" sz="2400" dirty="0">
                <a:solidFill>
                  <a:srgbClr val="829E86"/>
                </a:solidFill>
              </a:rPr>
              <a:t>Discuss performance with your supervisor </a:t>
            </a:r>
            <a:r>
              <a:rPr lang="en-US" sz="2400" b="1" dirty="0">
                <a:solidFill>
                  <a:srgbClr val="8A4E85"/>
                </a:solidFill>
              </a:rPr>
              <a:t>prior</a:t>
            </a:r>
            <a:r>
              <a:rPr lang="en-US" sz="2400" dirty="0">
                <a:solidFill>
                  <a:schemeClr val="accent3">
                    <a:lumMod val="50000"/>
                  </a:schemeClr>
                </a:solidFill>
              </a:rPr>
              <a:t> </a:t>
            </a:r>
            <a:r>
              <a:rPr lang="en-US" sz="2400" dirty="0">
                <a:solidFill>
                  <a:srgbClr val="829E86"/>
                </a:solidFill>
              </a:rPr>
              <a:t>to meeting</a:t>
            </a:r>
          </a:p>
          <a:p>
            <a:pPr lvl="1">
              <a:buClr>
                <a:schemeClr val="accent1">
                  <a:lumMod val="75000"/>
                </a:schemeClr>
              </a:buClr>
              <a:buSzPct val="100000"/>
              <a:buFont typeface="Wingdings" pitchFamily="2" charset="2"/>
              <a:buNone/>
              <a:defRPr/>
            </a:pPr>
            <a:r>
              <a:rPr lang="en-US" sz="2000" dirty="0">
                <a:solidFill>
                  <a:schemeClr val="accent4">
                    <a:lumMod val="75000"/>
                  </a:schemeClr>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295400"/>
            <a:ext cx="2640556" cy="2717292"/>
          </a:xfrm>
          <a:prstGeom prst="rect">
            <a:avLst/>
          </a:prstGeom>
        </p:spPr>
      </p:pic>
    </p:spTree>
    <p:extLst>
      <p:ext uri="{BB962C8B-B14F-4D97-AF65-F5344CB8AC3E}">
        <p14:creationId xmlns:p14="http://schemas.microsoft.com/office/powerpoint/2010/main" val="353421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625" y="1417638"/>
            <a:ext cx="8504238" cy="4830762"/>
          </a:xfrm>
        </p:spPr>
        <p:txBody>
          <a:bodyPr/>
          <a:lstStyle/>
          <a:p>
            <a:pPr>
              <a:lnSpc>
                <a:spcPct val="119000"/>
              </a:lnSpc>
              <a:buFont typeface="Wingdings 2" pitchFamily="18" charset="2"/>
              <a:buNone/>
              <a:defRPr/>
            </a:pPr>
            <a:r>
              <a:rPr lang="en-US" sz="3200" b="1" dirty="0">
                <a:solidFill>
                  <a:srgbClr val="66686C"/>
                </a:solidFill>
              </a:rPr>
              <a:t>Evaluation interview (cont.)</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Discuss achievements, performance, and areas for improvement</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Review and discuss previous goals</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LISTEN, LISTEN, LISTEN</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Focus on job performance rather than non-job related factors</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Be specific with praise and criticism</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Not primarily for discipline or reprimand</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No surprises</a:t>
            </a:r>
          </a:p>
          <a:p>
            <a:pPr lvl="1">
              <a:lnSpc>
                <a:spcPct val="119000"/>
              </a:lnSpc>
              <a:buClr>
                <a:schemeClr val="accent4">
                  <a:lumMod val="50000"/>
                </a:schemeClr>
              </a:buClr>
              <a:buSzPct val="76000"/>
              <a:buFont typeface="Wingdings" pitchFamily="2" charset="2"/>
              <a:buChar char="q"/>
              <a:defRPr/>
            </a:pPr>
            <a:r>
              <a:rPr lang="en-US" sz="2000" dirty="0">
                <a:solidFill>
                  <a:srgbClr val="829E86"/>
                </a:solidFill>
              </a:rPr>
              <a:t>Develop goals for new year</a:t>
            </a:r>
          </a:p>
          <a:p>
            <a:pPr lvl="1">
              <a:buClr>
                <a:schemeClr val="accent1">
                  <a:lumMod val="75000"/>
                </a:schemeClr>
              </a:buClr>
              <a:buSzPct val="100000"/>
              <a:buFont typeface="Wingdings" pitchFamily="2" charset="2"/>
              <a:buNone/>
              <a:defRPr/>
            </a:pPr>
            <a:r>
              <a:rPr lang="en-US" sz="2400" dirty="0">
                <a:solidFill>
                  <a:schemeClr val="accent4">
                    <a:lumMod val="75000"/>
                  </a:schemeClr>
                </a:solidFill>
              </a:rPr>
              <a:t>	</a:t>
            </a:r>
          </a:p>
        </p:txBody>
      </p:sp>
    </p:spTree>
    <p:extLst>
      <p:ext uri="{BB962C8B-B14F-4D97-AF65-F5344CB8AC3E}">
        <p14:creationId xmlns:p14="http://schemas.microsoft.com/office/powerpoint/2010/main" val="45602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5"/>
          <p:cNvGraphicFramePr>
            <a:graphicFrameLocks noGrp="1" noChangeAspect="1"/>
          </p:cNvGraphicFramePr>
          <p:nvPr>
            <p:ph/>
            <p:extLst>
              <p:ext uri="{D42A27DB-BD31-4B8C-83A1-F6EECF244321}">
                <p14:modId xmlns:p14="http://schemas.microsoft.com/office/powerpoint/2010/main" val="4003602549"/>
              </p:ext>
            </p:extLst>
          </p:nvPr>
        </p:nvGraphicFramePr>
        <p:xfrm>
          <a:off x="685800" y="1752600"/>
          <a:ext cx="7772400" cy="2292350"/>
        </p:xfrm>
        <a:graphic>
          <a:graphicData uri="http://schemas.openxmlformats.org/presentationml/2006/ole">
            <mc:AlternateContent xmlns:mc="http://schemas.openxmlformats.org/markup-compatibility/2006">
              <mc:Choice xmlns:v="urn:schemas-microsoft-com:vml" Requires="v">
                <p:oleObj spid="_x0000_s1044" name="Image" r:id="rId4" imgW="8907118" imgH="2629267" progId="PhotoDeluxeBusiness.Image.1">
                  <p:embed/>
                </p:oleObj>
              </mc:Choice>
              <mc:Fallback>
                <p:oleObj name="Image" r:id="rId4" imgW="8907118" imgH="2629267" progId="PhotoDeluxeBusiness.Imag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2600"/>
                        <a:ext cx="7772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2981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625" y="1066800"/>
            <a:ext cx="8504238" cy="4648200"/>
          </a:xfrm>
        </p:spPr>
        <p:txBody>
          <a:bodyPr/>
          <a:lstStyle/>
          <a:p>
            <a:pPr>
              <a:lnSpc>
                <a:spcPct val="119000"/>
              </a:lnSpc>
              <a:buFont typeface="Wingdings 2" pitchFamily="18" charset="2"/>
              <a:buNone/>
              <a:defRPr/>
            </a:pPr>
            <a:r>
              <a:rPr lang="en-US" sz="3200" b="1" dirty="0">
                <a:solidFill>
                  <a:srgbClr val="66686C"/>
                </a:solidFill>
              </a:rPr>
              <a:t>Evaluation obstacles:</a:t>
            </a:r>
          </a:p>
          <a:p>
            <a:pPr lvl="1">
              <a:lnSpc>
                <a:spcPct val="119000"/>
              </a:lnSpc>
              <a:buClr>
                <a:schemeClr val="accent2">
                  <a:lumMod val="50000"/>
                </a:schemeClr>
              </a:buClr>
              <a:buSzPct val="85000"/>
              <a:buFont typeface="Wingdings" pitchFamily="2" charset="2"/>
              <a:buChar char="§"/>
              <a:defRPr/>
            </a:pPr>
            <a:r>
              <a:rPr lang="en-US" sz="2000" b="1" dirty="0">
                <a:solidFill>
                  <a:schemeClr val="accent5">
                    <a:lumMod val="75000"/>
                  </a:schemeClr>
                </a:solidFill>
              </a:rPr>
              <a:t>Halo/horn effect</a:t>
            </a:r>
            <a:r>
              <a:rPr lang="en-US" sz="2000" dirty="0">
                <a:solidFill>
                  <a:schemeClr val="accent5">
                    <a:lumMod val="75000"/>
                  </a:schemeClr>
                </a:solidFill>
              </a:rPr>
              <a:t> – employee’s extreme competence in one area “shines” over others.  Conversely, employee does poorly in one area and this overshadows all areas.</a:t>
            </a:r>
          </a:p>
          <a:p>
            <a:pPr lvl="1">
              <a:lnSpc>
                <a:spcPct val="119000"/>
              </a:lnSpc>
              <a:buClr>
                <a:schemeClr val="accent2">
                  <a:lumMod val="50000"/>
                </a:schemeClr>
              </a:buClr>
              <a:buSzPct val="85000"/>
              <a:buFont typeface="Wingdings" pitchFamily="2" charset="2"/>
              <a:buChar char="§"/>
              <a:defRPr/>
            </a:pPr>
            <a:r>
              <a:rPr lang="en-US" sz="2000" b="1" dirty="0">
                <a:solidFill>
                  <a:schemeClr val="accent5">
                    <a:lumMod val="75000"/>
                  </a:schemeClr>
                </a:solidFill>
              </a:rPr>
              <a:t>Leniency/severity</a:t>
            </a:r>
            <a:r>
              <a:rPr lang="en-US" sz="2000" dirty="0">
                <a:solidFill>
                  <a:schemeClr val="accent5">
                    <a:lumMod val="75000"/>
                  </a:schemeClr>
                </a:solidFill>
              </a:rPr>
              <a:t> – supervisor is viewed as being too hard (severity) or too easy (leniency.)</a:t>
            </a:r>
          </a:p>
          <a:p>
            <a:pPr lvl="1">
              <a:lnSpc>
                <a:spcPct val="119000"/>
              </a:lnSpc>
              <a:buClr>
                <a:schemeClr val="accent2">
                  <a:lumMod val="50000"/>
                </a:schemeClr>
              </a:buClr>
              <a:buSzPct val="85000"/>
              <a:buFont typeface="Wingdings" pitchFamily="2" charset="2"/>
              <a:buChar char="§"/>
              <a:defRPr/>
            </a:pPr>
            <a:r>
              <a:rPr lang="en-US" sz="2000" b="1" dirty="0">
                <a:solidFill>
                  <a:schemeClr val="accent5">
                    <a:lumMod val="75000"/>
                  </a:schemeClr>
                </a:solidFill>
              </a:rPr>
              <a:t>Central tendency </a:t>
            </a:r>
            <a:r>
              <a:rPr lang="en-US" sz="2000" dirty="0">
                <a:solidFill>
                  <a:schemeClr val="accent5">
                    <a:lumMod val="75000"/>
                  </a:schemeClr>
                </a:solidFill>
              </a:rPr>
              <a:t>– supervisor tends to rate everyone as a average.</a:t>
            </a:r>
          </a:p>
          <a:p>
            <a:pPr lvl="1">
              <a:lnSpc>
                <a:spcPct val="119000"/>
              </a:lnSpc>
              <a:buClr>
                <a:schemeClr val="accent2">
                  <a:lumMod val="50000"/>
                </a:schemeClr>
              </a:buClr>
              <a:buSzPct val="85000"/>
              <a:buFont typeface="Wingdings" pitchFamily="2" charset="2"/>
              <a:buChar char="§"/>
              <a:defRPr/>
            </a:pPr>
            <a:r>
              <a:rPr lang="en-US" sz="2000" b="1" dirty="0">
                <a:solidFill>
                  <a:schemeClr val="accent5">
                    <a:lumMod val="75000"/>
                  </a:schemeClr>
                </a:solidFill>
              </a:rPr>
              <a:t>Just Like Me </a:t>
            </a:r>
            <a:r>
              <a:rPr lang="en-US" sz="2000" dirty="0">
                <a:solidFill>
                  <a:schemeClr val="accent5">
                    <a:lumMod val="75000"/>
                  </a:schemeClr>
                </a:solidFill>
              </a:rPr>
              <a:t>– being more favorable to people who are like you.</a:t>
            </a:r>
          </a:p>
          <a:p>
            <a:pPr lvl="1">
              <a:lnSpc>
                <a:spcPct val="119000"/>
              </a:lnSpc>
              <a:buClr>
                <a:schemeClr val="accent2">
                  <a:lumMod val="50000"/>
                </a:schemeClr>
              </a:buClr>
              <a:buSzPct val="85000"/>
              <a:buFont typeface="Wingdings" pitchFamily="2" charset="2"/>
              <a:buChar char="§"/>
              <a:defRPr/>
            </a:pPr>
            <a:r>
              <a:rPr lang="en-US" sz="2000" b="1" dirty="0" err="1">
                <a:solidFill>
                  <a:schemeClr val="accent5">
                    <a:lumMod val="75000"/>
                  </a:schemeClr>
                </a:solidFill>
              </a:rPr>
              <a:t>Recency</a:t>
            </a:r>
            <a:r>
              <a:rPr lang="en-US" sz="2000" b="1" dirty="0">
                <a:solidFill>
                  <a:schemeClr val="accent5">
                    <a:lumMod val="75000"/>
                  </a:schemeClr>
                </a:solidFill>
              </a:rPr>
              <a:t> Effect </a:t>
            </a:r>
            <a:r>
              <a:rPr lang="en-US" sz="2000" dirty="0">
                <a:solidFill>
                  <a:schemeClr val="accent5">
                    <a:lumMod val="75000"/>
                  </a:schemeClr>
                </a:solidFill>
              </a:rPr>
              <a:t>– focusing on recent performance instead of entire year.</a:t>
            </a:r>
          </a:p>
          <a:p>
            <a:pPr lvl="1">
              <a:lnSpc>
                <a:spcPct val="119000"/>
              </a:lnSpc>
              <a:buClr>
                <a:schemeClr val="accent2">
                  <a:lumMod val="50000"/>
                </a:schemeClr>
              </a:buClr>
              <a:buSzPct val="85000"/>
              <a:buFont typeface="Wingdings" pitchFamily="2" charset="2"/>
              <a:buChar char="§"/>
              <a:defRPr/>
            </a:pPr>
            <a:r>
              <a:rPr lang="en-US" sz="2000" b="1" dirty="0">
                <a:solidFill>
                  <a:schemeClr val="accent5">
                    <a:lumMod val="75000"/>
                  </a:schemeClr>
                </a:solidFill>
              </a:rPr>
              <a:t>Inflated rating </a:t>
            </a:r>
            <a:r>
              <a:rPr lang="en-US" sz="2000" dirty="0">
                <a:solidFill>
                  <a:schemeClr val="accent5">
                    <a:lumMod val="75000"/>
                  </a:schemeClr>
                </a:solidFill>
              </a:rPr>
              <a:t>– when supervisors use “satisfactory” as their lowest rating.</a:t>
            </a:r>
            <a:endParaRPr lang="en-US" sz="2000" dirty="0">
              <a:solidFill>
                <a:schemeClr val="accent4">
                  <a:lumMod val="75000"/>
                </a:schemeClr>
              </a:solidFill>
            </a:endParaRPr>
          </a:p>
        </p:txBody>
      </p:sp>
    </p:spTree>
    <p:extLst>
      <p:ext uri="{BB962C8B-B14F-4D97-AF65-F5344CB8AC3E}">
        <p14:creationId xmlns:p14="http://schemas.microsoft.com/office/powerpoint/2010/main" val="23019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21507" name="Content Placeholder 2"/>
          <p:cNvSpPr>
            <a:spLocks noGrp="1"/>
          </p:cNvSpPr>
          <p:nvPr>
            <p:ph sz="quarter" idx="1"/>
          </p:nvPr>
        </p:nvSpPr>
        <p:spPr>
          <a:xfrm>
            <a:off x="228600" y="1295400"/>
            <a:ext cx="8504238" cy="4879975"/>
          </a:xfrm>
        </p:spPr>
        <p:txBody>
          <a:bodyPr/>
          <a:lstStyle/>
          <a:p>
            <a:pPr marL="274638" lvl="1" indent="0">
              <a:lnSpc>
                <a:spcPct val="119000"/>
              </a:lnSpc>
              <a:buClr>
                <a:schemeClr val="accent2">
                  <a:lumMod val="50000"/>
                </a:schemeClr>
              </a:buClr>
              <a:buSzPct val="85000"/>
              <a:buFont typeface="Wingdings" pitchFamily="2" charset="2"/>
              <a:buNone/>
              <a:defRPr/>
            </a:pPr>
            <a:r>
              <a:rPr lang="en-US" sz="2000" dirty="0">
                <a:solidFill>
                  <a:srgbClr val="8A4E85"/>
                </a:solidFill>
              </a:rPr>
              <a:t>Next Steps in the Performance Management Process:</a:t>
            </a:r>
          </a:p>
          <a:p>
            <a:pPr marL="274638" lvl="1" indent="0">
              <a:lnSpc>
                <a:spcPct val="119000"/>
              </a:lnSpc>
              <a:buClr>
                <a:schemeClr val="accent2">
                  <a:lumMod val="50000"/>
                </a:schemeClr>
              </a:buClr>
              <a:buSzPct val="85000"/>
              <a:buFont typeface="Wingdings" pitchFamily="2" charset="2"/>
              <a:buNone/>
              <a:defRPr/>
            </a:pPr>
            <a:r>
              <a:rPr lang="en-US" sz="2000" b="1" dirty="0">
                <a:solidFill>
                  <a:srgbClr val="8A4E85"/>
                </a:solidFill>
              </a:rPr>
              <a:t>Yes, It’s a </a:t>
            </a:r>
            <a:r>
              <a:rPr lang="en-US" sz="2000" b="1" i="1" u="sng" dirty="0">
                <a:solidFill>
                  <a:srgbClr val="8A4E85"/>
                </a:solidFill>
              </a:rPr>
              <a:t>Process</a:t>
            </a:r>
          </a:p>
          <a:p>
            <a:pPr marL="617538" lvl="1" indent="-342900">
              <a:lnSpc>
                <a:spcPct val="119000"/>
              </a:lnSpc>
              <a:buClr>
                <a:schemeClr val="accent2">
                  <a:lumMod val="50000"/>
                </a:schemeClr>
              </a:buClr>
              <a:buSzPct val="85000"/>
              <a:buFont typeface="Courier New" pitchFamily="49" charset="0"/>
              <a:buChar char="o"/>
              <a:defRPr/>
            </a:pPr>
            <a:r>
              <a:rPr lang="en-US" sz="2000" dirty="0">
                <a:solidFill>
                  <a:srgbClr val="8A4E85"/>
                </a:solidFill>
              </a:rPr>
              <a:t>Managing people means involvement in individual’s work performance and professional development</a:t>
            </a:r>
          </a:p>
          <a:p>
            <a:pPr marL="617538" lvl="1" indent="-342900">
              <a:lnSpc>
                <a:spcPct val="119000"/>
              </a:lnSpc>
              <a:buClr>
                <a:schemeClr val="accent2">
                  <a:lumMod val="50000"/>
                </a:schemeClr>
              </a:buClr>
              <a:buSzPct val="85000"/>
              <a:buFont typeface="Courier New" pitchFamily="49" charset="0"/>
              <a:buChar char="o"/>
              <a:defRPr/>
            </a:pPr>
            <a:r>
              <a:rPr lang="en-US" sz="2000" dirty="0">
                <a:solidFill>
                  <a:srgbClr val="8A4E85"/>
                </a:solidFill>
              </a:rPr>
              <a:t>Document and Communicate your observations with the employee – don’t wait for the performance appraisal!</a:t>
            </a:r>
          </a:p>
          <a:p>
            <a:pPr marL="274638" lvl="1" indent="0">
              <a:lnSpc>
                <a:spcPct val="119000"/>
              </a:lnSpc>
              <a:buClr>
                <a:schemeClr val="accent2">
                  <a:lumMod val="50000"/>
                </a:schemeClr>
              </a:buClr>
              <a:buSzPct val="85000"/>
              <a:buNone/>
              <a:defRPr/>
            </a:pPr>
            <a:r>
              <a:rPr lang="en-US" sz="2000" dirty="0">
                <a:solidFill>
                  <a:srgbClr val="8A4E85"/>
                </a:solidFill>
              </a:rPr>
              <a:t>		- Feedback on improvement areas and goals</a:t>
            </a:r>
          </a:p>
          <a:p>
            <a:pPr marL="274638" lvl="1" indent="0">
              <a:lnSpc>
                <a:spcPct val="119000"/>
              </a:lnSpc>
              <a:buClr>
                <a:schemeClr val="accent2">
                  <a:lumMod val="50000"/>
                </a:schemeClr>
              </a:buClr>
              <a:buSzPct val="85000"/>
              <a:buNone/>
              <a:defRPr/>
            </a:pPr>
            <a:r>
              <a:rPr lang="en-US" sz="2000" dirty="0">
                <a:solidFill>
                  <a:srgbClr val="8A4E85"/>
                </a:solidFill>
              </a:rPr>
              <a:t>		- Department needs and expectations</a:t>
            </a:r>
          </a:p>
          <a:p>
            <a:pPr marL="274638" lvl="1" indent="0">
              <a:lnSpc>
                <a:spcPct val="119000"/>
              </a:lnSpc>
              <a:buClr>
                <a:schemeClr val="accent2">
                  <a:lumMod val="50000"/>
                </a:schemeClr>
              </a:buClr>
              <a:buSzPct val="85000"/>
              <a:buNone/>
              <a:defRPr/>
            </a:pPr>
            <a:r>
              <a:rPr lang="en-US" sz="2000" dirty="0">
                <a:solidFill>
                  <a:srgbClr val="8A4E85"/>
                </a:solidFill>
              </a:rPr>
              <a:t>		- Professional Development opportunities</a:t>
            </a:r>
          </a:p>
          <a:p>
            <a:pPr marL="274638" lvl="1" indent="0">
              <a:lnSpc>
                <a:spcPct val="119000"/>
              </a:lnSpc>
              <a:buClr>
                <a:schemeClr val="accent2">
                  <a:lumMod val="50000"/>
                </a:schemeClr>
              </a:buClr>
              <a:buSzPct val="85000"/>
              <a:buNone/>
              <a:defRPr/>
            </a:pPr>
            <a:r>
              <a:rPr lang="en-US" sz="2000" dirty="0">
                <a:solidFill>
                  <a:srgbClr val="8A4E85"/>
                </a:solidFill>
              </a:rPr>
              <a:t>		- Recognition of progress and contributions</a:t>
            </a:r>
          </a:p>
          <a:p>
            <a:pPr marL="274638" lvl="1" indent="0">
              <a:lnSpc>
                <a:spcPct val="119000"/>
              </a:lnSpc>
              <a:buClr>
                <a:schemeClr val="accent2">
                  <a:lumMod val="50000"/>
                </a:schemeClr>
              </a:buClr>
              <a:buSzPct val="85000"/>
              <a:buNone/>
              <a:defRPr/>
            </a:pPr>
            <a:r>
              <a:rPr lang="en-US" sz="2000" dirty="0">
                <a:solidFill>
                  <a:srgbClr val="8A4E85"/>
                </a:solidFill>
              </a:rPr>
              <a:t>		-Annual Evaluations should not be used for disciplinary purposes</a:t>
            </a:r>
          </a:p>
        </p:txBody>
      </p:sp>
    </p:spTree>
    <p:extLst>
      <p:ext uri="{BB962C8B-B14F-4D97-AF65-F5344CB8AC3E}">
        <p14:creationId xmlns:p14="http://schemas.microsoft.com/office/powerpoint/2010/main" val="259774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EF3C-0B71-4866-ADB9-A33BE85944C3}"/>
              </a:ext>
            </a:extLst>
          </p:cNvPr>
          <p:cNvSpPr>
            <a:spLocks noGrp="1"/>
          </p:cNvSpPr>
          <p:nvPr>
            <p:ph type="title"/>
          </p:nvPr>
        </p:nvSpPr>
        <p:spPr/>
        <p:txBody>
          <a:bodyPr/>
          <a:lstStyle/>
          <a:p>
            <a:r>
              <a:rPr lang="en-US" dirty="0"/>
              <a:t>We’re Going Digital!</a:t>
            </a:r>
          </a:p>
        </p:txBody>
      </p:sp>
      <p:sp>
        <p:nvSpPr>
          <p:cNvPr id="3" name="Content Placeholder 2">
            <a:extLst>
              <a:ext uri="{FF2B5EF4-FFF2-40B4-BE49-F238E27FC236}">
                <a16:creationId xmlns:a16="http://schemas.microsoft.com/office/drawing/2014/main" id="{EF32241C-BE8B-4574-969E-2E47E1E8728D}"/>
              </a:ext>
            </a:extLst>
          </p:cNvPr>
          <p:cNvSpPr>
            <a:spLocks noGrp="1"/>
          </p:cNvSpPr>
          <p:nvPr>
            <p:ph idx="1"/>
          </p:nvPr>
        </p:nvSpPr>
        <p:spPr/>
        <p:txBody>
          <a:bodyPr/>
          <a:lstStyle/>
          <a:p>
            <a:r>
              <a:rPr lang="en-US" sz="2600" dirty="0">
                <a:hlinkClick r:id="rId2"/>
              </a:rPr>
              <a:t>https://www.uis.edu/humanresources/evaluations/</a:t>
            </a:r>
            <a:endParaRPr lang="en-US" sz="2600" dirty="0"/>
          </a:p>
          <a:p>
            <a:pPr marL="0" indent="0">
              <a:buNone/>
            </a:pPr>
            <a:endParaRPr lang="en-US" sz="2600" dirty="0"/>
          </a:p>
          <a:p>
            <a:r>
              <a:rPr lang="en-US" sz="1600" dirty="0"/>
              <a:t>The form will be initiated by the supervisor by clicking on the electronic form, choosing</a:t>
            </a:r>
          </a:p>
          <a:p>
            <a:pPr marL="0" indent="0">
              <a:buNone/>
            </a:pPr>
            <a:r>
              <a:rPr lang="en-US" sz="1600" dirty="0"/>
              <a:t>“Official Annual Evaluation” and filling out the form. The form will then route to the employee for review and signature. It then routes back to the supervisor for approval and then to the Dean/Director for approval. Division Head approval is optional. Please consult with your Division Head to determine whether such approval is needed. Once all approvals are complete, the employee and all approvers will receive an electronic copy via email. Please review this email to make sure that the content of the evaluation is correct. An electronic copy will also be automatically routed to Human Resources to be placed in the employee’s personnel file. </a:t>
            </a:r>
          </a:p>
        </p:txBody>
      </p:sp>
    </p:spTree>
    <p:extLst>
      <p:ext uri="{BB962C8B-B14F-4D97-AF65-F5344CB8AC3E}">
        <p14:creationId xmlns:p14="http://schemas.microsoft.com/office/powerpoint/2010/main" val="3419823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21507" name="Content Placeholder 2"/>
          <p:cNvSpPr>
            <a:spLocks noGrp="1"/>
          </p:cNvSpPr>
          <p:nvPr>
            <p:ph sz="quarter" idx="1"/>
          </p:nvPr>
        </p:nvSpPr>
        <p:spPr>
          <a:xfrm>
            <a:off x="228600" y="1524000"/>
            <a:ext cx="8504238" cy="4651375"/>
          </a:xfrm>
        </p:spPr>
        <p:txBody>
          <a:bodyPr/>
          <a:lstStyle/>
          <a:p>
            <a:pPr>
              <a:lnSpc>
                <a:spcPct val="119000"/>
              </a:lnSpc>
              <a:buFont typeface="Wingdings 2" pitchFamily="18" charset="2"/>
              <a:buNone/>
              <a:defRPr/>
            </a:pPr>
            <a:r>
              <a:rPr lang="en-US" sz="3200" b="1" dirty="0">
                <a:solidFill>
                  <a:srgbClr val="66686C"/>
                </a:solidFill>
              </a:rPr>
              <a:t>Conclusion</a:t>
            </a:r>
          </a:p>
          <a:p>
            <a:pPr>
              <a:lnSpc>
                <a:spcPct val="119000"/>
              </a:lnSpc>
              <a:buFont typeface="Wingdings 2" pitchFamily="18" charset="2"/>
              <a:buNone/>
              <a:defRPr/>
            </a:pPr>
            <a:endParaRPr lang="en-US" sz="800" b="1" dirty="0">
              <a:solidFill>
                <a:schemeClr val="bg2">
                  <a:lumMod val="50000"/>
                </a:schemeClr>
              </a:solidFill>
            </a:endParaRPr>
          </a:p>
          <a:p>
            <a:pPr lvl="1">
              <a:lnSpc>
                <a:spcPct val="119000"/>
              </a:lnSpc>
              <a:buClr>
                <a:schemeClr val="accent2">
                  <a:lumMod val="50000"/>
                </a:schemeClr>
              </a:buClr>
              <a:buSzPct val="85000"/>
              <a:buFont typeface="Wingdings" pitchFamily="2" charset="2"/>
              <a:buChar char="§"/>
              <a:defRPr/>
            </a:pPr>
            <a:r>
              <a:rPr lang="en-US" sz="2400" b="1" dirty="0">
                <a:solidFill>
                  <a:schemeClr val="accent5">
                    <a:lumMod val="75000"/>
                  </a:schemeClr>
                </a:solidFill>
              </a:rPr>
              <a:t>Performance Evaluation </a:t>
            </a:r>
            <a:r>
              <a:rPr lang="en-US" sz="2400" dirty="0">
                <a:solidFill>
                  <a:schemeClr val="accent2">
                    <a:lumMod val="75000"/>
                  </a:schemeClr>
                </a:solidFill>
              </a:rPr>
              <a:t>is a collaborative process.</a:t>
            </a:r>
            <a:br>
              <a:rPr lang="en-US" sz="2400" dirty="0">
                <a:solidFill>
                  <a:schemeClr val="accent2">
                    <a:lumMod val="75000"/>
                  </a:schemeClr>
                </a:solidFill>
              </a:rPr>
            </a:br>
            <a:r>
              <a:rPr lang="en-US" sz="2400" dirty="0">
                <a:solidFill>
                  <a:schemeClr val="accent2">
                    <a:lumMod val="75000"/>
                  </a:schemeClr>
                </a:solidFill>
              </a:rPr>
              <a:t>The goal is to provide specific feedback (good &amp; bad) on job performance with the ultimate aim of </a:t>
            </a:r>
            <a:r>
              <a:rPr lang="en-US" sz="2400" b="1" dirty="0">
                <a:solidFill>
                  <a:schemeClr val="accent2">
                    <a:lumMod val="75000"/>
                  </a:schemeClr>
                </a:solidFill>
              </a:rPr>
              <a:t>IMPROVING PERFORMANCE </a:t>
            </a:r>
            <a:r>
              <a:rPr lang="en-US" sz="2400" dirty="0">
                <a:solidFill>
                  <a:schemeClr val="accent2">
                    <a:lumMod val="75000"/>
                  </a:schemeClr>
                </a:solidFill>
              </a:rPr>
              <a:t>and connecting individual performance to the University’s mission, vision, values and strategic initiatives.</a:t>
            </a:r>
            <a:endParaRPr lang="en-US" sz="2400" b="1" dirty="0">
              <a:solidFill>
                <a:schemeClr val="accent2">
                  <a:lumMod val="75000"/>
                </a:schemeClr>
              </a:solidFill>
            </a:endParaRPr>
          </a:p>
          <a:p>
            <a:pPr marL="274638" lvl="1" indent="0">
              <a:lnSpc>
                <a:spcPct val="119000"/>
              </a:lnSpc>
              <a:buClr>
                <a:schemeClr val="accent2">
                  <a:lumMod val="50000"/>
                </a:schemeClr>
              </a:buClr>
              <a:buSzPct val="85000"/>
              <a:buFont typeface="Wingdings" pitchFamily="2" charset="2"/>
              <a:buNone/>
              <a:defRPr/>
            </a:pPr>
            <a:endParaRPr lang="en-US" sz="800" b="1" dirty="0">
              <a:solidFill>
                <a:schemeClr val="accent3">
                  <a:lumMod val="50000"/>
                </a:schemeClr>
              </a:solidFill>
            </a:endParaRPr>
          </a:p>
          <a:p>
            <a:pPr lvl="1">
              <a:lnSpc>
                <a:spcPct val="119000"/>
              </a:lnSpc>
              <a:buClr>
                <a:schemeClr val="accent2">
                  <a:lumMod val="50000"/>
                </a:schemeClr>
              </a:buClr>
              <a:buSzPct val="85000"/>
              <a:defRPr/>
            </a:pPr>
            <a:endParaRPr lang="en-US" sz="2000" dirty="0">
              <a:solidFill>
                <a:schemeClr val="accent4">
                  <a:lumMod val="75000"/>
                </a:schemeClr>
              </a:solidFill>
            </a:endParaRPr>
          </a:p>
        </p:txBody>
      </p:sp>
    </p:spTree>
    <p:extLst>
      <p:ext uri="{BB962C8B-B14F-4D97-AF65-F5344CB8AC3E}">
        <p14:creationId xmlns:p14="http://schemas.microsoft.com/office/powerpoint/2010/main" val="3866202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1902" y="1425476"/>
            <a:ext cx="4495799" cy="1077218"/>
          </a:xfrm>
          <a:prstGeom prst="rect">
            <a:avLst/>
          </a:prstGeom>
          <a:noFill/>
        </p:spPr>
        <p:txBody>
          <a:bodyPr wrap="square" rtlCol="0">
            <a:spAutoFit/>
          </a:bodyPr>
          <a:lstStyle/>
          <a:p>
            <a:r>
              <a:rPr lang="en-US" sz="1600" dirty="0"/>
              <a:t>The Annual Performance Evaluation cycle is a great time to review employee responsibilities and ensure the accuracy of all employee job descriptions.</a:t>
            </a:r>
          </a:p>
        </p:txBody>
      </p:sp>
      <p:sp>
        <p:nvSpPr>
          <p:cNvPr id="6" name="TextBox 5"/>
          <p:cNvSpPr txBox="1"/>
          <p:nvPr/>
        </p:nvSpPr>
        <p:spPr>
          <a:xfrm>
            <a:off x="3771902" y="2976715"/>
            <a:ext cx="5206181" cy="2169825"/>
          </a:xfrm>
          <a:prstGeom prst="rect">
            <a:avLst/>
          </a:prstGeom>
          <a:noFill/>
        </p:spPr>
        <p:txBody>
          <a:bodyPr wrap="square" rtlCol="0">
            <a:spAutoFit/>
          </a:bodyPr>
          <a:lstStyle/>
          <a:p>
            <a:r>
              <a:rPr lang="en-US" sz="1500" dirty="0"/>
              <a:t>Official copies of job descriptions are required for all employees at UIS bi-annually.  For 2022, updated job descriptions will be submitted through </a:t>
            </a:r>
            <a:r>
              <a:rPr lang="en-US" sz="1500" dirty="0" err="1"/>
              <a:t>JDXpert</a:t>
            </a:r>
            <a:r>
              <a:rPr lang="en-US" sz="1500" dirty="0"/>
              <a:t>, a new software program for the collection and maintenance of job descriptions, which will go live on June 13th. More information on </a:t>
            </a:r>
            <a:r>
              <a:rPr lang="en-US" sz="1500" dirty="0" err="1"/>
              <a:t>JDXpert</a:t>
            </a:r>
            <a:r>
              <a:rPr lang="en-US" sz="1500" dirty="0"/>
              <a:t> will be sent to supervisors when available. Until then, please create a draft of any necessary changes to job duties and review with the employee during the annual evaluation process.</a:t>
            </a:r>
          </a:p>
        </p:txBody>
      </p:sp>
      <p:sp>
        <p:nvSpPr>
          <p:cNvPr id="3" name="TextBox 2">
            <a:extLst>
              <a:ext uri="{FF2B5EF4-FFF2-40B4-BE49-F238E27FC236}">
                <a16:creationId xmlns:a16="http://schemas.microsoft.com/office/drawing/2014/main" id="{A1E2A6DD-8DD1-4743-9E19-02DF88C66F7F}"/>
              </a:ext>
            </a:extLst>
          </p:cNvPr>
          <p:cNvSpPr txBox="1"/>
          <p:nvPr/>
        </p:nvSpPr>
        <p:spPr>
          <a:xfrm>
            <a:off x="838201" y="287850"/>
            <a:ext cx="8177980" cy="707886"/>
          </a:xfrm>
          <a:prstGeom prst="rect">
            <a:avLst/>
          </a:prstGeom>
          <a:noFill/>
        </p:spPr>
        <p:txBody>
          <a:bodyPr wrap="square" rtlCol="0">
            <a:spAutoFit/>
          </a:bodyPr>
          <a:lstStyle/>
          <a:p>
            <a:r>
              <a:rPr lang="en-US" sz="4000" dirty="0">
                <a:solidFill>
                  <a:schemeClr val="accent5">
                    <a:lumMod val="75000"/>
                  </a:schemeClr>
                </a:solidFill>
                <a:effectLst>
                  <a:outerShdw blurRad="38100" dist="38100" dir="2700000" algn="tl">
                    <a:srgbClr val="000000">
                      <a:alpha val="43137"/>
                    </a:srgbClr>
                  </a:outerShdw>
                </a:effectLst>
              </a:rPr>
              <a:t>Other Things to Know</a:t>
            </a:r>
            <a:endParaRPr lang="en-US" sz="4000" dirty="0"/>
          </a:p>
        </p:txBody>
      </p:sp>
      <p:pic>
        <p:nvPicPr>
          <p:cNvPr id="7" name="Picture 6">
            <a:extLst>
              <a:ext uri="{FF2B5EF4-FFF2-40B4-BE49-F238E27FC236}">
                <a16:creationId xmlns:a16="http://schemas.microsoft.com/office/drawing/2014/main" id="{F9CE1425-5C4B-47BB-BD42-61376FE8E5B0}"/>
              </a:ext>
            </a:extLst>
          </p:cNvPr>
          <p:cNvPicPr>
            <a:picLocks noChangeAspect="1"/>
          </p:cNvPicPr>
          <p:nvPr/>
        </p:nvPicPr>
        <p:blipFill>
          <a:blip r:embed="rId2"/>
          <a:stretch>
            <a:fillRect/>
          </a:stretch>
        </p:blipFill>
        <p:spPr>
          <a:xfrm>
            <a:off x="304800" y="2523977"/>
            <a:ext cx="3219450" cy="1810046"/>
          </a:xfrm>
          <a:prstGeom prst="rect">
            <a:avLst/>
          </a:prstGeom>
        </p:spPr>
      </p:pic>
    </p:spTree>
    <p:extLst>
      <p:ext uri="{BB962C8B-B14F-4D97-AF65-F5344CB8AC3E}">
        <p14:creationId xmlns:p14="http://schemas.microsoft.com/office/powerpoint/2010/main" val="38858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5">
                    <a:lumMod val="75000"/>
                  </a:schemeClr>
                </a:solidFill>
                <a:effectLst>
                  <a:outerShdw blurRad="38100" dist="38100" dir="2700000" algn="tl">
                    <a:srgbClr val="000000">
                      <a:alpha val="43137"/>
                    </a:srgbClr>
                  </a:outerShdw>
                </a:effectLst>
              </a:rPr>
              <a:t>Job Description Review Basics</a:t>
            </a:r>
            <a:endParaRPr lang="en-US" sz="4000" dirty="0"/>
          </a:p>
        </p:txBody>
      </p:sp>
      <p:sp>
        <p:nvSpPr>
          <p:cNvPr id="3" name="Content Placeholder 2"/>
          <p:cNvSpPr>
            <a:spLocks noGrp="1"/>
          </p:cNvSpPr>
          <p:nvPr>
            <p:ph idx="1"/>
          </p:nvPr>
        </p:nvSpPr>
        <p:spPr/>
        <p:txBody>
          <a:bodyPr/>
          <a:lstStyle/>
          <a:p>
            <a:r>
              <a:rPr lang="en-US" sz="2400" dirty="0"/>
              <a:t>Job descriptions need to have percentages that are no less than 5% and no greater than 30% and adds up to 100%.</a:t>
            </a:r>
          </a:p>
          <a:p>
            <a:r>
              <a:rPr lang="en-US" sz="2400" dirty="0"/>
              <a:t>Appropriate signatures.</a:t>
            </a:r>
          </a:p>
          <a:p>
            <a:r>
              <a:rPr lang="en-US" sz="2400" dirty="0"/>
              <a:t>Correct job numbers (found in HRFE using employee’s name)</a:t>
            </a:r>
          </a:p>
          <a:p>
            <a:r>
              <a:rPr lang="en-US" sz="2400" dirty="0"/>
              <a:t>Current job description formats are on the web.</a:t>
            </a:r>
          </a:p>
          <a:p>
            <a:r>
              <a:rPr lang="en-US" sz="2400" dirty="0"/>
              <a:t>If you have changes or questions, call HR! </a:t>
            </a:r>
            <a:r>
              <a:rPr lang="en-US"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83936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r. Karen Yarrish - Poor Performance Evaluation">
            <a:hlinkClick r:id="" action="ppaction://media"/>
            <a:extLst>
              <a:ext uri="{FF2B5EF4-FFF2-40B4-BE49-F238E27FC236}">
                <a16:creationId xmlns:a16="http://schemas.microsoft.com/office/drawing/2014/main" id="{248AE88C-917E-4ECE-B071-754E4593F23A}"/>
              </a:ext>
            </a:extLst>
          </p:cNvPr>
          <p:cNvPicPr>
            <a:picLocks noRot="1" noChangeAspect="1"/>
          </p:cNvPicPr>
          <p:nvPr>
            <a:videoFile r:link="rId1"/>
          </p:nvPr>
        </p:nvPicPr>
        <p:blipFill>
          <a:blip r:embed="rId4"/>
          <a:stretch>
            <a:fillRect/>
          </a:stretch>
        </p:blipFill>
        <p:spPr>
          <a:xfrm>
            <a:off x="1049866" y="1219200"/>
            <a:ext cx="7044267" cy="3962400"/>
          </a:xfrm>
          <a:prstGeom prst="rect">
            <a:avLst/>
          </a:prstGeom>
        </p:spPr>
      </p:pic>
      <p:sp>
        <p:nvSpPr>
          <p:cNvPr id="4" name="TextBox 3">
            <a:extLst>
              <a:ext uri="{FF2B5EF4-FFF2-40B4-BE49-F238E27FC236}">
                <a16:creationId xmlns:a16="http://schemas.microsoft.com/office/drawing/2014/main" id="{436750F5-3316-470E-9789-12AFFE5A9E78}"/>
              </a:ext>
            </a:extLst>
          </p:cNvPr>
          <p:cNvSpPr txBox="1"/>
          <p:nvPr/>
        </p:nvSpPr>
        <p:spPr>
          <a:xfrm>
            <a:off x="677332" y="480536"/>
            <a:ext cx="7789334" cy="738664"/>
          </a:xfrm>
          <a:prstGeom prst="rect">
            <a:avLst/>
          </a:prstGeom>
          <a:noFill/>
        </p:spPr>
        <p:txBody>
          <a:bodyPr wrap="square" rtlCol="0">
            <a:spAutoFit/>
          </a:bodyPr>
          <a:lstStyle/>
          <a:p>
            <a:r>
              <a:rPr lang="en-US" sz="2400" dirty="0">
                <a:solidFill>
                  <a:schemeClr val="accent5">
                    <a:lumMod val="75000"/>
                  </a:schemeClr>
                </a:solidFill>
                <a:effectLst>
                  <a:outerShdw blurRad="38100" dist="38100" dir="2700000" algn="tl">
                    <a:srgbClr val="000000">
                      <a:alpha val="43137"/>
                    </a:srgbClr>
                  </a:outerShdw>
                </a:effectLst>
              </a:rPr>
              <a:t>What Not To Do in a Performance Evaluation Interview</a:t>
            </a:r>
            <a:endParaRPr lang="en-US" sz="2400" dirty="0"/>
          </a:p>
          <a:p>
            <a:endParaRPr lang="en-US" dirty="0"/>
          </a:p>
        </p:txBody>
      </p:sp>
    </p:spTree>
    <p:extLst>
      <p:ext uri="{BB962C8B-B14F-4D97-AF65-F5344CB8AC3E}">
        <p14:creationId xmlns:p14="http://schemas.microsoft.com/office/powerpoint/2010/main" val="167543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subTitle" idx="1"/>
          </p:nvPr>
        </p:nvSpPr>
        <p:spPr>
          <a:xfrm>
            <a:off x="457200" y="2895600"/>
            <a:ext cx="8229600" cy="1219200"/>
          </a:xfrm>
        </p:spPr>
        <p:txBody>
          <a:bodyPr>
            <a:normAutofit/>
          </a:bodyPr>
          <a:lstStyle/>
          <a:p>
            <a:pPr eaLnBrk="1" fontAlgn="auto" hangingPunct="1">
              <a:spcAft>
                <a:spcPts val="0"/>
              </a:spcAft>
              <a:buFont typeface="Wingdings 2"/>
              <a:buNone/>
              <a:defRPr/>
            </a:pPr>
            <a:r>
              <a:rPr lang="en-US" sz="4000" spc="0" dirty="0">
                <a:solidFill>
                  <a:schemeClr val="accent2">
                    <a:lumMod val="75000"/>
                  </a:schemeClr>
                </a:solidFill>
                <a:effectLst>
                  <a:outerShdw blurRad="38100" dist="38100" dir="2700000" algn="tl">
                    <a:srgbClr val="000000">
                      <a:alpha val="43137"/>
                    </a:srgbClr>
                  </a:outerShdw>
                </a:effectLst>
              </a:rPr>
              <a:t>Thanks  For  Attending!</a:t>
            </a:r>
          </a:p>
        </p:txBody>
      </p:sp>
      <p:sp>
        <p:nvSpPr>
          <p:cNvPr id="65538" name="Rectangle 2"/>
          <p:cNvSpPr>
            <a:spLocks noGrp="1" noChangeArrowheads="1"/>
          </p:cNvSpPr>
          <p:nvPr>
            <p:ph type="ctrTitle"/>
          </p:nvPr>
        </p:nvSpPr>
        <p:spPr>
          <a:xfrm>
            <a:off x="685800" y="304800"/>
            <a:ext cx="7772400" cy="2895600"/>
          </a:xfrm>
        </p:spPr>
        <p:txBody>
          <a:bodyPr>
            <a:normAutofit/>
          </a:bodyPr>
          <a:lstStyle/>
          <a:p>
            <a:pPr eaLnBrk="1" fontAlgn="auto" hangingPunct="1">
              <a:spcAft>
                <a:spcPts val="0"/>
              </a:spcAft>
              <a:defRPr/>
            </a:pPr>
            <a:r>
              <a:rPr lang="en-US" sz="7200" dirty="0">
                <a:solidFill>
                  <a:schemeClr val="accent5"/>
                </a:solidFill>
                <a:effectLst>
                  <a:outerShdw blurRad="38100" dist="38100" dir="2700000" algn="tl">
                    <a:srgbClr val="000000">
                      <a:alpha val="43137"/>
                    </a:srgbClr>
                  </a:outerShdw>
                </a:effectLst>
              </a:rPr>
              <a:t>Questions?</a:t>
            </a:r>
          </a:p>
        </p:txBody>
      </p:sp>
      <p:grpSp>
        <p:nvGrpSpPr>
          <p:cNvPr id="6" name="Group 5">
            <a:extLst>
              <a:ext uri="{FF2B5EF4-FFF2-40B4-BE49-F238E27FC236}">
                <a16:creationId xmlns:a16="http://schemas.microsoft.com/office/drawing/2014/main" id="{4D547CAD-2D9A-4DBD-A44B-56C91CCA4399}"/>
              </a:ext>
            </a:extLst>
          </p:cNvPr>
          <p:cNvGrpSpPr/>
          <p:nvPr/>
        </p:nvGrpSpPr>
        <p:grpSpPr>
          <a:xfrm>
            <a:off x="1828800" y="4114800"/>
            <a:ext cx="5943600" cy="962655"/>
            <a:chOff x="1828800" y="4081671"/>
            <a:chExt cx="5943600" cy="962655"/>
          </a:xfrm>
        </p:grpSpPr>
        <p:sp>
          <p:nvSpPr>
            <p:cNvPr id="3" name="TextBox 2"/>
            <p:cNvSpPr txBox="1"/>
            <p:nvPr/>
          </p:nvSpPr>
          <p:spPr>
            <a:xfrm>
              <a:off x="1828800" y="4090219"/>
              <a:ext cx="1828800" cy="954107"/>
            </a:xfrm>
            <a:prstGeom prst="rect">
              <a:avLst/>
            </a:prstGeom>
            <a:noFill/>
          </p:spPr>
          <p:txBody>
            <a:bodyPr wrap="square" rtlCol="0">
              <a:spAutoFit/>
            </a:bodyPr>
            <a:lstStyle/>
            <a:p>
              <a:r>
                <a:rPr lang="en-US" sz="1400" dirty="0"/>
                <a:t>Kenzie Westlake:</a:t>
              </a:r>
            </a:p>
            <a:p>
              <a:r>
                <a:rPr lang="en-US" sz="1400" dirty="0">
                  <a:hlinkClick r:id="rId3"/>
                </a:rPr>
                <a:t>mwest22@uis.edu</a:t>
              </a:r>
              <a:endParaRPr lang="en-US" sz="1400" dirty="0"/>
            </a:p>
            <a:p>
              <a:endParaRPr lang="en-US" sz="1400" dirty="0"/>
            </a:p>
            <a:p>
              <a:endParaRPr lang="en-US" sz="1400" dirty="0"/>
            </a:p>
          </p:txBody>
        </p:sp>
        <p:sp>
          <p:nvSpPr>
            <p:cNvPr id="4" name="TextBox 3"/>
            <p:cNvSpPr txBox="1"/>
            <p:nvPr/>
          </p:nvSpPr>
          <p:spPr>
            <a:xfrm>
              <a:off x="5791200" y="4081671"/>
              <a:ext cx="1981200" cy="738664"/>
            </a:xfrm>
            <a:prstGeom prst="rect">
              <a:avLst/>
            </a:prstGeom>
            <a:noFill/>
          </p:spPr>
          <p:txBody>
            <a:bodyPr wrap="square" rtlCol="0">
              <a:spAutoFit/>
            </a:bodyPr>
            <a:lstStyle/>
            <a:p>
              <a:r>
                <a:rPr lang="en-US" sz="1400" dirty="0"/>
                <a:t>Melissa Mlynski:  </a:t>
              </a:r>
              <a:r>
                <a:rPr lang="en-US" sz="1400" dirty="0">
                  <a:hlinkClick r:id="rId4"/>
                </a:rPr>
                <a:t>mmlyn2@uis.edu</a:t>
              </a:r>
              <a:endParaRPr lang="en-US" sz="1400" dirty="0"/>
            </a:p>
            <a:p>
              <a:endParaRPr lang="en-US" sz="1400" dirty="0"/>
            </a:p>
          </p:txBody>
        </p:sp>
        <p:sp>
          <p:nvSpPr>
            <p:cNvPr id="2" name="TextBox 1">
              <a:extLst>
                <a:ext uri="{FF2B5EF4-FFF2-40B4-BE49-F238E27FC236}">
                  <a16:creationId xmlns:a16="http://schemas.microsoft.com/office/drawing/2014/main" id="{76AC6B03-53A8-4700-9D08-D46BA6F68BE1}"/>
                </a:ext>
              </a:extLst>
            </p:cNvPr>
            <p:cNvSpPr txBox="1"/>
            <p:nvPr/>
          </p:nvSpPr>
          <p:spPr>
            <a:xfrm>
              <a:off x="4025347" y="4090219"/>
              <a:ext cx="1524002" cy="800219"/>
            </a:xfrm>
            <a:prstGeom prst="rect">
              <a:avLst/>
            </a:prstGeom>
            <a:noFill/>
          </p:spPr>
          <p:txBody>
            <a:bodyPr wrap="square" rtlCol="0">
              <a:spAutoFit/>
            </a:bodyPr>
            <a:lstStyle/>
            <a:p>
              <a:r>
                <a:rPr lang="en-US" sz="1400" dirty="0"/>
                <a:t>Melisa Hatch:</a:t>
              </a:r>
            </a:p>
            <a:p>
              <a:r>
                <a:rPr lang="en-US" sz="1400" dirty="0">
                  <a:hlinkClick r:id="rId5"/>
                </a:rPr>
                <a:t>mhat2@uis.edu</a:t>
              </a:r>
              <a:endParaRPr lang="en-US" sz="1400" dirty="0"/>
            </a:p>
            <a:p>
              <a:endParaRPr lang="en-US" dirty="0"/>
            </a:p>
          </p:txBody>
        </p:sp>
      </p:grpSp>
    </p:spTree>
    <p:extLst>
      <p:ext uri="{BB962C8B-B14F-4D97-AF65-F5344CB8AC3E}">
        <p14:creationId xmlns:p14="http://schemas.microsoft.com/office/powerpoint/2010/main" val="2552951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5538"/>
                                        </p:tgtEl>
                                        <p:attrNameLst>
                                          <p:attrName>style.visibility</p:attrName>
                                        </p:attrNameLst>
                                      </p:cBhvr>
                                      <p:to>
                                        <p:strVal val="visible"/>
                                      </p:to>
                                    </p:set>
                                    <p:animEffect transition="in" filter="fade">
                                      <p:cBhvr>
                                        <p:cTn id="7" dur="1000">
                                          <p:stCondLst>
                                            <p:cond delay="0"/>
                                          </p:stCondLst>
                                        </p:cTn>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1000">
                                          <p:stCondLst>
                                            <p:cond delay="0"/>
                                          </p:stCondLst>
                                        </p:cTn>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These quotes were reportedly taken from actual federal employee performance evaluations:</a:t>
            </a:r>
            <a:br>
              <a:rPr lang="en-US" sz="2400" dirty="0"/>
            </a:br>
            <a:endParaRPr lang="en-US" sz="2400" dirty="0"/>
          </a:p>
        </p:txBody>
      </p:sp>
      <p:sp>
        <p:nvSpPr>
          <p:cNvPr id="3" name="Content Placeholder 2"/>
          <p:cNvSpPr>
            <a:spLocks noGrp="1"/>
          </p:cNvSpPr>
          <p:nvPr>
            <p:ph idx="1"/>
          </p:nvPr>
        </p:nvSpPr>
        <p:spPr>
          <a:xfrm>
            <a:off x="457200" y="1066800"/>
            <a:ext cx="8229600" cy="4419601"/>
          </a:xfrm>
        </p:spPr>
        <p:txBody>
          <a:bodyPr/>
          <a:lstStyle/>
          <a:p>
            <a:r>
              <a:rPr lang="en-US" sz="2000" dirty="0"/>
              <a:t>“A room temperature I.Q.  If he were any more stupid, he'd have to be watered twice a week.”</a:t>
            </a:r>
          </a:p>
          <a:p>
            <a:r>
              <a:rPr lang="en-US" sz="2000" dirty="0"/>
              <a:t>“His men would follow him anywhere, but only out of morbid curiosity.”</a:t>
            </a:r>
          </a:p>
          <a:p>
            <a:r>
              <a:rPr lang="en-US" sz="2000" dirty="0"/>
              <a:t>“Got a full six-pack, but lacks the plastic thingy to hold it all together.”</a:t>
            </a:r>
          </a:p>
          <a:p>
            <a:r>
              <a:rPr lang="en-US" sz="2000" dirty="0"/>
              <a:t>“Works well when under constant supervision and cornered like a rat in a trap.”</a:t>
            </a:r>
          </a:p>
          <a:p>
            <a:r>
              <a:rPr lang="en-US" sz="2000" dirty="0"/>
              <a:t>“Bright as Alaska in December.”</a:t>
            </a:r>
          </a:p>
          <a:p>
            <a:r>
              <a:rPr lang="en-US" sz="2000" dirty="0"/>
              <a:t>“When she opens her mouth, it seems that it is only to change feet.”</a:t>
            </a:r>
          </a:p>
          <a:p>
            <a:r>
              <a:rPr lang="en-US" sz="2000" dirty="0"/>
              <a:t>“He would be out of his depth in a parking lot puddle.”</a:t>
            </a:r>
          </a:p>
          <a:p>
            <a:r>
              <a:rPr lang="en-US" sz="2000" dirty="0"/>
              <a:t>“This young lady has delusions of adequacy.”</a:t>
            </a:r>
          </a:p>
          <a:p>
            <a:r>
              <a:rPr lang="en-US" sz="2000" dirty="0"/>
              <a:t>“Takes him 1 ½  hours to watch 60 minutes.”</a:t>
            </a:r>
          </a:p>
          <a:p>
            <a:r>
              <a:rPr lang="en-US" sz="2000" dirty="0"/>
              <a:t>“This employee should go far --- and the sooner he starts, the better.”</a:t>
            </a:r>
          </a:p>
        </p:txBody>
      </p:sp>
    </p:spTree>
    <p:extLst>
      <p:ext uri="{BB962C8B-B14F-4D97-AF65-F5344CB8AC3E}">
        <p14:creationId xmlns:p14="http://schemas.microsoft.com/office/powerpoint/2010/main" val="40281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8153400" cy="440120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mj-lt"/>
              </a:rPr>
              <a:t>Avoid these types of counter-productive statements! </a:t>
            </a:r>
          </a:p>
          <a:p>
            <a:pPr marL="285750" indent="-285750">
              <a:buFont typeface="Wingdings" panose="05000000000000000000" pitchFamily="2" charset="2"/>
              <a:buChar char="v"/>
            </a:pPr>
            <a:endParaRPr lang="en-US" sz="2800" dirty="0">
              <a:latin typeface="+mj-lt"/>
            </a:endParaRPr>
          </a:p>
          <a:p>
            <a:pPr marL="285750" indent="-285750">
              <a:buFont typeface="Wingdings" panose="05000000000000000000" pitchFamily="2" charset="2"/>
              <a:buChar char="v"/>
            </a:pPr>
            <a:r>
              <a:rPr lang="en-US" sz="2800" dirty="0">
                <a:latin typeface="+mj-lt"/>
              </a:rPr>
              <a:t>Written comments on the annual evaluation should be constructive. </a:t>
            </a:r>
          </a:p>
          <a:p>
            <a:pPr marL="285750" indent="-285750">
              <a:buFont typeface="Wingdings" panose="05000000000000000000" pitchFamily="2" charset="2"/>
              <a:buChar char="v"/>
            </a:pPr>
            <a:endParaRPr lang="en-US" sz="2800" dirty="0">
              <a:latin typeface="+mj-lt"/>
            </a:endParaRPr>
          </a:p>
          <a:p>
            <a:pPr marL="285750" indent="-285750">
              <a:buFont typeface="Wingdings" panose="05000000000000000000" pitchFamily="2" charset="2"/>
              <a:buChar char="v"/>
            </a:pPr>
            <a:r>
              <a:rPr lang="en-US" sz="2800" dirty="0">
                <a:latin typeface="+mj-lt"/>
              </a:rPr>
              <a:t>Avoid insults or humor.</a:t>
            </a:r>
          </a:p>
          <a:p>
            <a:pPr marL="285750" indent="-285750">
              <a:buFont typeface="Wingdings" panose="05000000000000000000" pitchFamily="2" charset="2"/>
              <a:buChar char="v"/>
            </a:pPr>
            <a:endParaRPr lang="en-US" sz="2800" dirty="0">
              <a:latin typeface="+mj-lt"/>
            </a:endParaRPr>
          </a:p>
          <a:p>
            <a:pPr marL="285750" indent="-285750">
              <a:buFont typeface="Wingdings" panose="05000000000000000000" pitchFamily="2" charset="2"/>
              <a:buChar char="v"/>
            </a:pPr>
            <a:r>
              <a:rPr lang="en-US" sz="2800" dirty="0">
                <a:latin typeface="+mj-lt"/>
              </a:rPr>
              <a:t>Never say anything that is or can be construed as discriminatory. </a:t>
            </a:r>
          </a:p>
        </p:txBody>
      </p:sp>
    </p:spTree>
    <p:extLst>
      <p:ext uri="{BB962C8B-B14F-4D97-AF65-F5344CB8AC3E}">
        <p14:creationId xmlns:p14="http://schemas.microsoft.com/office/powerpoint/2010/main" val="11665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09600"/>
            <a:ext cx="8534400" cy="1477962"/>
          </a:xfrm>
        </p:spPr>
        <p:txBody>
          <a:bodyPr>
            <a:normAutofit/>
          </a:bodyPr>
          <a:lstStyle/>
          <a:p>
            <a:pPr eaLnBrk="1" fontAlgn="auto" hangingPunct="1">
              <a:spcAft>
                <a:spcPts val="0"/>
              </a:spcAft>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solidFill>
              <a:effectLst>
                <a:outerShdw blurRad="38100" dist="38100" dir="2700000" algn="tl">
                  <a:srgbClr val="000000">
                    <a:alpha val="43137"/>
                  </a:srgbClr>
                </a:outerShdw>
              </a:effectLst>
            </a:endParaRPr>
          </a:p>
        </p:txBody>
      </p:sp>
      <p:sp>
        <p:nvSpPr>
          <p:cNvPr id="8195" name="Rectangle 3"/>
          <p:cNvSpPr>
            <a:spLocks noGrp="1" noChangeArrowheads="1"/>
          </p:cNvSpPr>
          <p:nvPr>
            <p:ph sz="quarter" idx="1"/>
          </p:nvPr>
        </p:nvSpPr>
        <p:spPr>
          <a:xfrm>
            <a:off x="533400" y="2209800"/>
            <a:ext cx="8077200" cy="4114800"/>
          </a:xfrm>
        </p:spPr>
        <p:txBody>
          <a:bodyPr>
            <a:norm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chemeClr val="accent5">
                    <a:lumMod val="50000"/>
                  </a:schemeClr>
                </a:solidFill>
                <a:latin typeface="+mj-lt"/>
              </a:rPr>
              <a:t>Purpose of Evaluation:</a:t>
            </a:r>
          </a:p>
          <a:p>
            <a:pPr marL="68580" indent="-342900" eaLnBrk="1" fontAlgn="auto" hangingPunct="1">
              <a:lnSpc>
                <a:spcPts val="5000"/>
              </a:lnSpc>
              <a:spcBef>
                <a:spcPts val="0"/>
              </a:spcBef>
              <a:spcAft>
                <a:spcPts val="0"/>
              </a:spcAft>
              <a:buClr>
                <a:schemeClr val="accent1">
                  <a:lumMod val="75000"/>
                </a:schemeClr>
              </a:buClr>
              <a:buSzPct val="100000"/>
              <a:buFont typeface="Wingdings" pitchFamily="2" charset="2"/>
              <a:buChar char="§"/>
              <a:defRPr/>
            </a:pPr>
            <a:r>
              <a:rPr lang="en-US" sz="2400" b="1" dirty="0">
                <a:solidFill>
                  <a:srgbClr val="66686C"/>
                </a:solidFill>
                <a:latin typeface="+mj-lt"/>
              </a:rPr>
              <a:t>Optimize Performance</a:t>
            </a:r>
          </a:p>
          <a:p>
            <a:pPr lvl="2" eaLnBrk="1" fontAlgn="auto" hangingPunct="1">
              <a:lnSpc>
                <a:spcPts val="5000"/>
              </a:lnSpc>
              <a:spcBef>
                <a:spcPts val="0"/>
              </a:spcBef>
              <a:spcAft>
                <a:spcPts val="0"/>
              </a:spcAft>
              <a:buClr>
                <a:schemeClr val="accent1">
                  <a:lumMod val="75000"/>
                </a:schemeClr>
              </a:buClr>
              <a:buSzPct val="100000"/>
              <a:buFont typeface="Arial" pitchFamily="34" charset="0"/>
              <a:buChar char="•"/>
              <a:defRPr/>
            </a:pPr>
            <a:r>
              <a:rPr lang="en-US" sz="2400" b="1" dirty="0">
                <a:solidFill>
                  <a:srgbClr val="829E86"/>
                </a:solidFill>
                <a:latin typeface="+mj-lt"/>
              </a:rPr>
              <a:t>Continuous process	</a:t>
            </a:r>
            <a:r>
              <a:rPr lang="en-US" sz="2400" b="1" dirty="0">
                <a:solidFill>
                  <a:schemeClr val="accent3">
                    <a:lumMod val="50000"/>
                  </a:schemeClr>
                </a:solidFill>
                <a:latin typeface="+mj-lt"/>
              </a:rPr>
              <a:t>		</a:t>
            </a:r>
          </a:p>
          <a:p>
            <a:pPr lvl="2" eaLnBrk="1" fontAlgn="auto" hangingPunct="1">
              <a:lnSpc>
                <a:spcPts val="5000"/>
              </a:lnSpc>
              <a:spcBef>
                <a:spcPts val="0"/>
              </a:spcBef>
              <a:spcAft>
                <a:spcPts val="0"/>
              </a:spcAft>
              <a:buClr>
                <a:schemeClr val="accent1">
                  <a:lumMod val="75000"/>
                </a:schemeClr>
              </a:buClr>
              <a:buSzPct val="100000"/>
              <a:buFont typeface="Arial" pitchFamily="34" charset="0"/>
              <a:buChar char="•"/>
              <a:defRPr/>
            </a:pPr>
            <a:r>
              <a:rPr lang="en-US" sz="2400" b="1" dirty="0">
                <a:solidFill>
                  <a:srgbClr val="829E86"/>
                </a:solidFill>
                <a:latin typeface="+mj-lt"/>
              </a:rPr>
              <a:t>Two-way process</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endParaRPr lang="en-US" sz="2400" dirty="0">
              <a:solidFill>
                <a:schemeClr val="accent5">
                  <a:lumMod val="75000"/>
                </a:schemeClr>
              </a:solidFill>
              <a:latin typeface="+mj-lt"/>
            </a:endParaRPr>
          </a:p>
        </p:txBody>
      </p:sp>
      <p:pic>
        <p:nvPicPr>
          <p:cNvPr id="2050" name="Picture 2" descr="C:\Users\lalex5\AppData\Local\Microsoft\Windows\Temporary Internet Files\Content.IE5\1MNXCKOU\MM90028677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20574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4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685800"/>
            <a:ext cx="8534400" cy="609600"/>
          </a:xfrm>
        </p:spPr>
        <p:txBody>
          <a:bodyPr>
            <a:normAutofit fontScale="90000"/>
          </a:bodyPr>
          <a:lstStyle/>
          <a:p>
            <a:pPr eaLnBrk="1" fontAlgn="auto" hangingPunct="1">
              <a:spcAft>
                <a:spcPts val="0"/>
              </a:spcAft>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solidFill>
              <a:effectLst>
                <a:outerShdw blurRad="38100" dist="38100" dir="2700000" algn="tl">
                  <a:srgbClr val="000000">
                    <a:alpha val="43137"/>
                  </a:srgbClr>
                </a:outerShdw>
              </a:effectLst>
            </a:endParaRPr>
          </a:p>
        </p:txBody>
      </p:sp>
      <p:sp>
        <p:nvSpPr>
          <p:cNvPr id="8195" name="Rectangle 3"/>
          <p:cNvSpPr>
            <a:spLocks noGrp="1" noChangeArrowheads="1"/>
          </p:cNvSpPr>
          <p:nvPr>
            <p:ph sz="quarter" idx="1"/>
          </p:nvPr>
        </p:nvSpPr>
        <p:spPr>
          <a:xfrm>
            <a:off x="533400" y="1219200"/>
            <a:ext cx="8077200" cy="4495800"/>
          </a:xfrm>
        </p:spPr>
        <p:txBody>
          <a:bodyPr>
            <a:no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chemeClr val="accent5">
                    <a:lumMod val="50000"/>
                  </a:schemeClr>
                </a:solidFill>
              </a:rPr>
              <a:t>Purpose of Evaluation </a:t>
            </a:r>
          </a:p>
          <a:p>
            <a:pPr marL="68580" indent="-342900" eaLnBrk="1" fontAlgn="auto" hangingPunct="1">
              <a:lnSpc>
                <a:spcPts val="5000"/>
              </a:lnSpc>
              <a:spcBef>
                <a:spcPts val="0"/>
              </a:spcBef>
              <a:spcAft>
                <a:spcPts val="0"/>
              </a:spcAft>
              <a:buClr>
                <a:schemeClr val="accent1">
                  <a:lumMod val="75000"/>
                </a:schemeClr>
              </a:buClr>
              <a:buSzPct val="100000"/>
              <a:buFont typeface="Wingdings" pitchFamily="2" charset="2"/>
              <a:buChar char="§"/>
              <a:defRPr/>
            </a:pPr>
            <a:r>
              <a:rPr lang="en-US" sz="2400" b="1" dirty="0">
                <a:solidFill>
                  <a:srgbClr val="66686C"/>
                </a:solidFill>
              </a:rPr>
              <a:t>Employee Development</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2400" b="1" dirty="0">
                <a:solidFill>
                  <a:schemeClr val="accent3">
                    <a:lumMod val="50000"/>
                  </a:schemeClr>
                </a:solidFill>
                <a:latin typeface="+mj-lt"/>
              </a:rPr>
              <a:t>     </a:t>
            </a:r>
            <a:r>
              <a:rPr lang="en-US" sz="2400" b="1" dirty="0">
                <a:solidFill>
                  <a:srgbClr val="829E86"/>
                </a:solidFill>
                <a:latin typeface="+mj-lt"/>
              </a:rPr>
              <a:t>Supervisor</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Framework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Feedback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Opportunity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Reinforce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Identify &amp; correct</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latin typeface="+mj-lt"/>
              </a:rPr>
              <a:t>Document performance</a:t>
            </a:r>
          </a:p>
        </p:txBody>
      </p:sp>
      <p:pic>
        <p:nvPicPr>
          <p:cNvPr id="3075" name="Picture 3" descr="C:\Users\lalex5\AppData\Local\Microsoft\Windows\Temporary Internet Files\Content.IE5\1MNXCKOU\MC9002972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2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1000"/>
                                        <p:tgtEl>
                                          <p:spTgt spid="8195">
                                            <p:txEl>
                                              <p:pRg st="3" end="3"/>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1000"/>
                                        <p:tgtEl>
                                          <p:spTgt spid="8195">
                                            <p:txEl>
                                              <p:pRg st="5" end="5"/>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fade">
                                      <p:cBhvr>
                                        <p:cTn id="29" dur="1000"/>
                                        <p:tgtEl>
                                          <p:spTgt spid="8195">
                                            <p:txEl>
                                              <p:pRg st="6" end="6"/>
                                            </p:txEl>
                                          </p:spTgt>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animEffect transition="in" filter="fade">
                                      <p:cBhvr>
                                        <p:cTn id="33" dur="1000"/>
                                        <p:tgtEl>
                                          <p:spTgt spid="8195">
                                            <p:txEl>
                                              <p:pRg st="7" end="7"/>
                                            </p:txEl>
                                          </p:spTgt>
                                        </p:tgtEl>
                                      </p:cBhvr>
                                    </p:animEffect>
                                  </p:childTnLst>
                                </p:cTn>
                              </p:par>
                            </p:childTnLst>
                          </p:cTn>
                        </p:par>
                        <p:par>
                          <p:cTn id="34" fill="hold" nodeType="afterGroup">
                            <p:stCondLst>
                              <p:cond delay="6000"/>
                            </p:stCondLst>
                            <p:childTnLst>
                              <p:par>
                                <p:cTn id="35" presetID="10" presetClass="entr" presetSubtype="0" fill="hold" nodeType="after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fade">
                                      <p:cBhvr>
                                        <p:cTn id="37" dur="1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0"/>
            <a:ext cx="8534400" cy="914400"/>
          </a:xfrm>
        </p:spPr>
        <p:txBody>
          <a:bodyPr>
            <a:normAutofit/>
          </a:bodyPr>
          <a:lstStyle/>
          <a:p>
            <a:pPr eaLnBrk="1" fontAlgn="auto" hangingPunct="1">
              <a:spcAft>
                <a:spcPts val="0"/>
              </a:spcAft>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solidFill>
              <a:effectLst>
                <a:outerShdw blurRad="38100" dist="38100" dir="2700000" algn="tl">
                  <a:srgbClr val="000000">
                    <a:alpha val="43137"/>
                  </a:srgbClr>
                </a:outerShdw>
              </a:effectLst>
            </a:endParaRPr>
          </a:p>
        </p:txBody>
      </p:sp>
      <p:sp>
        <p:nvSpPr>
          <p:cNvPr id="8195" name="Rectangle 3"/>
          <p:cNvSpPr>
            <a:spLocks noGrp="1" noChangeArrowheads="1"/>
          </p:cNvSpPr>
          <p:nvPr>
            <p:ph sz="quarter" idx="1"/>
          </p:nvPr>
        </p:nvSpPr>
        <p:spPr>
          <a:xfrm>
            <a:off x="533400" y="1676400"/>
            <a:ext cx="8077200" cy="4648200"/>
          </a:xfrm>
        </p:spPr>
        <p:txBody>
          <a:bodyPr>
            <a:norm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chemeClr val="accent5">
                    <a:lumMod val="50000"/>
                  </a:schemeClr>
                </a:solidFill>
              </a:rPr>
              <a:t>Purpose of Evaluation </a:t>
            </a:r>
          </a:p>
          <a:p>
            <a:pPr marL="68580" indent="-342900" eaLnBrk="1" fontAlgn="auto" hangingPunct="1">
              <a:lnSpc>
                <a:spcPts val="5000"/>
              </a:lnSpc>
              <a:spcBef>
                <a:spcPts val="0"/>
              </a:spcBef>
              <a:spcAft>
                <a:spcPts val="0"/>
              </a:spcAft>
              <a:buClr>
                <a:schemeClr val="accent1">
                  <a:lumMod val="75000"/>
                </a:schemeClr>
              </a:buClr>
              <a:buSzPct val="100000"/>
              <a:buFont typeface="Wingdings" pitchFamily="2" charset="2"/>
              <a:buChar char="§"/>
              <a:defRPr/>
            </a:pPr>
            <a:r>
              <a:rPr lang="en-US" sz="2400" b="1" dirty="0">
                <a:solidFill>
                  <a:srgbClr val="66686C"/>
                </a:solidFill>
              </a:rPr>
              <a:t>Employee Development (cont.)</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2400" b="1" dirty="0">
                <a:solidFill>
                  <a:schemeClr val="accent3">
                    <a:lumMod val="50000"/>
                  </a:schemeClr>
                </a:solidFill>
              </a:rPr>
              <a:t>     </a:t>
            </a:r>
            <a:r>
              <a:rPr lang="en-US" sz="2400" b="1" dirty="0">
                <a:solidFill>
                  <a:srgbClr val="829E86"/>
                </a:solidFill>
              </a:rPr>
              <a:t>Employee</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rPr>
              <a:t>Job/Performance expectations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rPr>
              <a:t>Coaching</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solidFill>
                  <a:schemeClr val="accent5">
                    <a:lumMod val="75000"/>
                  </a:schemeClr>
                </a:solidFill>
              </a:rPr>
              <a:t>Positive Reinforcement</a:t>
            </a:r>
          </a:p>
        </p:txBody>
      </p:sp>
      <p:pic>
        <p:nvPicPr>
          <p:cNvPr id="4103" name="Picture 7" descr="C:\Users\lalex5\AppData\Local\Microsoft\Windows\Temporary Internet Files\Content.IE5\4HZ3GEVV\MP900314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10774"/>
            <a:ext cx="3657600" cy="136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44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1000"/>
                                        <p:tgtEl>
                                          <p:spTgt spid="81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fade">
                                      <p:cBhvr>
                                        <p:cTn id="19" dur="1000"/>
                                        <p:tgtEl>
                                          <p:spTgt spid="81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fade">
                                      <p:cBhvr>
                                        <p:cTn id="22" dur="1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accent5">
                    <a:lumMod val="75000"/>
                  </a:schemeClr>
                </a:solidFill>
                <a:effectLst>
                  <a:outerShdw blurRad="38100" dist="38100" dir="2700000" algn="tl">
                    <a:srgbClr val="000000">
                      <a:alpha val="43137"/>
                    </a:srgbClr>
                  </a:outerShdw>
                </a:effectLst>
              </a:rPr>
              <a:t>Performance Evaluation Workshop</a:t>
            </a:r>
            <a:endParaRPr lang="en-US" sz="4000" dirty="0">
              <a:solidFill>
                <a:schemeClr val="accent4">
                  <a:lumMod val="75000"/>
                </a:schemeClr>
              </a:solidFill>
              <a:effectLst>
                <a:outerShdw blurRad="38100" dist="38100" dir="2700000" algn="tl">
                  <a:srgbClr val="000000">
                    <a:alpha val="43137"/>
                  </a:srgbClr>
                </a:outerShdw>
              </a:effectLst>
            </a:endParaRPr>
          </a:p>
        </p:txBody>
      </p:sp>
      <p:sp>
        <p:nvSpPr>
          <p:cNvPr id="10" name="Hexagon 9"/>
          <p:cNvSpPr/>
          <p:nvPr/>
        </p:nvSpPr>
        <p:spPr>
          <a:xfrm>
            <a:off x="0" y="2879059"/>
            <a:ext cx="2018071" cy="1676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Establish goals, expectations, and standards</a:t>
            </a:r>
          </a:p>
        </p:txBody>
      </p:sp>
      <p:sp>
        <p:nvSpPr>
          <p:cNvPr id="11" name="Hexagon 10"/>
          <p:cNvSpPr/>
          <p:nvPr/>
        </p:nvSpPr>
        <p:spPr>
          <a:xfrm>
            <a:off x="1605498" y="2203704"/>
            <a:ext cx="1890767" cy="1568245"/>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Provide continuous feedback</a:t>
            </a:r>
          </a:p>
        </p:txBody>
      </p:sp>
      <p:sp>
        <p:nvSpPr>
          <p:cNvPr id="12" name="Hexagon 11"/>
          <p:cNvSpPr/>
          <p:nvPr/>
        </p:nvSpPr>
        <p:spPr>
          <a:xfrm>
            <a:off x="3083691" y="2987828"/>
            <a:ext cx="1719367" cy="1458862"/>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t>Self Evaluation</a:t>
            </a:r>
          </a:p>
        </p:txBody>
      </p:sp>
      <p:sp>
        <p:nvSpPr>
          <p:cNvPr id="13" name="Hexagon 12"/>
          <p:cNvSpPr/>
          <p:nvPr/>
        </p:nvSpPr>
        <p:spPr>
          <a:xfrm>
            <a:off x="4439929" y="2227953"/>
            <a:ext cx="1939413" cy="1519749"/>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t>Pre-evaluation review by dept. head</a:t>
            </a:r>
          </a:p>
        </p:txBody>
      </p:sp>
      <p:sp>
        <p:nvSpPr>
          <p:cNvPr id="14" name="Hexagon 13"/>
          <p:cNvSpPr/>
          <p:nvPr/>
        </p:nvSpPr>
        <p:spPr>
          <a:xfrm>
            <a:off x="5985438" y="2939896"/>
            <a:ext cx="1720645" cy="15240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Evaluation interview</a:t>
            </a:r>
          </a:p>
        </p:txBody>
      </p:sp>
      <p:sp>
        <p:nvSpPr>
          <p:cNvPr id="15" name="Hexagon 14"/>
          <p:cNvSpPr/>
          <p:nvPr/>
        </p:nvSpPr>
        <p:spPr>
          <a:xfrm>
            <a:off x="7311464" y="2147502"/>
            <a:ext cx="1822704" cy="16002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Finalize evaluation</a:t>
            </a:r>
          </a:p>
        </p:txBody>
      </p:sp>
    </p:spTree>
    <p:extLst>
      <p:ext uri="{BB962C8B-B14F-4D97-AF65-F5344CB8AC3E}">
        <p14:creationId xmlns:p14="http://schemas.microsoft.com/office/powerpoint/2010/main" val="2986937881"/>
      </p:ext>
    </p:extLst>
  </p:cSld>
  <p:clrMapOvr>
    <a:masterClrMapping/>
  </p:clrMapOvr>
</p:sld>
</file>

<file path=ppt/theme/theme1.xml><?xml version="1.0" encoding="utf-8"?>
<a:theme xmlns:a="http://schemas.openxmlformats.org/drawingml/2006/main" name="UIS-PPT2010-2011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A48FA38C17344F82FDEED813439AE1" ma:contentTypeVersion="4" ma:contentTypeDescription="Create a new document." ma:contentTypeScope="" ma:versionID="910cddbf7816c66bff7d51fce326493a">
  <xsd:schema xmlns:xsd="http://www.w3.org/2001/XMLSchema" xmlns:xs="http://www.w3.org/2001/XMLSchema" xmlns:p="http://schemas.microsoft.com/office/2006/metadata/properties" xmlns:ns3="77554004-d803-4281-a615-c2a4b9782339" targetNamespace="http://schemas.microsoft.com/office/2006/metadata/properties" ma:root="true" ma:fieldsID="612442ecde327ec687e32b3acac70e2c" ns3:_="">
    <xsd:import namespace="77554004-d803-4281-a615-c2a4b97823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54004-d803-4281-a615-c2a4b9782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F2A8F-5C0C-43E5-8012-A941EFEE1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54004-d803-4281-a615-c2a4b9782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B7BA1-D2CF-4FE2-AC76-73C91BC1CEC3}">
  <ds:schemaRefs>
    <ds:schemaRef ds:uri="http://schemas.microsoft.com/office/2006/documentManagement/types"/>
    <ds:schemaRef ds:uri="http://schemas.microsoft.com/office/2006/metadata/properties"/>
    <ds:schemaRef ds:uri="77554004-d803-4281-a615-c2a4b9782339"/>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3F9A4655-47D1-4473-97E0-8A0921485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UIS-PPT2010-2011Template</Template>
  <TotalTime>0</TotalTime>
  <Words>1365</Words>
  <Application>Microsoft Office PowerPoint</Application>
  <PresentationFormat>On-screen Show (4:3)</PresentationFormat>
  <Paragraphs>210</Paragraphs>
  <Slides>34</Slides>
  <Notes>20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ＭＳ Ｐゴシック</vt:lpstr>
      <vt:lpstr>Arial</vt:lpstr>
      <vt:lpstr>Calibri</vt:lpstr>
      <vt:lpstr>Cambria</vt:lpstr>
      <vt:lpstr>Courier New</vt:lpstr>
      <vt:lpstr>Times New Roman</vt:lpstr>
      <vt:lpstr>Wingdings</vt:lpstr>
      <vt:lpstr>Wingdings 2</vt:lpstr>
      <vt:lpstr>UIS-PPT2010-2011Template</vt:lpstr>
      <vt:lpstr>Image</vt:lpstr>
      <vt:lpstr>WELCOME   </vt:lpstr>
      <vt:lpstr>Performance Evaluation Workshop</vt:lpstr>
      <vt:lpstr>We’re Going Digital!</vt:lpstr>
      <vt:lpstr>These quotes were reportedly taken from actual federal employee performance evaluations: </vt:lpstr>
      <vt:lpstr>PowerPoint Presentation</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PowerPoint Presentation</vt:lpstr>
      <vt:lpstr>Performance Evaluation Workshop</vt:lpstr>
      <vt:lpstr>Performance Evaluation Workshop</vt:lpstr>
      <vt:lpstr>Performance Evaluation Workshop</vt:lpstr>
      <vt:lpstr>PowerPoint Presentation</vt:lpstr>
      <vt:lpstr>Job Description Review Basics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2014-05-06T20:34:46Z</dcterms:created>
  <dcterms:modified xsi:type="dcterms:W3CDTF">2022-05-05T17:31:50Z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0x010100E5A48FA38C17344F82FDEED813439AE1</vt:lpwstr>
  </property>
</Properties>
</file>