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63" r:id="rId5"/>
    <p:sldId id="277" r:id="rId6"/>
    <p:sldId id="264" r:id="rId7"/>
    <p:sldId id="265" r:id="rId8"/>
    <p:sldId id="266" r:id="rId9"/>
    <p:sldId id="267" r:id="rId10"/>
    <p:sldId id="268" r:id="rId11"/>
    <p:sldId id="269" r:id="rId12"/>
    <p:sldId id="283" r:id="rId13"/>
    <p:sldId id="288" r:id="rId14"/>
    <p:sldId id="278" r:id="rId15"/>
    <p:sldId id="270" r:id="rId16"/>
    <p:sldId id="271" r:id="rId17"/>
    <p:sldId id="279" r:id="rId18"/>
    <p:sldId id="280" r:id="rId19"/>
    <p:sldId id="289" r:id="rId20"/>
    <p:sldId id="273" r:id="rId21"/>
    <p:sldId id="274" r:id="rId22"/>
    <p:sldId id="281" r:id="rId23"/>
    <p:sldId id="272" r:id="rId24"/>
    <p:sldId id="275" r:id="rId25"/>
    <p:sldId id="276" r:id="rId26"/>
    <p:sldId id="286" r:id="rId27"/>
    <p:sldId id="284" r:id="rId28"/>
    <p:sldId id="285" r:id="rId29"/>
    <p:sldId id="287" r:id="rId30"/>
    <p:sldId id="261" r:id="rId31"/>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6404" autoAdjust="0"/>
  </p:normalViewPr>
  <p:slideViewPr>
    <p:cSldViewPr snapToGrid="0">
      <p:cViewPr varScale="1">
        <p:scale>
          <a:sx n="73" d="100"/>
          <a:sy n="73" d="100"/>
        </p:scale>
        <p:origin x="76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9A7E94-7CE6-4E9C-B00F-2E2D7F5B4D87}" type="datetimeFigureOut">
              <a:rPr lang="en-US" smtClean="0"/>
              <a:t>5/28/2019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AF7761-CA50-4CCA-8FCD-1C5F08AFA87A}" type="slidenum">
              <a:rPr lang="en-US" smtClean="0"/>
              <a:t>‹#›</a:t>
            </a:fld>
            <a:endParaRPr lang="en-US" dirty="0"/>
          </a:p>
        </p:txBody>
      </p:sp>
    </p:spTree>
    <p:extLst>
      <p:ext uri="{BB962C8B-B14F-4D97-AF65-F5344CB8AC3E}">
        <p14:creationId xmlns:p14="http://schemas.microsoft.com/office/powerpoint/2010/main" val="1579725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9A7E94-7CE6-4E9C-B00F-2E2D7F5B4D87}" type="datetimeFigureOut">
              <a:rPr lang="en-US" smtClean="0"/>
              <a:t>5/28/2019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AF7761-CA50-4CCA-8FCD-1C5F08AFA87A}" type="slidenum">
              <a:rPr lang="en-US" smtClean="0"/>
              <a:t>‹#›</a:t>
            </a:fld>
            <a:endParaRPr lang="en-US" dirty="0"/>
          </a:p>
        </p:txBody>
      </p:sp>
    </p:spTree>
    <p:extLst>
      <p:ext uri="{BB962C8B-B14F-4D97-AF65-F5344CB8AC3E}">
        <p14:creationId xmlns:p14="http://schemas.microsoft.com/office/powerpoint/2010/main" val="398865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9A7E94-7CE6-4E9C-B00F-2E2D7F5B4D87}" type="datetimeFigureOut">
              <a:rPr lang="en-US" smtClean="0"/>
              <a:t>5/28/2019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AF7761-CA50-4CCA-8FCD-1C5F08AFA87A}" type="slidenum">
              <a:rPr lang="en-US" smtClean="0"/>
              <a:t>‹#›</a:t>
            </a:fld>
            <a:endParaRPr lang="en-US" dirty="0"/>
          </a:p>
        </p:txBody>
      </p:sp>
    </p:spTree>
    <p:extLst>
      <p:ext uri="{BB962C8B-B14F-4D97-AF65-F5344CB8AC3E}">
        <p14:creationId xmlns:p14="http://schemas.microsoft.com/office/powerpoint/2010/main" val="2112148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9A7E94-7CE6-4E9C-B00F-2E2D7F5B4D87}" type="datetimeFigureOut">
              <a:rPr lang="en-US" smtClean="0"/>
              <a:t>5/28/2019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AF7761-CA50-4CCA-8FCD-1C5F08AFA87A}" type="slidenum">
              <a:rPr lang="en-US" smtClean="0"/>
              <a:t>‹#›</a:t>
            </a:fld>
            <a:endParaRPr lang="en-US" dirty="0"/>
          </a:p>
        </p:txBody>
      </p:sp>
    </p:spTree>
    <p:extLst>
      <p:ext uri="{BB962C8B-B14F-4D97-AF65-F5344CB8AC3E}">
        <p14:creationId xmlns:p14="http://schemas.microsoft.com/office/powerpoint/2010/main" val="879428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F9A7E94-7CE6-4E9C-B00F-2E2D7F5B4D87}" type="datetimeFigureOut">
              <a:rPr lang="en-US" smtClean="0"/>
              <a:t>5/28/2019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AAF7761-CA50-4CCA-8FCD-1C5F08AFA87A}" type="slidenum">
              <a:rPr lang="en-US" smtClean="0"/>
              <a:t>‹#›</a:t>
            </a:fld>
            <a:endParaRPr lang="en-US" dirty="0"/>
          </a:p>
        </p:txBody>
      </p:sp>
    </p:spTree>
    <p:extLst>
      <p:ext uri="{BB962C8B-B14F-4D97-AF65-F5344CB8AC3E}">
        <p14:creationId xmlns:p14="http://schemas.microsoft.com/office/powerpoint/2010/main" val="77029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F9A7E94-7CE6-4E9C-B00F-2E2D7F5B4D87}" type="datetimeFigureOut">
              <a:rPr lang="en-US" smtClean="0"/>
              <a:t>5/28/2019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AF7761-CA50-4CCA-8FCD-1C5F08AFA87A}" type="slidenum">
              <a:rPr lang="en-US" smtClean="0"/>
              <a:t>‹#›</a:t>
            </a:fld>
            <a:endParaRPr lang="en-US" dirty="0"/>
          </a:p>
        </p:txBody>
      </p:sp>
    </p:spTree>
    <p:extLst>
      <p:ext uri="{BB962C8B-B14F-4D97-AF65-F5344CB8AC3E}">
        <p14:creationId xmlns:p14="http://schemas.microsoft.com/office/powerpoint/2010/main" val="7673665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9A7E94-7CE6-4E9C-B00F-2E2D7F5B4D87}" type="datetimeFigureOut">
              <a:rPr lang="en-US" smtClean="0"/>
              <a:t>5/28/2019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AAF7761-CA50-4CCA-8FCD-1C5F08AFA87A}" type="slidenum">
              <a:rPr lang="en-US" smtClean="0"/>
              <a:t>‹#›</a:t>
            </a:fld>
            <a:endParaRPr lang="en-US" dirty="0"/>
          </a:p>
        </p:txBody>
      </p:sp>
    </p:spTree>
    <p:extLst>
      <p:ext uri="{BB962C8B-B14F-4D97-AF65-F5344CB8AC3E}">
        <p14:creationId xmlns:p14="http://schemas.microsoft.com/office/powerpoint/2010/main" val="1905441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9A7E94-7CE6-4E9C-B00F-2E2D7F5B4D87}" type="datetimeFigureOut">
              <a:rPr lang="en-US" smtClean="0"/>
              <a:t>5/28/2019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AAF7761-CA50-4CCA-8FCD-1C5F08AFA87A}" type="slidenum">
              <a:rPr lang="en-US" smtClean="0"/>
              <a:t>‹#›</a:t>
            </a:fld>
            <a:endParaRPr lang="en-US" dirty="0"/>
          </a:p>
        </p:txBody>
      </p:sp>
    </p:spTree>
    <p:extLst>
      <p:ext uri="{BB962C8B-B14F-4D97-AF65-F5344CB8AC3E}">
        <p14:creationId xmlns:p14="http://schemas.microsoft.com/office/powerpoint/2010/main" val="1496490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A7E94-7CE6-4E9C-B00F-2E2D7F5B4D87}" type="datetimeFigureOut">
              <a:rPr lang="en-US" smtClean="0"/>
              <a:t>5/28/2019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AAF7761-CA50-4CCA-8FCD-1C5F08AFA87A}" type="slidenum">
              <a:rPr lang="en-US" smtClean="0"/>
              <a:t>‹#›</a:t>
            </a:fld>
            <a:endParaRPr lang="en-US" dirty="0"/>
          </a:p>
        </p:txBody>
      </p:sp>
    </p:spTree>
    <p:extLst>
      <p:ext uri="{BB962C8B-B14F-4D97-AF65-F5344CB8AC3E}">
        <p14:creationId xmlns:p14="http://schemas.microsoft.com/office/powerpoint/2010/main" val="4100584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9A7E94-7CE6-4E9C-B00F-2E2D7F5B4D87}" type="datetimeFigureOut">
              <a:rPr lang="en-US" smtClean="0"/>
              <a:t>5/28/2019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AF7761-CA50-4CCA-8FCD-1C5F08AFA87A}" type="slidenum">
              <a:rPr lang="en-US" smtClean="0"/>
              <a:t>‹#›</a:t>
            </a:fld>
            <a:endParaRPr lang="en-US" dirty="0"/>
          </a:p>
        </p:txBody>
      </p:sp>
    </p:spTree>
    <p:extLst>
      <p:ext uri="{BB962C8B-B14F-4D97-AF65-F5344CB8AC3E}">
        <p14:creationId xmlns:p14="http://schemas.microsoft.com/office/powerpoint/2010/main" val="928024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F9A7E94-7CE6-4E9C-B00F-2E2D7F5B4D87}" type="datetimeFigureOut">
              <a:rPr lang="en-US" smtClean="0"/>
              <a:t>5/28/2019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AAF7761-CA50-4CCA-8FCD-1C5F08AFA87A}" type="slidenum">
              <a:rPr lang="en-US" smtClean="0"/>
              <a:t>‹#›</a:t>
            </a:fld>
            <a:endParaRPr lang="en-US" dirty="0"/>
          </a:p>
        </p:txBody>
      </p:sp>
    </p:spTree>
    <p:extLst>
      <p:ext uri="{BB962C8B-B14F-4D97-AF65-F5344CB8AC3E}">
        <p14:creationId xmlns:p14="http://schemas.microsoft.com/office/powerpoint/2010/main" val="3003034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9A7E94-7CE6-4E9C-B00F-2E2D7F5B4D87}" type="datetimeFigureOut">
              <a:rPr lang="en-US" smtClean="0"/>
              <a:t>5/28/2019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F7761-CA50-4CCA-8FCD-1C5F08AFA87A}" type="slidenum">
              <a:rPr lang="en-US" smtClean="0"/>
              <a:t>‹#›</a:t>
            </a:fld>
            <a:endParaRPr lang="en-US" dirty="0"/>
          </a:p>
        </p:txBody>
      </p:sp>
    </p:spTree>
    <p:extLst>
      <p:ext uri="{BB962C8B-B14F-4D97-AF65-F5344CB8AC3E}">
        <p14:creationId xmlns:p14="http://schemas.microsoft.com/office/powerpoint/2010/main" val="463040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ucss.illinois.gov/documents/pm/exemption/newclasses.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ucss.illinois.gov/default.aspx?osm=c1" TargetMode="External"/><Relationship Id="rId2" Type="http://schemas.openxmlformats.org/officeDocument/2006/relationships/hyperlink" Target="http://sucss.illinois.gov/sar_report.aspx?sm=SR&amp;ID=20&amp;kw=&amp;osm=c43" TargetMode="External"/><Relationship Id="rId1" Type="http://schemas.openxmlformats.org/officeDocument/2006/relationships/slideLayout" Target="../slideLayouts/slideLayout2.xml"/><Relationship Id="rId5" Type="http://schemas.openxmlformats.org/officeDocument/2006/relationships/hyperlink" Target="http://sucss.illinois.gov/ProcMan/manuals.aspx?osm=c40" TargetMode="External"/><Relationship Id="rId4" Type="http://schemas.openxmlformats.org/officeDocument/2006/relationships/hyperlink" Target="http://sucss.illinois.gov/Boards/mb.aspx?osm=c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346807"/>
            <a:ext cx="9144000" cy="2387600"/>
          </a:xfrm>
        </p:spPr>
        <p:txBody>
          <a:bodyPr>
            <a:normAutofit/>
          </a:bodyPr>
          <a:lstStyle/>
          <a:p>
            <a:r>
              <a:rPr lang="en-US" sz="4000" dirty="0" smtClean="0"/>
              <a:t/>
            </a:r>
            <a:br>
              <a:rPr lang="en-US" sz="4000" dirty="0" smtClean="0"/>
            </a:br>
            <a:r>
              <a:rPr lang="en-US" sz="4000" dirty="0"/>
              <a:t/>
            </a:r>
            <a:br>
              <a:rPr lang="en-US" sz="4000" dirty="0"/>
            </a:br>
            <a:r>
              <a:rPr lang="en-US" sz="4000" dirty="0" smtClean="0"/>
              <a:t>Open Forum</a:t>
            </a:r>
            <a:endParaRPr lang="en-US" sz="4000" dirty="0"/>
          </a:p>
        </p:txBody>
      </p:sp>
      <p:pic>
        <p:nvPicPr>
          <p:cNvPr id="4" name="Picture 3" descr="University of Illinois at Springfield logo of the dome with &quot;UIS&quot; written underneath, all in dark blue coloring. " title="UIS Dome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48287" y="794471"/>
            <a:ext cx="1495425" cy="2276475"/>
          </a:xfrm>
          <a:prstGeom prst="rect">
            <a:avLst/>
          </a:prstGeom>
        </p:spPr>
      </p:pic>
      <p:sp>
        <p:nvSpPr>
          <p:cNvPr id="3" name="Subtitle 2"/>
          <p:cNvSpPr>
            <a:spLocks noGrp="1"/>
          </p:cNvSpPr>
          <p:nvPr>
            <p:ph type="subTitle" idx="1"/>
          </p:nvPr>
        </p:nvSpPr>
        <p:spPr/>
        <p:txBody>
          <a:bodyPr>
            <a:normAutofit lnSpcReduction="10000"/>
          </a:bodyPr>
          <a:lstStyle/>
          <a:p>
            <a:endParaRPr lang="en-US" dirty="0" smtClean="0"/>
          </a:p>
          <a:p>
            <a:r>
              <a:rPr lang="en-US" dirty="0" smtClean="0"/>
              <a:t>Campus Wide Review of Academic Professional Positions </a:t>
            </a:r>
          </a:p>
          <a:p>
            <a:r>
              <a:rPr lang="en-US" dirty="0" smtClean="0"/>
              <a:t>2019</a:t>
            </a:r>
          </a:p>
          <a:p>
            <a:r>
              <a:rPr lang="en-US" sz="2000" i="1" dirty="0" smtClean="0"/>
              <a:t>Presented by the Office of Human Resources</a:t>
            </a:r>
            <a:endParaRPr lang="en-US" sz="2000" i="1" dirty="0"/>
          </a:p>
        </p:txBody>
      </p:sp>
    </p:spTree>
    <p:extLst>
      <p:ext uri="{BB962C8B-B14F-4D97-AF65-F5344CB8AC3E}">
        <p14:creationId xmlns:p14="http://schemas.microsoft.com/office/powerpoint/2010/main" val="1030808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exemptions:</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lphaLcPeriod"/>
            </a:pPr>
            <a:r>
              <a:rPr lang="en-US" i="1" dirty="0" smtClean="0">
                <a:effectLst/>
              </a:rPr>
              <a:t>In accordance with section 36e of the Act, all positions are designated civil service, except for the following positions specified in section </a:t>
            </a:r>
            <a:r>
              <a:rPr lang="en-US" b="1" i="1" u="sng" dirty="0" smtClean="0">
                <a:effectLst/>
              </a:rPr>
              <a:t>36e(4)</a:t>
            </a:r>
            <a:r>
              <a:rPr lang="en-US" b="1" i="1" dirty="0" smtClean="0">
                <a:effectLst/>
              </a:rPr>
              <a:t> </a:t>
            </a:r>
            <a:r>
              <a:rPr lang="en-US" i="1" dirty="0" smtClean="0">
                <a:effectLst/>
              </a:rPr>
              <a:t>of the Act: </a:t>
            </a:r>
          </a:p>
          <a:p>
            <a:pPr marL="914400" lvl="1" indent="-457200">
              <a:buFont typeface="+mj-lt"/>
              <a:buAutoNum type="arabicPeriod"/>
            </a:pPr>
            <a:r>
              <a:rPr lang="en-US" i="1" dirty="0" smtClean="0">
                <a:effectLst/>
              </a:rPr>
              <a:t>All faculty positions as determined by each university’s own internal processes.</a:t>
            </a:r>
          </a:p>
          <a:p>
            <a:pPr marL="914400" lvl="1" indent="-457200">
              <a:buFont typeface="+mj-lt"/>
              <a:buAutoNum type="arabicPeriod"/>
            </a:pPr>
            <a:r>
              <a:rPr lang="en-US" i="1" dirty="0" smtClean="0">
                <a:effectLst/>
              </a:rPr>
              <a:t>Teaching positions include those whose primary function is to instruct or counsel students of the institution or its laboratory schools, most specifically related to the normal academic curricula. </a:t>
            </a:r>
          </a:p>
          <a:p>
            <a:pPr marL="1371600" lvl="2" indent="-457200">
              <a:buFont typeface="+mj-lt"/>
              <a:buAutoNum type="alphaUcPeriod"/>
            </a:pPr>
            <a:r>
              <a:rPr lang="en-US" i="1" dirty="0" smtClean="0">
                <a:effectLst/>
              </a:rPr>
              <a:t>Positions with the primary duty of teaching, tutoring, instructing or lecturing in the activity of imparting knowledge, whether in the classroom, field, clinical, online or other similar forms of teaching. These teachers include regular academic teachers; teachers of kindergarten or nursery school pupils; teachers of gifted or disabled children; teachers of skilled and semi-skilled trades and occupations; teachers engaged in automobile driving instruction; aircraft flight instructors; home economics teachers; and vocal and instrumental music instructors; and athletic coaches or trainers. This excludes positions for which the primary duty is the teaching or training of other employees of the university or agency.</a:t>
            </a:r>
          </a:p>
          <a:p>
            <a:pPr marL="1371600" lvl="2" indent="-457200">
              <a:buFont typeface="+mj-lt"/>
              <a:buAutoNum type="alphaUcPeriod"/>
            </a:pPr>
            <a:r>
              <a:rPr lang="en-US" i="1" dirty="0" smtClean="0">
                <a:effectLst/>
              </a:rPr>
              <a:t>Exemption pursuant to this subsection does not require that the position be a tenured or tenure-track position. These positions have traditionally been referred to as adjunct or extension, professor, teacher or instructor.</a:t>
            </a:r>
          </a:p>
          <a:p>
            <a:pPr marL="1371600" lvl="2" indent="-457200">
              <a:buFont typeface="+mj-lt"/>
              <a:buAutoNum type="alphaUcPeriod"/>
            </a:pPr>
            <a:r>
              <a:rPr lang="en-US" i="1" dirty="0" smtClean="0">
                <a:effectLst/>
              </a:rPr>
              <a:t>Academic advising when that position is granted formal authority by an academic unit (university, college, school, or department) to approve the student's academic program of study and assist the student in progressing toward the appropriate degree.</a:t>
            </a:r>
          </a:p>
          <a:p>
            <a:pPr marL="1371600" lvl="2" indent="-457200">
              <a:buFont typeface="+mj-lt"/>
              <a:buAutoNum type="alphaUcPeriod"/>
            </a:pPr>
            <a:r>
              <a:rPr lang="en-US" i="1" dirty="0" smtClean="0">
                <a:effectLst/>
              </a:rPr>
              <a:t>Positions for which the primary duty is recruiting students.</a:t>
            </a:r>
          </a:p>
          <a:p>
            <a:pPr marL="1371600" lvl="2" indent="-457200">
              <a:buFont typeface="+mj-lt"/>
              <a:buAutoNum type="alphaUcPeriod"/>
            </a:pPr>
            <a:r>
              <a:rPr lang="en-US" i="1" dirty="0" smtClean="0">
                <a:effectLst/>
              </a:rPr>
              <a:t>Residence hall directors.</a:t>
            </a:r>
          </a:p>
          <a:p>
            <a:pPr marL="1371600" lvl="2" indent="-457200">
              <a:buFont typeface="+mj-lt"/>
              <a:buAutoNum type="alphaUcPeriod"/>
            </a:pPr>
            <a:r>
              <a:rPr lang="en-US" i="1" dirty="0" smtClean="0">
                <a:effectLst/>
              </a:rPr>
              <a:t>Deans, assistant deans, associate deans or other positions with primary administrative or supervisory responsibility for faculty exempt positions within a single department or program shall be exempt as teaching or extension faculty, respectively. </a:t>
            </a:r>
          </a:p>
          <a:p>
            <a:pPr marL="914400" lvl="2" indent="0">
              <a:buNone/>
            </a:pPr>
            <a:r>
              <a:rPr lang="en-US" sz="1700" dirty="0" smtClean="0"/>
              <a:t>Source:  SUCSS </a:t>
            </a:r>
            <a:r>
              <a:rPr lang="en-US" sz="1700" dirty="0"/>
              <a:t>Procedure </a:t>
            </a:r>
            <a:r>
              <a:rPr lang="en-US" sz="1700" dirty="0" smtClean="0"/>
              <a:t>Manual: Exemption Procedures </a:t>
            </a:r>
            <a:r>
              <a:rPr lang="en-US" sz="1700" dirty="0"/>
              <a:t>Section 2.3 Teaching, Research and Extension Faculty Appointments</a:t>
            </a:r>
            <a:endParaRPr lang="en-US" sz="1700" dirty="0" smtClean="0">
              <a:effectLst/>
            </a:endParaRPr>
          </a:p>
          <a:p>
            <a:endParaRPr lang="en-US" dirty="0"/>
          </a:p>
        </p:txBody>
      </p:sp>
    </p:spTree>
    <p:extLst>
      <p:ext uri="{BB962C8B-B14F-4D97-AF65-F5344CB8AC3E}">
        <p14:creationId xmlns:p14="http://schemas.microsoft.com/office/powerpoint/2010/main" val="35408017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exemptions continued: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i="1" dirty="0" smtClean="0">
                <a:effectLst/>
              </a:rPr>
              <a:t>b.  Research positions primarily engaged in research activities, normally under the direct oversight of an academic department or college and are frequently funded by outside sources. Research in this context is not necessarily limited to the laboratory work typical of the physical sciences, but may also include field historical research, linguistic studies, archaeology, etc. Academic rank is not a prerequisite to inclusion of a particular position in this category. Likewise, those positions with primary administrative or supervisory responsibility for a group of employees falling within this category are considered exempt in accordance with this standard. </a:t>
            </a:r>
          </a:p>
          <a:p>
            <a:pPr marL="0" indent="0">
              <a:buNone/>
            </a:pPr>
            <a:r>
              <a:rPr lang="en-US" i="1" dirty="0" smtClean="0">
                <a:effectLst/>
              </a:rPr>
              <a:t>c.  Extension faculty positions as determined by each university’s own internal processes include instructional positions created to provide both credit and non-credit instructional programs offered by the institution, which typically do not lead to a degree. </a:t>
            </a:r>
          </a:p>
          <a:p>
            <a:pPr marL="914400" lvl="1" indent="-457200">
              <a:buFont typeface="+mj-lt"/>
              <a:buAutoNum type="arabicPeriod"/>
            </a:pPr>
            <a:r>
              <a:rPr lang="en-US" i="1" dirty="0" smtClean="0">
                <a:effectLst/>
              </a:rPr>
              <a:t>The non-credit component includes instructional programs, including but not limited to Early Childhood Education, Adult Education, Continuing Education, and English as a second language.</a:t>
            </a:r>
          </a:p>
          <a:p>
            <a:pPr marL="914400" lvl="1" indent="-457200">
              <a:buFont typeface="+mj-lt"/>
              <a:buAutoNum type="arabicPeriod"/>
            </a:pPr>
            <a:r>
              <a:rPr lang="en-US" i="1" dirty="0" smtClean="0">
                <a:effectLst/>
              </a:rPr>
              <a:t>Positions within this exemption category may be employed solely for the duration of the specific course(s) being offered, based on professional experience in a particular profession or industry, or may be subject-matter experts who are employed as regular academic staff members at another educational institution. </a:t>
            </a:r>
          </a:p>
          <a:p>
            <a:pPr marL="914400" lvl="1" indent="-457200">
              <a:buFont typeface="+mj-lt"/>
              <a:buAutoNum type="arabicPeriod"/>
            </a:pPr>
            <a:r>
              <a:rPr lang="en-US" i="1" dirty="0" smtClean="0">
                <a:effectLst/>
              </a:rPr>
              <a:t>A position with primary administrative or supervisory responsibility for a group of exempt extension faculty positions within a single department or program shall be exempt as extension faculty.</a:t>
            </a:r>
          </a:p>
          <a:p>
            <a:pPr marL="0" indent="0">
              <a:buNone/>
            </a:pPr>
            <a:r>
              <a:rPr lang="en-US" sz="1700" dirty="0" smtClean="0"/>
              <a:t>Source:  SUCSS Procedure Manual: Exemption Procedures Section 2.3 Teaching, Research and Extension Faculty Appointments</a:t>
            </a:r>
            <a:endParaRPr lang="en-US" sz="1700" dirty="0"/>
          </a:p>
        </p:txBody>
      </p:sp>
    </p:spTree>
    <p:extLst>
      <p:ext uri="{BB962C8B-B14F-4D97-AF65-F5344CB8AC3E}">
        <p14:creationId xmlns:p14="http://schemas.microsoft.com/office/powerpoint/2010/main" val="2897588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SUCSS Audit Schedule	</a:t>
            </a:r>
            <a:endParaRPr lang="en-US" dirty="0"/>
          </a:p>
        </p:txBody>
      </p:sp>
      <p:sp>
        <p:nvSpPr>
          <p:cNvPr id="3" name="Content Placeholder 2"/>
          <p:cNvSpPr>
            <a:spLocks noGrp="1"/>
          </p:cNvSpPr>
          <p:nvPr>
            <p:ph idx="1"/>
          </p:nvPr>
        </p:nvSpPr>
        <p:spPr/>
        <p:txBody>
          <a:bodyPr/>
          <a:lstStyle/>
          <a:p>
            <a:pPr marL="0" indent="0" algn="ctr">
              <a:buNone/>
            </a:pPr>
            <a:endParaRPr lang="en-US" sz="3600" dirty="0" smtClean="0"/>
          </a:p>
          <a:p>
            <a:pPr marL="0" indent="0" algn="ctr">
              <a:buNone/>
            </a:pPr>
            <a:r>
              <a:rPr lang="en-US" sz="3600" dirty="0" smtClean="0"/>
              <a:t>SUCSS is scheduled to audit UIS in </a:t>
            </a:r>
            <a:r>
              <a:rPr lang="en-US" sz="3600" b="1" u="sng" dirty="0" smtClean="0"/>
              <a:t>February of 2020</a:t>
            </a:r>
            <a:r>
              <a:rPr lang="en-US" sz="3600" dirty="0" smtClean="0"/>
              <a:t>.</a:t>
            </a:r>
          </a:p>
          <a:p>
            <a:pPr marL="0" indent="0">
              <a:buNone/>
            </a:pPr>
            <a:endParaRPr lang="en-US" dirty="0" smtClean="0"/>
          </a:p>
          <a:p>
            <a:pPr marL="0" indent="0">
              <a:buNone/>
            </a:pPr>
            <a:endParaRPr lang="en-US" dirty="0"/>
          </a:p>
          <a:p>
            <a:pPr marL="0" indent="0">
              <a:buNone/>
            </a:pPr>
            <a:r>
              <a:rPr lang="en-US" dirty="0" smtClean="0"/>
              <a:t>Note that this date is subject to change by SUCSS.</a:t>
            </a:r>
            <a:endParaRPr lang="en-US" dirty="0"/>
          </a:p>
        </p:txBody>
      </p:sp>
    </p:spTree>
    <p:extLst>
      <p:ext uri="{BB962C8B-B14F-4D97-AF65-F5344CB8AC3E}">
        <p14:creationId xmlns:p14="http://schemas.microsoft.com/office/powerpoint/2010/main" val="23151755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SUCSS Audit Findings</a:t>
            </a:r>
            <a:endParaRPr lang="en-US"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lphaLcPeriod"/>
            </a:pPr>
            <a:r>
              <a:rPr lang="en-US" i="1" u="sng" dirty="0" smtClean="0">
                <a:effectLst/>
              </a:rPr>
              <a:t>Final Outcome</a:t>
            </a:r>
            <a:r>
              <a:rPr lang="en-US" i="1" dirty="0" smtClean="0">
                <a:effectLst/>
              </a:rPr>
              <a:t> – The University System and the employer will engage in an interactive process to work through any disputed positions and will attempt to agree on a resolution prior to the final audit report being issued by the University System.  Nothing in an employment contract can prohibit the conversion of a position/employee based on the below detailed remedy and process.  </a:t>
            </a:r>
          </a:p>
          <a:p>
            <a:pPr marL="514350" indent="-514350">
              <a:buFont typeface="+mj-lt"/>
              <a:buAutoNum type="alphaLcPeriod"/>
            </a:pPr>
            <a:r>
              <a:rPr lang="en-US" i="1" u="sng" dirty="0" smtClean="0">
                <a:effectLst/>
              </a:rPr>
              <a:t>Parties in Agreement</a:t>
            </a:r>
            <a:r>
              <a:rPr lang="en-US" i="1" dirty="0" smtClean="0">
                <a:effectLst/>
              </a:rPr>
              <a:t> – If the University System and the employer are in agreement that a position was improperly exempted, the employer will have the choice to convert the position/incumbent to the appropriate civil service classification: </a:t>
            </a:r>
          </a:p>
          <a:p>
            <a:pPr marL="914400" lvl="1" indent="-457200">
              <a:buFont typeface="+mj-lt"/>
              <a:buAutoNum type="arabicPeriod"/>
            </a:pPr>
            <a:r>
              <a:rPr lang="en-US" i="1" dirty="0" smtClean="0">
                <a:effectLst/>
              </a:rPr>
              <a:t>Immediately upon agreement with the employee, or</a:t>
            </a:r>
          </a:p>
          <a:p>
            <a:pPr marL="914400" lvl="1" indent="-457200">
              <a:buFont typeface="+mj-lt"/>
              <a:buAutoNum type="arabicPeriod"/>
            </a:pPr>
            <a:r>
              <a:rPr lang="en-US" i="1" dirty="0" smtClean="0">
                <a:effectLst/>
              </a:rPr>
              <a:t>When the current contract ends, which includes any institutional notice of non-reappointment period, or</a:t>
            </a:r>
          </a:p>
          <a:p>
            <a:pPr marL="914400" lvl="1" indent="-457200">
              <a:buFont typeface="+mj-lt"/>
              <a:buAutoNum type="arabicPeriod"/>
            </a:pPr>
            <a:r>
              <a:rPr lang="en-US" i="1" dirty="0" smtClean="0">
                <a:effectLst/>
              </a:rPr>
              <a:t>By the end of the fiscal or academic year or similar timeframe, or </a:t>
            </a:r>
          </a:p>
          <a:p>
            <a:pPr marL="914400" lvl="1" indent="-457200">
              <a:buFont typeface="+mj-lt"/>
              <a:buAutoNum type="arabicPeriod"/>
            </a:pPr>
            <a:r>
              <a:rPr lang="en-US" i="1" dirty="0" smtClean="0">
                <a:effectLst/>
              </a:rPr>
              <a:t>If the position becomes vacant.</a:t>
            </a:r>
            <a:r>
              <a:rPr lang="en-US" b="1" i="1" dirty="0" smtClean="0">
                <a:effectLst/>
              </a:rPr>
              <a:t> </a:t>
            </a:r>
          </a:p>
          <a:p>
            <a:pPr marL="457200" lvl="1" indent="0">
              <a:buNone/>
            </a:pPr>
            <a:r>
              <a:rPr lang="en-US" b="1" i="1" dirty="0" smtClean="0">
                <a:effectLst/>
              </a:rPr>
              <a:t>NOTE: A position/incumbent must be converted within a maximum of 16 months from the University System's decision that the position should be designated as civil service.</a:t>
            </a:r>
            <a:r>
              <a:rPr lang="en-US" dirty="0" smtClean="0">
                <a:effectLst/>
              </a:rPr>
              <a:t> </a:t>
            </a:r>
            <a:endParaRPr lang="en-US" i="1" dirty="0" smtClean="0">
              <a:effectLst/>
            </a:endParaRPr>
          </a:p>
          <a:p>
            <a:pPr marL="457200" lvl="1" indent="0">
              <a:buNone/>
            </a:pPr>
            <a:r>
              <a:rPr lang="en-US" sz="1400" dirty="0" smtClean="0"/>
              <a:t>Source:  SUCSS Procedure Manual: Exemption Procedures Section 3.3. Accountability for Exemption Authorization</a:t>
            </a:r>
            <a:endParaRPr lang="en-US" sz="1400" dirty="0" smtClean="0">
              <a:effectLst/>
            </a:endParaRPr>
          </a:p>
          <a:p>
            <a:endParaRPr lang="en-US" dirty="0"/>
          </a:p>
        </p:txBody>
      </p:sp>
    </p:spTree>
    <p:extLst>
      <p:ext uri="{BB962C8B-B14F-4D97-AF65-F5344CB8AC3E}">
        <p14:creationId xmlns:p14="http://schemas.microsoft.com/office/powerpoint/2010/main" val="3981934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Right to appeal SUCSS audit findings</a:t>
            </a:r>
            <a:endParaRPr lang="en-US" dirty="0"/>
          </a:p>
        </p:txBody>
      </p:sp>
      <p:sp>
        <p:nvSpPr>
          <p:cNvPr id="3" name="Content Placeholder 2"/>
          <p:cNvSpPr>
            <a:spLocks noGrp="1"/>
          </p:cNvSpPr>
          <p:nvPr>
            <p:ph idx="1"/>
          </p:nvPr>
        </p:nvSpPr>
        <p:spPr/>
        <p:txBody>
          <a:bodyPr/>
          <a:lstStyle/>
          <a:p>
            <a:pPr marL="0" indent="0" algn="ctr">
              <a:buNone/>
            </a:pPr>
            <a:r>
              <a:rPr lang="en-US" dirty="0"/>
              <a:t>Universities have the right to file an appeal with the Merit Board if they disagree with an audit finding</a:t>
            </a:r>
          </a:p>
          <a:p>
            <a:pPr marL="0" indent="0" algn="ctr">
              <a:buNone/>
            </a:pPr>
            <a:endParaRPr lang="en-US" dirty="0" smtClean="0"/>
          </a:p>
          <a:p>
            <a:pPr lvl="1"/>
            <a:r>
              <a:rPr lang="en-US" sz="2800" dirty="0" smtClean="0">
                <a:solidFill>
                  <a:schemeClr val="tx2">
                    <a:lumMod val="75000"/>
                  </a:schemeClr>
                </a:solidFill>
                <a:latin typeface="+mn-lt"/>
              </a:rPr>
              <a:t>16 month time frame is running DURING the appeal</a:t>
            </a:r>
          </a:p>
          <a:p>
            <a:pPr marL="457200" lvl="1" indent="0">
              <a:buNone/>
            </a:pPr>
            <a:endParaRPr lang="en-US" sz="2800" dirty="0" smtClean="0">
              <a:solidFill>
                <a:schemeClr val="tx2">
                  <a:lumMod val="75000"/>
                </a:schemeClr>
              </a:solidFill>
              <a:latin typeface="+mn-lt"/>
            </a:endParaRPr>
          </a:p>
          <a:p>
            <a:pPr lvl="1"/>
            <a:r>
              <a:rPr lang="en-US" sz="2800" dirty="0" smtClean="0">
                <a:solidFill>
                  <a:schemeClr val="tx2">
                    <a:lumMod val="75000"/>
                  </a:schemeClr>
                </a:solidFill>
                <a:latin typeface="+mn-lt"/>
              </a:rPr>
              <a:t>Decision of the Merit Board is final</a:t>
            </a:r>
          </a:p>
          <a:p>
            <a:endParaRPr lang="en-US" dirty="0"/>
          </a:p>
        </p:txBody>
      </p:sp>
    </p:spTree>
    <p:extLst>
      <p:ext uri="{BB962C8B-B14F-4D97-AF65-F5344CB8AC3E}">
        <p14:creationId xmlns:p14="http://schemas.microsoft.com/office/powerpoint/2010/main" val="42681108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University-wide review of Academic Professional positions</a:t>
            </a:r>
            <a:endParaRPr lang="en-US" sz="3200" dirty="0"/>
          </a:p>
        </p:txBody>
      </p:sp>
      <p:sp>
        <p:nvSpPr>
          <p:cNvPr id="3" name="Content Placeholder 2"/>
          <p:cNvSpPr>
            <a:spLocks noGrp="1"/>
          </p:cNvSpPr>
          <p:nvPr>
            <p:ph idx="1"/>
          </p:nvPr>
        </p:nvSpPr>
        <p:spPr/>
        <p:txBody>
          <a:bodyPr>
            <a:normAutofit/>
          </a:bodyPr>
          <a:lstStyle/>
          <a:p>
            <a:pPr marL="457200" lvl="1" indent="0">
              <a:buNone/>
            </a:pPr>
            <a:r>
              <a:rPr lang="en-US" sz="2800" b="1" dirty="0" smtClean="0">
                <a:latin typeface="+mn-lt"/>
              </a:rPr>
              <a:t>New Procedures also impose a duty on the universities to review (and convert if necessary) all AP positions every 3 years</a:t>
            </a:r>
          </a:p>
          <a:p>
            <a:pPr lvl="1"/>
            <a:endParaRPr lang="en-US" sz="1800" dirty="0" smtClean="0">
              <a:solidFill>
                <a:schemeClr val="tx2">
                  <a:lumMod val="75000"/>
                </a:schemeClr>
              </a:solidFill>
              <a:latin typeface="+mn-lt"/>
            </a:endParaRPr>
          </a:p>
          <a:p>
            <a:pPr marL="0" indent="0">
              <a:buNone/>
            </a:pPr>
            <a:r>
              <a:rPr lang="en-US" i="1" dirty="0" smtClean="0">
                <a:effectLst/>
              </a:rPr>
              <a:t>As a means of helping ensure the maintenance of position changes, the University System employers shall establish and implement a cyclic review program wherein position descriptions for all exempt positions are reviewed by the employer for currency of job content and title no less often than once every three years. Exemption status changes discovered as a result of this review shall promptly be corrected and reported to the University System.</a:t>
            </a:r>
          </a:p>
          <a:p>
            <a:pPr marL="0" indent="0">
              <a:buNone/>
            </a:pPr>
            <a:r>
              <a:rPr lang="en-US" sz="1200" dirty="0" smtClean="0"/>
              <a:t>Source:  SUCSS </a:t>
            </a:r>
            <a:r>
              <a:rPr lang="en-US" sz="1200" dirty="0"/>
              <a:t>Procedure </a:t>
            </a:r>
            <a:r>
              <a:rPr lang="en-US" sz="1200" dirty="0" smtClean="0"/>
              <a:t>Manual: Exemption Procedures </a:t>
            </a:r>
            <a:r>
              <a:rPr lang="en-US" sz="1200" dirty="0"/>
              <a:t>Section 3.3. Accountability for Exemption Authorization</a:t>
            </a:r>
          </a:p>
          <a:p>
            <a:pPr marL="0" indent="0">
              <a:buNone/>
            </a:pPr>
            <a:endParaRPr lang="en-US" i="1" dirty="0"/>
          </a:p>
        </p:txBody>
      </p:sp>
    </p:spTree>
    <p:extLst>
      <p:ext uri="{BB962C8B-B14F-4D97-AF65-F5344CB8AC3E}">
        <p14:creationId xmlns:p14="http://schemas.microsoft.com/office/powerpoint/2010/main" val="40035310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University-wide review continued…</a:t>
            </a:r>
            <a:endParaRPr lang="en-US" sz="2800" dirty="0"/>
          </a:p>
        </p:txBody>
      </p:sp>
      <p:sp>
        <p:nvSpPr>
          <p:cNvPr id="3" name="Content Placeholder 2"/>
          <p:cNvSpPr>
            <a:spLocks noGrp="1"/>
          </p:cNvSpPr>
          <p:nvPr>
            <p:ph idx="1"/>
          </p:nvPr>
        </p:nvSpPr>
        <p:spPr/>
        <p:txBody>
          <a:bodyPr>
            <a:normAutofit fontScale="92500" lnSpcReduction="10000"/>
          </a:bodyPr>
          <a:lstStyle/>
          <a:p>
            <a:pPr marL="0" indent="0">
              <a:buNone/>
            </a:pPr>
            <a:r>
              <a:rPr lang="en-US" i="1" dirty="0" smtClean="0">
                <a:effectLst/>
              </a:rPr>
              <a:t>…Upon review by the employer if a position(s) meets the criteria of civil service employment, the employer will have the choice to convert the position/incumbent to the appropriate civil service classification: </a:t>
            </a:r>
          </a:p>
          <a:p>
            <a:pPr marL="914400" lvl="1" indent="-457200">
              <a:buFont typeface="+mj-lt"/>
              <a:buAutoNum type="arabicPeriod"/>
            </a:pPr>
            <a:r>
              <a:rPr lang="en-US" i="1" dirty="0" smtClean="0">
                <a:effectLst/>
              </a:rPr>
              <a:t>Immediately upon agreement with the employee, or</a:t>
            </a:r>
          </a:p>
          <a:p>
            <a:pPr marL="914400" lvl="1" indent="-457200">
              <a:buFont typeface="+mj-lt"/>
              <a:buAutoNum type="arabicPeriod"/>
            </a:pPr>
            <a:r>
              <a:rPr lang="en-US" i="1" dirty="0" smtClean="0">
                <a:effectLst/>
              </a:rPr>
              <a:t>When the current contract ends, which includes any institutional notice of non-reappointment period, or</a:t>
            </a:r>
          </a:p>
          <a:p>
            <a:pPr marL="914400" lvl="1" indent="-457200">
              <a:buFont typeface="+mj-lt"/>
              <a:buAutoNum type="arabicPeriod"/>
            </a:pPr>
            <a:r>
              <a:rPr lang="en-US" i="1" dirty="0" smtClean="0">
                <a:effectLst/>
              </a:rPr>
              <a:t>By the end of the fiscal or academic year or similar timeframe, or </a:t>
            </a:r>
          </a:p>
          <a:p>
            <a:pPr marL="914400" lvl="1" indent="-457200">
              <a:buFont typeface="+mj-lt"/>
              <a:buAutoNum type="arabicPeriod"/>
            </a:pPr>
            <a:r>
              <a:rPr lang="en-US" i="1" dirty="0" smtClean="0">
                <a:effectLst/>
              </a:rPr>
              <a:t>If the position becomes vacant.</a:t>
            </a:r>
          </a:p>
          <a:p>
            <a:pPr marL="0" indent="0">
              <a:buNone/>
            </a:pPr>
            <a:r>
              <a:rPr lang="en-US" dirty="0" smtClean="0">
                <a:effectLst/>
              </a:rPr>
              <a:t/>
            </a:r>
            <a:br>
              <a:rPr lang="en-US" dirty="0" smtClean="0">
                <a:effectLst/>
              </a:rPr>
            </a:br>
            <a:r>
              <a:rPr lang="en-US" b="1" i="1" dirty="0" smtClean="0">
                <a:effectLst/>
              </a:rPr>
              <a:t>NOTE: A position/incumbent must be converted within a maximum of 16 months from the University System's decision that the position should be designated as civil service.</a:t>
            </a:r>
            <a:r>
              <a:rPr lang="en-US" i="1" dirty="0" smtClean="0">
                <a:effectLst/>
              </a:rPr>
              <a:t> </a:t>
            </a:r>
          </a:p>
          <a:p>
            <a:pPr marL="0" indent="0">
              <a:buNone/>
            </a:pPr>
            <a:r>
              <a:rPr lang="en-US" sz="1300" dirty="0" smtClean="0"/>
              <a:t>Source:  SUCSS Procedure Manual: Exemption Procedure Section 3.3. Accountability for Exemption Authorization</a:t>
            </a:r>
            <a:endParaRPr lang="en-US" sz="1300" dirty="0"/>
          </a:p>
        </p:txBody>
      </p:sp>
    </p:spTree>
    <p:extLst>
      <p:ext uri="{BB962C8B-B14F-4D97-AF65-F5344CB8AC3E}">
        <p14:creationId xmlns:p14="http://schemas.microsoft.com/office/powerpoint/2010/main" val="40953003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UIS AP Position Review Plan</a:t>
            </a:r>
            <a:endParaRPr lang="en-US" dirty="0"/>
          </a:p>
        </p:txBody>
      </p:sp>
      <p:sp>
        <p:nvSpPr>
          <p:cNvPr id="3" name="Content Placeholder 2"/>
          <p:cNvSpPr>
            <a:spLocks noGrp="1"/>
          </p:cNvSpPr>
          <p:nvPr>
            <p:ph idx="1"/>
          </p:nvPr>
        </p:nvSpPr>
        <p:spPr/>
        <p:txBody>
          <a:bodyPr>
            <a:normAutofit/>
          </a:bodyPr>
          <a:lstStyle/>
          <a:p>
            <a:pPr marL="0" indent="0">
              <a:buNone/>
            </a:pPr>
            <a:r>
              <a:rPr lang="en-US" dirty="0"/>
              <a:t>HR will review one division each year to meet the </a:t>
            </a:r>
            <a:r>
              <a:rPr lang="en-US" dirty="0" smtClean="0"/>
              <a:t>SUCSS </a:t>
            </a:r>
            <a:r>
              <a:rPr lang="en-US" dirty="0"/>
              <a:t>requirement of reviewing all </a:t>
            </a:r>
            <a:r>
              <a:rPr lang="en-US" dirty="0" smtClean="0"/>
              <a:t>AP positions every </a:t>
            </a:r>
            <a:r>
              <a:rPr lang="en-US" dirty="0"/>
              <a:t>three years</a:t>
            </a:r>
            <a:r>
              <a:rPr lang="en-US" dirty="0" smtClean="0"/>
              <a:t>.  Schedule of review will be as follows, but is subject to change based on the progress of the review:</a:t>
            </a:r>
          </a:p>
          <a:p>
            <a:pPr lvl="1"/>
            <a:r>
              <a:rPr lang="en-US" dirty="0" smtClean="0"/>
              <a:t>Chancellor’s Division:  June – October of 2019 </a:t>
            </a:r>
          </a:p>
          <a:p>
            <a:pPr lvl="1"/>
            <a:r>
              <a:rPr lang="en-US" dirty="0" smtClean="0"/>
              <a:t>Student Affairs:   October 2019 – September 2020</a:t>
            </a:r>
          </a:p>
          <a:p>
            <a:pPr lvl="1"/>
            <a:r>
              <a:rPr lang="en-US" dirty="0" smtClean="0"/>
              <a:t>Academic Affairs: October 2020- September 2021  </a:t>
            </a:r>
          </a:p>
          <a:p>
            <a:pPr marL="0" indent="0">
              <a:buNone/>
            </a:pPr>
            <a:endParaRPr lang="en-US" dirty="0" smtClean="0">
              <a:solidFill>
                <a:schemeClr val="accent2"/>
              </a:solidFill>
            </a:endParaRPr>
          </a:p>
          <a:p>
            <a:pPr marL="0" indent="0">
              <a:buNone/>
            </a:pPr>
            <a:r>
              <a:rPr lang="en-US" dirty="0" smtClean="0"/>
              <a:t>A </a:t>
            </a:r>
            <a:r>
              <a:rPr lang="en-US" dirty="0"/>
              <a:t>case by case review of all requests to fill vacancies will be ongoing.</a:t>
            </a:r>
          </a:p>
          <a:p>
            <a:endParaRPr lang="en-US" dirty="0"/>
          </a:p>
        </p:txBody>
      </p:sp>
    </p:spTree>
    <p:extLst>
      <p:ext uri="{BB962C8B-B14F-4D97-AF65-F5344CB8AC3E}">
        <p14:creationId xmlns:p14="http://schemas.microsoft.com/office/powerpoint/2010/main" val="28374556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UIS AP Position Review Plan, continued </a:t>
            </a:r>
            <a:r>
              <a:rPr lang="en-US" dirty="0" smtClean="0">
                <a:solidFill>
                  <a:schemeClr val="bg1"/>
                </a:solidFill>
              </a:rPr>
              <a:t>(2/3)</a:t>
            </a:r>
            <a:endParaRPr lang="en-US" dirty="0">
              <a:solidFill>
                <a:schemeClr val="bg1"/>
              </a:solidFill>
            </a:endParaRPr>
          </a:p>
        </p:txBody>
      </p:sp>
      <p:sp>
        <p:nvSpPr>
          <p:cNvPr id="3" name="Content Placeholder 2"/>
          <p:cNvSpPr>
            <a:spLocks noGrp="1"/>
          </p:cNvSpPr>
          <p:nvPr>
            <p:ph idx="1"/>
          </p:nvPr>
        </p:nvSpPr>
        <p:spPr/>
        <p:txBody>
          <a:bodyPr>
            <a:normAutofit/>
          </a:bodyPr>
          <a:lstStyle/>
          <a:p>
            <a:r>
              <a:rPr lang="en-US" dirty="0" smtClean="0"/>
              <a:t>After HR has performed its review, the findings as a whole will be presented to the Division Head (DH).  The DH will then have 30 days to review the findings and respond.  There may be a follow-up meeting with the DH, HR Senior Director, and Class/Comp Manager to discuss any concerns.</a:t>
            </a:r>
          </a:p>
          <a:p>
            <a:endParaRPr lang="en-US" dirty="0"/>
          </a:p>
        </p:txBody>
      </p:sp>
    </p:spTree>
    <p:extLst>
      <p:ext uri="{BB962C8B-B14F-4D97-AF65-F5344CB8AC3E}">
        <p14:creationId xmlns:p14="http://schemas.microsoft.com/office/powerpoint/2010/main" val="19298394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UIS </a:t>
            </a:r>
            <a:r>
              <a:rPr lang="en-US" dirty="0" smtClean="0"/>
              <a:t>AP Position </a:t>
            </a:r>
            <a:r>
              <a:rPr lang="en-US" dirty="0"/>
              <a:t>Review </a:t>
            </a:r>
            <a:r>
              <a:rPr lang="en-US" dirty="0" smtClean="0"/>
              <a:t>Plan, continued </a:t>
            </a:r>
            <a:r>
              <a:rPr lang="en-US" dirty="0" smtClean="0">
                <a:solidFill>
                  <a:schemeClr val="bg1"/>
                </a:solidFill>
              </a:rPr>
              <a:t>(3/3)</a:t>
            </a:r>
            <a:endParaRPr lang="en-US" dirty="0">
              <a:solidFill>
                <a:schemeClr val="bg1"/>
              </a:solidFill>
            </a:endParaRPr>
          </a:p>
        </p:txBody>
      </p:sp>
      <p:sp>
        <p:nvSpPr>
          <p:cNvPr id="3" name="Content Placeholder 2"/>
          <p:cNvSpPr>
            <a:spLocks noGrp="1"/>
          </p:cNvSpPr>
          <p:nvPr>
            <p:ph idx="1"/>
          </p:nvPr>
        </p:nvSpPr>
        <p:spPr/>
        <p:txBody>
          <a:bodyPr/>
          <a:lstStyle/>
          <a:p>
            <a:r>
              <a:rPr lang="en-US" dirty="0"/>
              <a:t>Employees that are to be converted will experience no loss of salary or benefits that have already been accrued.  Benefit accrual going forward will be as provided for in the Policy and Rules for Civil Service Employees in the assigned classification.  Seniority will be calculated by HR and established for the employee.  </a:t>
            </a:r>
          </a:p>
          <a:p>
            <a:endParaRPr lang="en-US" dirty="0"/>
          </a:p>
        </p:txBody>
      </p:sp>
    </p:spTree>
    <p:extLst>
      <p:ext uri="{BB962C8B-B14F-4D97-AF65-F5344CB8AC3E}">
        <p14:creationId xmlns:p14="http://schemas.microsoft.com/office/powerpoint/2010/main" val="4249986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bg1"/>
                </a:solidFill>
              </a:rPr>
              <a:t>Academic Professional versus Civil Service conversion</a:t>
            </a:r>
            <a:endParaRPr lang="en-US" dirty="0">
              <a:solidFill>
                <a:schemeClr val="bg1"/>
              </a:solidFill>
            </a:endParaRPr>
          </a:p>
        </p:txBody>
      </p:sp>
      <p:sp>
        <p:nvSpPr>
          <p:cNvPr id="3" name="Content Placeholder 2"/>
          <p:cNvSpPr>
            <a:spLocks noGrp="1"/>
          </p:cNvSpPr>
          <p:nvPr>
            <p:ph idx="1"/>
          </p:nvPr>
        </p:nvSpPr>
        <p:spPr/>
        <p:txBody>
          <a:bodyPr/>
          <a:lstStyle/>
          <a:p>
            <a:pPr marL="0" indent="0" algn="ctr">
              <a:buNone/>
            </a:pPr>
            <a:endParaRPr lang="en-US" dirty="0"/>
          </a:p>
          <a:p>
            <a:pPr marL="0" indent="0" algn="just">
              <a:buNone/>
            </a:pPr>
            <a:r>
              <a:rPr lang="en-US" dirty="0"/>
              <a:t>Recent changes to the State University Civil Service System (SUCSS) procedures require all public </a:t>
            </a:r>
            <a:r>
              <a:rPr lang="en-US" dirty="0" smtClean="0"/>
              <a:t>universities </a:t>
            </a:r>
            <a:r>
              <a:rPr lang="en-US" dirty="0"/>
              <a:t>in Illinois to review positions designated as Principal Administrative Appointments (known as Academic Professionals at UIS) to determine whether the job duties meet the requirements to be exempt from the Civil Service System.  SUCSS </a:t>
            </a:r>
            <a:r>
              <a:rPr lang="en-US" dirty="0" smtClean="0"/>
              <a:t>now requires </a:t>
            </a:r>
            <a:r>
              <a:rPr lang="en-US" dirty="0"/>
              <a:t>conversion of positions to Civil Service if the requirements are not met.</a:t>
            </a:r>
          </a:p>
        </p:txBody>
      </p:sp>
    </p:spTree>
    <p:extLst>
      <p:ext uri="{BB962C8B-B14F-4D97-AF65-F5344CB8AC3E}">
        <p14:creationId xmlns:p14="http://schemas.microsoft.com/office/powerpoint/2010/main" val="8331885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Seniority in Civil Service Title</a:t>
            </a:r>
            <a:endParaRPr lang="en-US" dirty="0"/>
          </a:p>
        </p:txBody>
      </p:sp>
      <p:sp>
        <p:nvSpPr>
          <p:cNvPr id="3" name="Content Placeholder 2"/>
          <p:cNvSpPr>
            <a:spLocks noGrp="1"/>
          </p:cNvSpPr>
          <p:nvPr>
            <p:ph idx="1"/>
          </p:nvPr>
        </p:nvSpPr>
        <p:spPr/>
        <p:txBody>
          <a:bodyPr>
            <a:normAutofit/>
          </a:bodyPr>
          <a:lstStyle/>
          <a:p>
            <a:pPr marL="457200" lvl="1" indent="0">
              <a:buNone/>
            </a:pPr>
            <a:r>
              <a:rPr lang="en-US" i="1" dirty="0" smtClean="0">
                <a:effectLst/>
              </a:rPr>
              <a:t>Seniority is accrued from the date that it can reasonably be determined that the position description met the criteria (duties/responsibilities) of a civil service classification. This date can be determined based upon a historical evaluation of the job description for the position. In cases where there has been no significant change in the job description, seniority is accrued from the date of employment into the exempt position.</a:t>
            </a:r>
          </a:p>
          <a:p>
            <a:pPr marL="457200" lvl="1" indent="0">
              <a:buNone/>
            </a:pPr>
            <a:endParaRPr lang="en-US" i="1" dirty="0" smtClean="0">
              <a:effectLst/>
            </a:endParaRPr>
          </a:p>
          <a:p>
            <a:pPr marL="457200" lvl="1" indent="0">
              <a:buNone/>
            </a:pPr>
            <a:r>
              <a:rPr lang="en-US" i="1" dirty="0" smtClean="0">
                <a:effectLst/>
              </a:rPr>
              <a:t>Upon change to the civil service position, the employee will also begin accruing benefits no less than those prescribed in the “Merit Board Policy Relating to Employee Benefits.”</a:t>
            </a:r>
          </a:p>
          <a:p>
            <a:pPr marL="457200" lvl="1" indent="0">
              <a:buNone/>
            </a:pPr>
            <a:endParaRPr lang="en-US" dirty="0" smtClean="0">
              <a:effectLst/>
            </a:endParaRPr>
          </a:p>
          <a:p>
            <a:pPr marL="0" indent="0">
              <a:buNone/>
            </a:pPr>
            <a:r>
              <a:rPr lang="en-US" sz="1200" dirty="0" smtClean="0"/>
              <a:t>Source:  SUCSS Procedure Manual: Exemption Procedure Section 5.2 Changing an Exempt Position to a Civil Service Position</a:t>
            </a:r>
            <a:endParaRPr lang="en-US" sz="1200" dirty="0"/>
          </a:p>
        </p:txBody>
      </p:sp>
    </p:spTree>
    <p:extLst>
      <p:ext uri="{BB962C8B-B14F-4D97-AF65-F5344CB8AC3E}">
        <p14:creationId xmlns:p14="http://schemas.microsoft.com/office/powerpoint/2010/main" val="30845122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Seniority continued:	</a:t>
            </a:r>
            <a:endParaRPr lang="en-US" dirty="0"/>
          </a:p>
        </p:txBody>
      </p:sp>
      <p:sp>
        <p:nvSpPr>
          <p:cNvPr id="3" name="Content Placeholder 2"/>
          <p:cNvSpPr>
            <a:spLocks noGrp="1"/>
          </p:cNvSpPr>
          <p:nvPr>
            <p:ph idx="1"/>
          </p:nvPr>
        </p:nvSpPr>
        <p:spPr/>
        <p:txBody>
          <a:bodyPr/>
          <a:lstStyle/>
          <a:p>
            <a:r>
              <a:rPr lang="en-US" dirty="0" smtClean="0"/>
              <a:t>It is possible that an individual in a newly converted position will have more seniority than existing civil service employees in that same classification.</a:t>
            </a:r>
          </a:p>
          <a:p>
            <a:endParaRPr lang="en-US" dirty="0"/>
          </a:p>
          <a:p>
            <a:r>
              <a:rPr lang="en-US" dirty="0" smtClean="0"/>
              <a:t>Seniority is utilized to determine bumping rights in the event of a Civil Service layoff.</a:t>
            </a:r>
            <a:endParaRPr lang="en-US" dirty="0"/>
          </a:p>
        </p:txBody>
      </p:sp>
    </p:spTree>
    <p:extLst>
      <p:ext uri="{BB962C8B-B14F-4D97-AF65-F5344CB8AC3E}">
        <p14:creationId xmlns:p14="http://schemas.microsoft.com/office/powerpoint/2010/main" val="30726518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Voluntary Conversions?</a:t>
            </a:r>
            <a:endParaRPr lang="en-US" dirty="0"/>
          </a:p>
        </p:txBody>
      </p:sp>
      <p:sp>
        <p:nvSpPr>
          <p:cNvPr id="3" name="Content Placeholder 2"/>
          <p:cNvSpPr>
            <a:spLocks noGrp="1"/>
          </p:cNvSpPr>
          <p:nvPr>
            <p:ph idx="1"/>
          </p:nvPr>
        </p:nvSpPr>
        <p:spPr/>
        <p:txBody>
          <a:bodyPr/>
          <a:lstStyle/>
          <a:p>
            <a:endParaRPr lang="en-US" dirty="0"/>
          </a:p>
        </p:txBody>
      </p:sp>
      <p:sp>
        <p:nvSpPr>
          <p:cNvPr id="4" name="Rectangle 3"/>
          <p:cNvSpPr/>
          <p:nvPr/>
        </p:nvSpPr>
        <p:spPr>
          <a:xfrm>
            <a:off x="3048000" y="2731901"/>
            <a:ext cx="6096000" cy="2308324"/>
          </a:xfrm>
          <a:prstGeom prst="rect">
            <a:avLst/>
          </a:prstGeom>
        </p:spPr>
        <p:txBody>
          <a:bodyPr>
            <a:spAutoFit/>
          </a:bodyPr>
          <a:lstStyle/>
          <a:p>
            <a:pPr algn="just"/>
            <a:r>
              <a:rPr lang="en-US" sz="2400" dirty="0" smtClean="0"/>
              <a:t>Voluntary conversions will be allowed if in the best interest of the University, and as long as HR determines the duties warrant the change.  All potential conversions will be reviewed by HR in the order of the established schedule unless special circumstances exist.</a:t>
            </a:r>
          </a:p>
        </p:txBody>
      </p:sp>
    </p:spTree>
    <p:extLst>
      <p:ext uri="{BB962C8B-B14F-4D97-AF65-F5344CB8AC3E}">
        <p14:creationId xmlns:p14="http://schemas.microsoft.com/office/powerpoint/2010/main" val="35946014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Probationary Period in Civil Service Position</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i="1" dirty="0" smtClean="0">
                <a:effectLst/>
              </a:rPr>
              <a:t>The incumbent will be required to complete a probationary period associated with the designated civil service classification/position. Time served in the previous exempt position will count towards the completion of the probationary period. Some specific examples follow: </a:t>
            </a:r>
            <a:br>
              <a:rPr lang="en-US" i="1" dirty="0" smtClean="0">
                <a:effectLst/>
              </a:rPr>
            </a:br>
            <a:r>
              <a:rPr lang="en-US" i="1" dirty="0" smtClean="0">
                <a:effectLst/>
              </a:rPr>
              <a:t/>
            </a:r>
            <a:br>
              <a:rPr lang="en-US" i="1" dirty="0" smtClean="0">
                <a:effectLst/>
              </a:rPr>
            </a:br>
            <a:r>
              <a:rPr lang="en-US" i="1" dirty="0" smtClean="0">
                <a:effectLst/>
              </a:rPr>
              <a:t>Example 1: An employee was hired in an exempt position and has served 4 months in the position. It is determined that the position should be a civil service classification of Human Resource Associate which has a 12-month probationary period. Upon changing the position from exempt status to civil service, the employee would be required to complete the 'remaining' 8 months of the 12-month probationary period.</a:t>
            </a:r>
            <a:br>
              <a:rPr lang="en-US" i="1" dirty="0" smtClean="0">
                <a:effectLst/>
              </a:rPr>
            </a:br>
            <a:r>
              <a:rPr lang="en-US" i="1" dirty="0" smtClean="0">
                <a:effectLst/>
              </a:rPr>
              <a:t/>
            </a:r>
            <a:br>
              <a:rPr lang="en-US" i="1" dirty="0" smtClean="0">
                <a:effectLst/>
              </a:rPr>
            </a:br>
            <a:r>
              <a:rPr lang="en-US" i="1" dirty="0" smtClean="0">
                <a:effectLst/>
              </a:rPr>
              <a:t>Example 2: An employee was hired in an exempt position and has served 14 months in the position. It is determined that the position should be a civil service classification of Human Resource Associate which has a 12-month probationary period. Upon converting the position from exempt status to civil service, the employee would not be required to complete any additional probationary period. </a:t>
            </a:r>
          </a:p>
          <a:p>
            <a:pPr marL="0" indent="0">
              <a:buNone/>
            </a:pPr>
            <a:r>
              <a:rPr lang="en-US" sz="1500" dirty="0" smtClean="0"/>
              <a:t>Source:  SUCSS Procedure Manual: Exemption Procedure Section 5.2 Changing an Exempt Position to Civil Service Position</a:t>
            </a:r>
            <a:endParaRPr lang="en-US" sz="1500" dirty="0"/>
          </a:p>
        </p:txBody>
      </p:sp>
    </p:spTree>
    <p:extLst>
      <p:ext uri="{BB962C8B-B14F-4D97-AF65-F5344CB8AC3E}">
        <p14:creationId xmlns:p14="http://schemas.microsoft.com/office/powerpoint/2010/main" val="25531715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Remedial Action	</a:t>
            </a:r>
            <a:endParaRPr lang="en-US" dirty="0"/>
          </a:p>
        </p:txBody>
      </p:sp>
      <p:sp>
        <p:nvSpPr>
          <p:cNvPr id="3" name="Content Placeholder 2"/>
          <p:cNvSpPr>
            <a:spLocks noGrp="1"/>
          </p:cNvSpPr>
          <p:nvPr>
            <p:ph idx="1"/>
          </p:nvPr>
        </p:nvSpPr>
        <p:spPr/>
        <p:txBody>
          <a:bodyPr>
            <a:normAutofit/>
          </a:bodyPr>
          <a:lstStyle/>
          <a:p>
            <a:pPr marL="0" indent="0">
              <a:buNone/>
            </a:pPr>
            <a:r>
              <a:rPr lang="en-US" i="1" dirty="0" smtClean="0">
                <a:effectLst/>
              </a:rPr>
              <a:t>Upon the recommendation of the Executive Director of the University System, or upon its own initiative, the Merit Board may take any necessary corrective or remedial action in an attempt to resolve incorrect exemption authorization issues. Such corrective or remedial action may take any specific form, as determined by the Merit Board, and will be based on the pattern of severity and history of the noncompliance issue(s). However, no remedial action will be taken that will result in interference with an employment contract, per notice rights as stated in Section 3/3(b) and </a:t>
            </a:r>
            <a:r>
              <a:rPr lang="en-US" i="1" dirty="0" smtClean="0"/>
              <a:t>(e) of the Exemption Procedures Manual.</a:t>
            </a:r>
          </a:p>
          <a:p>
            <a:pPr marL="0" indent="0">
              <a:buNone/>
            </a:pPr>
            <a:r>
              <a:rPr lang="en-US" sz="1200" dirty="0" smtClean="0"/>
              <a:t>Source:  SUCSS Procedure Manual: Exemption Procedure Section 3.4 Remedial Process</a:t>
            </a:r>
            <a:endParaRPr lang="en-US" sz="1200" dirty="0"/>
          </a:p>
        </p:txBody>
      </p:sp>
    </p:spTree>
    <p:extLst>
      <p:ext uri="{BB962C8B-B14F-4D97-AF65-F5344CB8AC3E}">
        <p14:creationId xmlns:p14="http://schemas.microsoft.com/office/powerpoint/2010/main" val="18956468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Civil Service Myths:</a:t>
            </a:r>
            <a:endParaRPr lang="en-US" dirty="0"/>
          </a:p>
        </p:txBody>
      </p:sp>
      <p:sp>
        <p:nvSpPr>
          <p:cNvPr id="3" name="Content Placeholder 2"/>
          <p:cNvSpPr>
            <a:spLocks noGrp="1"/>
          </p:cNvSpPr>
          <p:nvPr>
            <p:ph idx="1"/>
          </p:nvPr>
        </p:nvSpPr>
        <p:spPr/>
        <p:txBody>
          <a:bodyPr/>
          <a:lstStyle/>
          <a:p>
            <a:pPr marL="0" indent="0">
              <a:buNone/>
            </a:pPr>
            <a:r>
              <a:rPr lang="en-US" b="1" dirty="0" smtClean="0"/>
              <a:t>Myth:</a:t>
            </a:r>
            <a:r>
              <a:rPr lang="en-US" dirty="0" smtClean="0"/>
              <a:t>  All Civil Service employees earn overtime.</a:t>
            </a:r>
          </a:p>
          <a:p>
            <a:pPr marL="0" indent="0">
              <a:buNone/>
            </a:pPr>
            <a:r>
              <a:rPr lang="en-US" b="1" dirty="0" smtClean="0"/>
              <a:t>Fact:</a:t>
            </a:r>
            <a:r>
              <a:rPr lang="en-US" dirty="0" smtClean="0"/>
              <a:t> Civil Service classifications that are exempt from the Fair Labor Standards Act (FLSA) are </a:t>
            </a:r>
            <a:r>
              <a:rPr lang="en-US" b="1" u="sng" dirty="0" smtClean="0"/>
              <a:t>not entitled to earn overtime</a:t>
            </a:r>
            <a:r>
              <a:rPr lang="en-US" dirty="0" smtClean="0"/>
              <a:t>.  HR anticipates that if an AP position must be converted to Civil Service, it will most likely be converted to an FLSA exempt classification.</a:t>
            </a:r>
          </a:p>
          <a:p>
            <a:pPr marL="0" indent="0">
              <a:buNone/>
            </a:pPr>
            <a:r>
              <a:rPr lang="en-US" b="1" dirty="0" smtClean="0"/>
              <a:t>Myth:</a:t>
            </a:r>
            <a:r>
              <a:rPr lang="en-US" dirty="0" smtClean="0"/>
              <a:t>  I can’t recruit or hire an out-of-state applicant for a Civil Service position.</a:t>
            </a:r>
          </a:p>
          <a:p>
            <a:pPr marL="0" indent="0">
              <a:buNone/>
            </a:pPr>
            <a:r>
              <a:rPr lang="en-US" b="1" dirty="0" smtClean="0"/>
              <a:t>Fact:</a:t>
            </a:r>
            <a:r>
              <a:rPr lang="en-US" dirty="0" smtClean="0"/>
              <a:t> For classifications within </a:t>
            </a:r>
            <a:r>
              <a:rPr lang="en-US" dirty="0"/>
              <a:t>the professional (01), semi-professional (02), or managerial (03) occupational areas, </a:t>
            </a:r>
            <a:r>
              <a:rPr lang="en-US" b="1" u="sng" dirty="0"/>
              <a:t>out-of-state residents may be admitted to examination and equally considered</a:t>
            </a:r>
            <a:r>
              <a:rPr lang="en-US" dirty="0"/>
              <a:t>.</a:t>
            </a:r>
          </a:p>
          <a:p>
            <a:pPr marL="0" indent="0">
              <a:buNone/>
            </a:pPr>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053730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Differences between AP and Civil Service</a:t>
            </a:r>
            <a:endParaRPr lang="en-US" sz="2800" dirty="0"/>
          </a:p>
        </p:txBody>
      </p:sp>
      <p:graphicFrame>
        <p:nvGraphicFramePr>
          <p:cNvPr id="4" name="Content Placeholder 3" descr="Table that shows Academic Professional versus Civil Service Exempt benefits, including work week hours, pay cycle, vacation days and accrual time, and so on. " title="Table of AP vs. CSE benefits"/>
          <p:cNvGraphicFramePr>
            <a:graphicFrameLocks noGrp="1"/>
          </p:cNvGraphicFramePr>
          <p:nvPr>
            <p:ph idx="1"/>
            <p:extLst>
              <p:ext uri="{D42A27DB-BD31-4B8C-83A1-F6EECF244321}">
                <p14:modId xmlns:p14="http://schemas.microsoft.com/office/powerpoint/2010/main" val="2938271812"/>
              </p:ext>
            </p:extLst>
          </p:nvPr>
        </p:nvGraphicFramePr>
        <p:xfrm>
          <a:off x="1404852" y="1546169"/>
          <a:ext cx="6492240" cy="4614168"/>
        </p:xfrm>
        <a:graphic>
          <a:graphicData uri="http://schemas.openxmlformats.org/drawingml/2006/table">
            <a:tbl>
              <a:tblPr firstRow="1" firstCol="1" bandRow="1">
                <a:tableStyleId>{7DF18680-E054-41AD-8BC1-D1AEF772440D}</a:tableStyleId>
              </a:tblPr>
              <a:tblGrid>
                <a:gridCol w="1651425">
                  <a:extLst>
                    <a:ext uri="{9D8B030D-6E8A-4147-A177-3AD203B41FA5}">
                      <a16:colId xmlns:a16="http://schemas.microsoft.com/office/drawing/2014/main" val="1397017072"/>
                    </a:ext>
                  </a:extLst>
                </a:gridCol>
                <a:gridCol w="2395195">
                  <a:extLst>
                    <a:ext uri="{9D8B030D-6E8A-4147-A177-3AD203B41FA5}">
                      <a16:colId xmlns:a16="http://schemas.microsoft.com/office/drawing/2014/main" val="1678900965"/>
                    </a:ext>
                  </a:extLst>
                </a:gridCol>
                <a:gridCol w="2445620">
                  <a:extLst>
                    <a:ext uri="{9D8B030D-6E8A-4147-A177-3AD203B41FA5}">
                      <a16:colId xmlns:a16="http://schemas.microsoft.com/office/drawing/2014/main" val="3410515268"/>
                    </a:ext>
                  </a:extLst>
                </a:gridCol>
              </a:tblGrid>
              <a:tr h="191455">
                <a:tc>
                  <a:txBody>
                    <a:bodyPr/>
                    <a:lstStyle/>
                    <a:p>
                      <a:pPr marL="0" marR="0" algn="ctr">
                        <a:lnSpc>
                          <a:spcPct val="115000"/>
                        </a:lnSpc>
                        <a:spcBef>
                          <a:spcPts val="0"/>
                        </a:spcBef>
                        <a:spcAft>
                          <a:spcPts val="1000"/>
                        </a:spcAft>
                      </a:pPr>
                      <a:r>
                        <a:rPr lang="en-US" sz="700" dirty="0">
                          <a:effectLst/>
                        </a:rPr>
                        <a:t> </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700" dirty="0">
                          <a:effectLst/>
                        </a:rPr>
                        <a:t>Academic Professional</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700" dirty="0">
                          <a:effectLst/>
                        </a:rPr>
                        <a:t>Civil Service Exempt</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1190370934"/>
                  </a:ext>
                </a:extLst>
              </a:tr>
              <a:tr h="115557">
                <a:tc>
                  <a:txBody>
                    <a:bodyPr/>
                    <a:lstStyle/>
                    <a:p>
                      <a:pPr marL="0" marR="0" algn="ctr">
                        <a:lnSpc>
                          <a:spcPct val="115000"/>
                        </a:lnSpc>
                        <a:spcBef>
                          <a:spcPts val="0"/>
                        </a:spcBef>
                        <a:spcAft>
                          <a:spcPts val="1000"/>
                        </a:spcAft>
                      </a:pPr>
                      <a:r>
                        <a:rPr lang="en-US" sz="600" dirty="0">
                          <a:effectLst/>
                        </a:rPr>
                        <a:t>Salary</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SAME</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SAME</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117971001"/>
                  </a:ext>
                </a:extLst>
              </a:tr>
              <a:tr h="194880">
                <a:tc>
                  <a:txBody>
                    <a:bodyPr/>
                    <a:lstStyle/>
                    <a:p>
                      <a:pPr marL="0" marR="0" algn="ctr">
                        <a:lnSpc>
                          <a:spcPct val="115000"/>
                        </a:lnSpc>
                        <a:spcBef>
                          <a:spcPts val="0"/>
                        </a:spcBef>
                        <a:spcAft>
                          <a:spcPts val="1000"/>
                        </a:spcAft>
                      </a:pPr>
                      <a:r>
                        <a:rPr lang="en-US" sz="600" dirty="0">
                          <a:effectLst/>
                        </a:rPr>
                        <a:t>Work Week Hours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40 hours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37.5 hours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4240022446"/>
                  </a:ext>
                </a:extLst>
              </a:tr>
              <a:tr h="115557">
                <a:tc>
                  <a:txBody>
                    <a:bodyPr/>
                    <a:lstStyle/>
                    <a:p>
                      <a:pPr marL="0" marR="0" algn="ctr">
                        <a:lnSpc>
                          <a:spcPct val="115000"/>
                        </a:lnSpc>
                        <a:spcBef>
                          <a:spcPts val="0"/>
                        </a:spcBef>
                        <a:spcAft>
                          <a:spcPts val="1000"/>
                        </a:spcAft>
                      </a:pPr>
                      <a:r>
                        <a:rPr lang="en-US" sz="600" dirty="0">
                          <a:effectLst/>
                        </a:rPr>
                        <a:t>Pay Cycle</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Monthly</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Biweekly</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1843442030"/>
                  </a:ext>
                </a:extLst>
              </a:tr>
              <a:tr h="514225">
                <a:tc>
                  <a:txBody>
                    <a:bodyPr/>
                    <a:lstStyle/>
                    <a:p>
                      <a:pPr marL="0" marR="0" algn="ctr">
                        <a:lnSpc>
                          <a:spcPct val="115000"/>
                        </a:lnSpc>
                        <a:spcBef>
                          <a:spcPts val="0"/>
                        </a:spcBef>
                        <a:spcAft>
                          <a:spcPts val="1000"/>
                        </a:spcAft>
                      </a:pPr>
                      <a:r>
                        <a:rPr lang="en-US" sz="600" dirty="0">
                          <a:effectLst/>
                        </a:rPr>
                        <a:t>Vacation Days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24 days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0-3 years = 25 days</a:t>
                      </a:r>
                      <a:br>
                        <a:rPr lang="en-US" sz="600" dirty="0">
                          <a:effectLst/>
                        </a:rPr>
                      </a:br>
                      <a:r>
                        <a:rPr lang="en-US" sz="600" dirty="0">
                          <a:effectLst/>
                        </a:rPr>
                        <a:t>3-6 years = 26 days</a:t>
                      </a:r>
                      <a:br>
                        <a:rPr lang="en-US" sz="600" dirty="0">
                          <a:effectLst/>
                        </a:rPr>
                      </a:br>
                      <a:r>
                        <a:rPr lang="en-US" sz="600" dirty="0">
                          <a:effectLst/>
                        </a:rPr>
                        <a:t>6-9 years = 27 days</a:t>
                      </a:r>
                      <a:br>
                        <a:rPr lang="en-US" sz="600" dirty="0">
                          <a:effectLst/>
                        </a:rPr>
                      </a:br>
                      <a:r>
                        <a:rPr lang="en-US" sz="600" dirty="0">
                          <a:effectLst/>
                        </a:rPr>
                        <a:t>9+ years= 28 days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2553558689"/>
                  </a:ext>
                </a:extLst>
              </a:tr>
              <a:tr h="188409">
                <a:tc>
                  <a:txBody>
                    <a:bodyPr/>
                    <a:lstStyle/>
                    <a:p>
                      <a:pPr marL="0" marR="0" algn="ctr">
                        <a:lnSpc>
                          <a:spcPct val="115000"/>
                        </a:lnSpc>
                        <a:spcBef>
                          <a:spcPts val="0"/>
                        </a:spcBef>
                        <a:spcAft>
                          <a:spcPts val="1000"/>
                        </a:spcAft>
                      </a:pPr>
                      <a:r>
                        <a:rPr lang="en-US" sz="600" dirty="0">
                          <a:effectLst/>
                        </a:rPr>
                        <a:t>Max Vacation Accruals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72 days,  w/ 48 days max at 8/15</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2 X your yearly accrual</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3542889119"/>
                  </a:ext>
                </a:extLst>
              </a:tr>
              <a:tr h="233324">
                <a:tc>
                  <a:txBody>
                    <a:bodyPr/>
                    <a:lstStyle/>
                    <a:p>
                      <a:pPr marL="0" marR="0" algn="ctr">
                        <a:lnSpc>
                          <a:spcPct val="115000"/>
                        </a:lnSpc>
                        <a:spcBef>
                          <a:spcPts val="0"/>
                        </a:spcBef>
                        <a:spcAft>
                          <a:spcPts val="1000"/>
                        </a:spcAft>
                      </a:pPr>
                      <a:r>
                        <a:rPr lang="en-US" sz="600" dirty="0">
                          <a:effectLst/>
                        </a:rPr>
                        <a:t>Sick Days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12 Cumulative</a:t>
                      </a:r>
                      <a:br>
                        <a:rPr lang="en-US" sz="600" dirty="0">
                          <a:effectLst/>
                        </a:rPr>
                      </a:br>
                      <a:r>
                        <a:rPr lang="en-US" sz="600" dirty="0">
                          <a:effectLst/>
                        </a:rPr>
                        <a:t>13 Days Non-cumulative</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12 Cumulative</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395134804"/>
                  </a:ext>
                </a:extLst>
              </a:tr>
              <a:tr h="184984">
                <a:tc>
                  <a:txBody>
                    <a:bodyPr/>
                    <a:lstStyle/>
                    <a:p>
                      <a:pPr marL="0" marR="0" algn="ctr">
                        <a:lnSpc>
                          <a:spcPct val="115000"/>
                        </a:lnSpc>
                        <a:spcBef>
                          <a:spcPts val="0"/>
                        </a:spcBef>
                        <a:spcAft>
                          <a:spcPts val="1000"/>
                        </a:spcAft>
                      </a:pPr>
                      <a:r>
                        <a:rPr lang="en-US" sz="600" dirty="0">
                          <a:effectLst/>
                        </a:rPr>
                        <a:t>Sick Leave Max Accrual</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No max</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No max</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3760439824"/>
                  </a:ext>
                </a:extLst>
              </a:tr>
              <a:tr h="366542">
                <a:tc>
                  <a:txBody>
                    <a:bodyPr/>
                    <a:lstStyle/>
                    <a:p>
                      <a:pPr marL="0" marR="0" algn="ctr">
                        <a:lnSpc>
                          <a:spcPct val="115000"/>
                        </a:lnSpc>
                        <a:spcBef>
                          <a:spcPts val="0"/>
                        </a:spcBef>
                        <a:spcAft>
                          <a:spcPts val="1000"/>
                        </a:spcAft>
                      </a:pPr>
                      <a:r>
                        <a:rPr lang="en-US" sz="600" dirty="0">
                          <a:effectLst/>
                        </a:rPr>
                        <a:t>Leave Reporting</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Full and half day increments</a:t>
                      </a:r>
                      <a:br>
                        <a:rPr lang="en-US" sz="600" dirty="0">
                          <a:effectLst/>
                        </a:rPr>
                      </a:br>
                      <a:r>
                        <a:rPr lang="en-US" sz="600" dirty="0">
                          <a:effectLst/>
                        </a:rPr>
                        <a:t>Leave time allowed to be used prior to accrual</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Full and half day increments</a:t>
                      </a:r>
                      <a:br>
                        <a:rPr lang="en-US" sz="600" dirty="0">
                          <a:effectLst/>
                        </a:rPr>
                      </a:br>
                      <a:r>
                        <a:rPr lang="en-US" sz="600" dirty="0">
                          <a:effectLst/>
                        </a:rPr>
                        <a:t>Leave time available upon accrual</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1010196205"/>
                  </a:ext>
                </a:extLst>
              </a:tr>
              <a:tr h="322009">
                <a:tc>
                  <a:txBody>
                    <a:bodyPr/>
                    <a:lstStyle/>
                    <a:p>
                      <a:pPr marL="0" marR="0" algn="ctr">
                        <a:lnSpc>
                          <a:spcPct val="115000"/>
                        </a:lnSpc>
                        <a:spcBef>
                          <a:spcPts val="0"/>
                        </a:spcBef>
                        <a:spcAft>
                          <a:spcPts val="1000"/>
                        </a:spcAft>
                      </a:pPr>
                      <a:r>
                        <a:rPr lang="en-US" sz="600" dirty="0">
                          <a:effectLst/>
                        </a:rPr>
                        <a:t>Vacation and Sick  Leave Reporting Tool</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AVSL</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Web Time Entry</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2779478616"/>
                  </a:ext>
                </a:extLst>
              </a:tr>
              <a:tr h="184984">
                <a:tc>
                  <a:txBody>
                    <a:bodyPr/>
                    <a:lstStyle/>
                    <a:p>
                      <a:pPr marL="0" marR="0" algn="ctr">
                        <a:lnSpc>
                          <a:spcPct val="115000"/>
                        </a:lnSpc>
                        <a:spcBef>
                          <a:spcPts val="0"/>
                        </a:spcBef>
                        <a:spcAft>
                          <a:spcPts val="1000"/>
                        </a:spcAft>
                      </a:pPr>
                      <a:r>
                        <a:rPr lang="en-US" sz="600" dirty="0">
                          <a:effectLst/>
                        </a:rPr>
                        <a:t>Employee Rights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Notification Rights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Bumping Rights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371118921"/>
                  </a:ext>
                </a:extLst>
              </a:tr>
              <a:tr h="308307">
                <a:tc>
                  <a:txBody>
                    <a:bodyPr/>
                    <a:lstStyle/>
                    <a:p>
                      <a:pPr marL="0" marR="0" algn="ctr">
                        <a:lnSpc>
                          <a:spcPct val="115000"/>
                        </a:lnSpc>
                        <a:spcBef>
                          <a:spcPts val="0"/>
                        </a:spcBef>
                        <a:spcAft>
                          <a:spcPts val="1000"/>
                        </a:spcAft>
                      </a:pPr>
                      <a:r>
                        <a:rPr lang="en-US" sz="600" dirty="0">
                          <a:effectLst/>
                        </a:rPr>
                        <a:t>Vacation Pay Out at Separation/Retirement</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384 hours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420 hours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1632507259"/>
                  </a:ext>
                </a:extLst>
              </a:tr>
              <a:tr h="538357">
                <a:tc>
                  <a:txBody>
                    <a:bodyPr/>
                    <a:lstStyle/>
                    <a:p>
                      <a:pPr marL="0" marR="0" algn="ctr">
                        <a:lnSpc>
                          <a:spcPct val="115000"/>
                        </a:lnSpc>
                        <a:spcBef>
                          <a:spcPts val="0"/>
                        </a:spcBef>
                        <a:spcAft>
                          <a:spcPts val="1000"/>
                        </a:spcAft>
                      </a:pPr>
                      <a:r>
                        <a:rPr lang="en-US" sz="600" dirty="0">
                          <a:effectLst/>
                        </a:rPr>
                        <a:t>Annual Increases</a:t>
                      </a:r>
                    </a:p>
                    <a:p>
                      <a:pPr marL="0" marR="0" algn="l">
                        <a:lnSpc>
                          <a:spcPct val="115000"/>
                        </a:lnSpc>
                        <a:spcBef>
                          <a:spcPts val="0"/>
                        </a:spcBef>
                        <a:spcAft>
                          <a:spcPts val="1000"/>
                        </a:spcAft>
                      </a:pPr>
                      <a:r>
                        <a:rPr lang="en-US" sz="600" dirty="0">
                          <a:effectLst/>
                        </a:rPr>
                        <a:t>(if authorized by campus salary program)</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At academic year (8/16)</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Around academic year, at the beginning of a biweekly pay period</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1133590926"/>
                  </a:ext>
                </a:extLst>
              </a:tr>
              <a:tr h="115557">
                <a:tc>
                  <a:txBody>
                    <a:bodyPr/>
                    <a:lstStyle/>
                    <a:p>
                      <a:pPr marL="0" marR="0" algn="ctr">
                        <a:lnSpc>
                          <a:spcPct val="115000"/>
                        </a:lnSpc>
                        <a:spcBef>
                          <a:spcPts val="0"/>
                        </a:spcBef>
                        <a:spcAft>
                          <a:spcPts val="1000"/>
                        </a:spcAft>
                      </a:pPr>
                      <a:r>
                        <a:rPr lang="en-US" sz="600" dirty="0">
                          <a:effectLst/>
                        </a:rPr>
                        <a:t>Union representation</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N/A</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Possibly depending on classification</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4171627165"/>
                  </a:ext>
                </a:extLst>
              </a:tr>
              <a:tr h="115557">
                <a:tc>
                  <a:txBody>
                    <a:bodyPr/>
                    <a:lstStyle/>
                    <a:p>
                      <a:pPr marL="0" marR="0" algn="ctr">
                        <a:lnSpc>
                          <a:spcPct val="115000"/>
                        </a:lnSpc>
                        <a:spcBef>
                          <a:spcPts val="0"/>
                        </a:spcBef>
                        <a:spcAft>
                          <a:spcPts val="1000"/>
                        </a:spcAft>
                      </a:pPr>
                      <a:r>
                        <a:rPr lang="en-US" sz="600" dirty="0">
                          <a:effectLst/>
                        </a:rPr>
                        <a:t>Retirement</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Same options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Same options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679001168"/>
                  </a:ext>
                </a:extLst>
              </a:tr>
              <a:tr h="924464">
                <a:tc>
                  <a:txBody>
                    <a:bodyPr/>
                    <a:lstStyle/>
                    <a:p>
                      <a:pPr marL="0" marR="0" algn="ctr">
                        <a:lnSpc>
                          <a:spcPct val="115000"/>
                        </a:lnSpc>
                        <a:spcBef>
                          <a:spcPts val="0"/>
                        </a:spcBef>
                        <a:spcAft>
                          <a:spcPts val="1000"/>
                        </a:spcAft>
                      </a:pPr>
                      <a:r>
                        <a:rPr lang="en-US" sz="600" dirty="0">
                          <a:effectLst/>
                        </a:rPr>
                        <a:t>Employee Tuition Waivers</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ctr">
                        <a:lnSpc>
                          <a:spcPct val="115000"/>
                        </a:lnSpc>
                        <a:spcBef>
                          <a:spcPts val="0"/>
                        </a:spcBef>
                        <a:spcAft>
                          <a:spcPts val="1000"/>
                        </a:spcAft>
                      </a:pPr>
                      <a:r>
                        <a:rPr lang="en-US" sz="600" dirty="0">
                          <a:effectLst/>
                        </a:rPr>
                        <a:t>Available for University of Illinois System schools only</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tc>
                  <a:txBody>
                    <a:bodyPr/>
                    <a:lstStyle/>
                    <a:p>
                      <a:pPr marL="0" marR="0" algn="l">
                        <a:lnSpc>
                          <a:spcPct val="115000"/>
                        </a:lnSpc>
                        <a:spcBef>
                          <a:spcPts val="0"/>
                        </a:spcBef>
                        <a:spcAft>
                          <a:spcPts val="1000"/>
                        </a:spcAft>
                      </a:pPr>
                      <a:r>
                        <a:rPr lang="en-US" sz="600" dirty="0">
                          <a:effectLst/>
                        </a:rPr>
                        <a:t>Chicago State University, Eastern Illinois University, Governors State University, Illinois State University, Northeastern Illinois University, Northern Illinois University, Southern Illinois University, University of Illinois System Schools, Western Illinois University</a:t>
                      </a:r>
                      <a:endParaRPr lang="en-US"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8766" marR="38766" marT="0" marB="0"/>
                </a:tc>
                <a:extLst>
                  <a:ext uri="{0D108BD9-81ED-4DB2-BD59-A6C34878D82A}">
                    <a16:rowId xmlns:a16="http://schemas.microsoft.com/office/drawing/2014/main" val="1887880110"/>
                  </a:ext>
                </a:extLst>
              </a:tr>
            </a:tbl>
          </a:graphicData>
        </a:graphic>
      </p:graphicFrame>
    </p:spTree>
    <p:extLst>
      <p:ext uri="{BB962C8B-B14F-4D97-AF65-F5344CB8AC3E}">
        <p14:creationId xmlns:p14="http://schemas.microsoft.com/office/powerpoint/2010/main" val="28249057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Sample Communication to Employee Subject to Conversion</a:t>
            </a:r>
            <a:endParaRPr lang="en-US" sz="3200" dirty="0"/>
          </a:p>
        </p:txBody>
      </p:sp>
      <p:sp>
        <p:nvSpPr>
          <p:cNvPr id="5" name="Rectangle 1"/>
          <p:cNvSpPr>
            <a:spLocks noChangeArrowheads="1"/>
          </p:cNvSpPr>
          <p:nvPr/>
        </p:nvSpPr>
        <p:spPr bwMode="auto">
          <a:xfrm>
            <a:off x="748145" y="2007465"/>
            <a:ext cx="3097323"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Conversion from AP to Civil Service</a:t>
            </a:r>
            <a:endParaRPr kumimoji="0" lang="en-US" altLang="en-US" sz="1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Employee:	Jane Doe</a:t>
            </a:r>
            <a:endParaRPr kumimoji="0" lang="en-US" altLang="en-US" sz="1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UIN:	677777777	</a:t>
            </a:r>
            <a:endParaRPr kumimoji="0" lang="en-US" altLang="en-US" sz="1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Conversion Effective Date:	March 16, 2019</a:t>
            </a:r>
            <a:endParaRPr kumimoji="0" lang="en-US" altLang="en-US" sz="12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7" name="Content Placeholder 6" descr="Sample table that shows Jane Doe's benefits as Academic Professional versus Civil Service Exempt employee" title="Sample Table of AP vs. CSE benefits"/>
          <p:cNvGraphicFramePr>
            <a:graphicFrameLocks noGrp="1"/>
          </p:cNvGraphicFramePr>
          <p:nvPr>
            <p:ph idx="1"/>
            <p:extLst>
              <p:ext uri="{D42A27DB-BD31-4B8C-83A1-F6EECF244321}">
                <p14:modId xmlns:p14="http://schemas.microsoft.com/office/powerpoint/2010/main" val="346017039"/>
              </p:ext>
            </p:extLst>
          </p:nvPr>
        </p:nvGraphicFramePr>
        <p:xfrm>
          <a:off x="4346386" y="2024149"/>
          <a:ext cx="6634726" cy="4355770"/>
        </p:xfrm>
        <a:graphic>
          <a:graphicData uri="http://schemas.openxmlformats.org/drawingml/2006/table">
            <a:tbl>
              <a:tblPr firstRow="1" firstCol="1" bandRow="1">
                <a:tableStyleId>{7DF18680-E054-41AD-8BC1-D1AEF772440D}</a:tableStyleId>
              </a:tblPr>
              <a:tblGrid>
                <a:gridCol w="2077655">
                  <a:extLst>
                    <a:ext uri="{9D8B030D-6E8A-4147-A177-3AD203B41FA5}">
                      <a16:colId xmlns:a16="http://schemas.microsoft.com/office/drawing/2014/main" val="1936499134"/>
                    </a:ext>
                  </a:extLst>
                </a:gridCol>
                <a:gridCol w="1364562">
                  <a:extLst>
                    <a:ext uri="{9D8B030D-6E8A-4147-A177-3AD203B41FA5}">
                      <a16:colId xmlns:a16="http://schemas.microsoft.com/office/drawing/2014/main" val="3973751118"/>
                    </a:ext>
                  </a:extLst>
                </a:gridCol>
                <a:gridCol w="3192509">
                  <a:extLst>
                    <a:ext uri="{9D8B030D-6E8A-4147-A177-3AD203B41FA5}">
                      <a16:colId xmlns:a16="http://schemas.microsoft.com/office/drawing/2014/main" val="4039836944"/>
                    </a:ext>
                  </a:extLst>
                </a:gridCol>
              </a:tblGrid>
              <a:tr h="323973">
                <a:tc>
                  <a:txBody>
                    <a:bodyPr/>
                    <a:lstStyle/>
                    <a:p>
                      <a:pPr marL="0" marR="0" algn="ctr">
                        <a:lnSpc>
                          <a:spcPct val="115000"/>
                        </a:lnSpc>
                        <a:spcBef>
                          <a:spcPts val="0"/>
                        </a:spcBef>
                        <a:spcAft>
                          <a:spcPts val="1000"/>
                        </a:spcAft>
                      </a:pPr>
                      <a:r>
                        <a:rPr lang="en-US" sz="9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gn="ctr">
                        <a:lnSpc>
                          <a:spcPct val="115000"/>
                        </a:lnSpc>
                        <a:spcBef>
                          <a:spcPts val="0"/>
                        </a:spcBef>
                        <a:spcAft>
                          <a:spcPts val="1000"/>
                        </a:spcAft>
                      </a:pPr>
                      <a:r>
                        <a:rPr lang="en-US" sz="900" dirty="0">
                          <a:effectLst/>
                        </a:rPr>
                        <a:t>As Academic Professional Employee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gn="ctr">
                        <a:lnSpc>
                          <a:spcPct val="115000"/>
                        </a:lnSpc>
                        <a:spcBef>
                          <a:spcPts val="0"/>
                        </a:spcBef>
                        <a:spcAft>
                          <a:spcPts val="1000"/>
                        </a:spcAft>
                      </a:pPr>
                      <a:r>
                        <a:rPr lang="en-US" sz="900" dirty="0">
                          <a:effectLst/>
                        </a:rPr>
                        <a:t>As a Civil Service Employee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extLst>
                  <a:ext uri="{0D108BD9-81ED-4DB2-BD59-A6C34878D82A}">
                    <a16:rowId xmlns:a16="http://schemas.microsoft.com/office/drawing/2014/main" val="2531955935"/>
                  </a:ext>
                </a:extLst>
              </a:tr>
              <a:tr h="148488">
                <a:tc>
                  <a:txBody>
                    <a:bodyPr/>
                    <a:lstStyle/>
                    <a:p>
                      <a:pPr marL="0" marR="0">
                        <a:lnSpc>
                          <a:spcPct val="115000"/>
                        </a:lnSpc>
                        <a:spcBef>
                          <a:spcPts val="0"/>
                        </a:spcBef>
                        <a:spcAft>
                          <a:spcPts val="1000"/>
                        </a:spcAft>
                      </a:pPr>
                      <a:r>
                        <a:rPr lang="en-US" sz="800" dirty="0">
                          <a:effectLst/>
                        </a:rPr>
                        <a:t>Pay Rate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gn="ctr">
                        <a:lnSpc>
                          <a:spcPct val="115000"/>
                        </a:lnSpc>
                        <a:spcBef>
                          <a:spcPts val="0"/>
                        </a:spcBef>
                        <a:spcAft>
                          <a:spcPts val="1000"/>
                        </a:spcAft>
                      </a:pPr>
                      <a:r>
                        <a:rPr lang="en-US" sz="800" dirty="0">
                          <a:effectLst/>
                        </a:rPr>
                        <a:t>$45,675.00</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gn="ctr">
                        <a:lnSpc>
                          <a:spcPct val="115000"/>
                        </a:lnSpc>
                        <a:spcBef>
                          <a:spcPts val="0"/>
                        </a:spcBef>
                        <a:spcAft>
                          <a:spcPts val="1000"/>
                        </a:spcAft>
                      </a:pPr>
                      <a:r>
                        <a:rPr lang="en-US" sz="800" dirty="0">
                          <a:effectLst/>
                        </a:rPr>
                        <a:t>$45,675.00</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extLst>
                  <a:ext uri="{0D108BD9-81ED-4DB2-BD59-A6C34878D82A}">
                    <a16:rowId xmlns:a16="http://schemas.microsoft.com/office/drawing/2014/main" val="1366551580"/>
                  </a:ext>
                </a:extLst>
              </a:tr>
              <a:tr h="148488">
                <a:tc>
                  <a:txBody>
                    <a:bodyPr/>
                    <a:lstStyle/>
                    <a:p>
                      <a:pPr marL="0" marR="0">
                        <a:lnSpc>
                          <a:spcPct val="115000"/>
                        </a:lnSpc>
                        <a:spcBef>
                          <a:spcPts val="0"/>
                        </a:spcBef>
                        <a:spcAft>
                          <a:spcPts val="1000"/>
                        </a:spcAft>
                      </a:pPr>
                      <a:r>
                        <a:rPr lang="en-US" sz="800" dirty="0">
                          <a:effectLst/>
                        </a:rPr>
                        <a:t>Pay Frequency</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gn="ctr">
                        <a:lnSpc>
                          <a:spcPct val="115000"/>
                        </a:lnSpc>
                        <a:spcBef>
                          <a:spcPts val="0"/>
                        </a:spcBef>
                        <a:spcAft>
                          <a:spcPts val="1000"/>
                        </a:spcAft>
                      </a:pPr>
                      <a:r>
                        <a:rPr lang="en-US" sz="800" dirty="0">
                          <a:effectLst/>
                        </a:rPr>
                        <a:t>Monthly</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gn="ctr">
                        <a:lnSpc>
                          <a:spcPct val="115000"/>
                        </a:lnSpc>
                        <a:spcBef>
                          <a:spcPts val="0"/>
                        </a:spcBef>
                        <a:spcAft>
                          <a:spcPts val="1000"/>
                        </a:spcAft>
                      </a:pPr>
                      <a:r>
                        <a:rPr lang="en-US" sz="800" dirty="0">
                          <a:effectLst/>
                        </a:rPr>
                        <a:t>Biweekly</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extLst>
                  <a:ext uri="{0D108BD9-81ED-4DB2-BD59-A6C34878D82A}">
                    <a16:rowId xmlns:a16="http://schemas.microsoft.com/office/drawing/2014/main" val="3179378164"/>
                  </a:ext>
                </a:extLst>
              </a:tr>
              <a:tr h="742439">
                <a:tc>
                  <a:txBody>
                    <a:bodyPr/>
                    <a:lstStyle/>
                    <a:p>
                      <a:pPr marL="0" marR="0">
                        <a:lnSpc>
                          <a:spcPct val="115000"/>
                        </a:lnSpc>
                        <a:spcBef>
                          <a:spcPts val="0"/>
                        </a:spcBef>
                        <a:spcAft>
                          <a:spcPts val="1000"/>
                        </a:spcAft>
                      </a:pPr>
                      <a:r>
                        <a:rPr lang="en-US" sz="800" dirty="0">
                          <a:effectLst/>
                        </a:rPr>
                        <a:t>Next Anticipated Pay Date</a:t>
                      </a:r>
                      <a:br>
                        <a:rPr lang="en-US" sz="800" dirty="0">
                          <a:effectLst/>
                        </a:rPr>
                      </a:b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gn="ctr">
                        <a:lnSpc>
                          <a:spcPct val="115000"/>
                        </a:lnSpc>
                        <a:spcBef>
                          <a:spcPts val="0"/>
                        </a:spcBef>
                        <a:spcAft>
                          <a:spcPts val="1000"/>
                        </a:spcAft>
                      </a:pPr>
                      <a:r>
                        <a:rPr lang="en-US" sz="800" dirty="0">
                          <a:effectLst/>
                        </a:rPr>
                        <a:t>3/16/19 receive last AP paycheck which covers 2/16/19 -3/15/19</a:t>
                      </a:r>
                    </a:p>
                    <a:p>
                      <a:pPr marL="0" marR="0" algn="ctr">
                        <a:lnSpc>
                          <a:spcPct val="115000"/>
                        </a:lnSpc>
                        <a:spcBef>
                          <a:spcPts val="0"/>
                        </a:spcBef>
                        <a:spcAft>
                          <a:spcPts val="1000"/>
                        </a:spcAft>
                      </a:pPr>
                      <a:r>
                        <a:rPr lang="en-US" sz="800" dirty="0">
                          <a:effectLst/>
                        </a:rPr>
                        <a:t>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gn="ctr">
                        <a:lnSpc>
                          <a:spcPct val="115000"/>
                        </a:lnSpc>
                        <a:spcBef>
                          <a:spcPts val="0"/>
                        </a:spcBef>
                        <a:spcAft>
                          <a:spcPts val="1000"/>
                        </a:spcAft>
                      </a:pPr>
                      <a:r>
                        <a:rPr lang="en-US" sz="800" dirty="0">
                          <a:effectLst/>
                        </a:rPr>
                        <a:t>4/3/19 which covers 3/16/19 -3/23/29</a:t>
                      </a:r>
                    </a:p>
                    <a:p>
                      <a:pPr marL="0" marR="0" algn="ctr">
                        <a:lnSpc>
                          <a:spcPct val="115000"/>
                        </a:lnSpc>
                        <a:spcBef>
                          <a:spcPts val="0"/>
                        </a:spcBef>
                        <a:spcAft>
                          <a:spcPts val="1000"/>
                        </a:spcAft>
                      </a:pPr>
                      <a:r>
                        <a:rPr lang="en-US" sz="800" dirty="0">
                          <a:effectLst/>
                        </a:rPr>
                        <a:t>Thereafter, regular pay bi-weekly periods.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extLst>
                  <a:ext uri="{0D108BD9-81ED-4DB2-BD59-A6C34878D82A}">
                    <a16:rowId xmlns:a16="http://schemas.microsoft.com/office/drawing/2014/main" val="4262257818"/>
                  </a:ext>
                </a:extLst>
              </a:tr>
              <a:tr h="496916">
                <a:tc>
                  <a:txBody>
                    <a:bodyPr/>
                    <a:lstStyle/>
                    <a:p>
                      <a:pPr marL="0" marR="0">
                        <a:lnSpc>
                          <a:spcPct val="115000"/>
                        </a:lnSpc>
                        <a:spcBef>
                          <a:spcPts val="0"/>
                        </a:spcBef>
                        <a:spcAft>
                          <a:spcPts val="1000"/>
                        </a:spcAft>
                      </a:pPr>
                      <a:r>
                        <a:rPr lang="en-US" sz="800" dirty="0">
                          <a:effectLst/>
                        </a:rPr>
                        <a:t>Vacation Balance (as of March 16, 2019)</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gn="ctr">
                        <a:lnSpc>
                          <a:spcPct val="115000"/>
                        </a:lnSpc>
                        <a:spcBef>
                          <a:spcPts val="0"/>
                        </a:spcBef>
                        <a:spcAft>
                          <a:spcPts val="1000"/>
                        </a:spcAft>
                      </a:pPr>
                      <a:r>
                        <a:rPr lang="en-US" sz="800" dirty="0">
                          <a:effectLst/>
                        </a:rPr>
                        <a:t>236 Hours</a:t>
                      </a:r>
                    </a:p>
                    <a:p>
                      <a:pPr marL="0" marR="0" algn="ctr">
                        <a:lnSpc>
                          <a:spcPct val="115000"/>
                        </a:lnSpc>
                        <a:spcBef>
                          <a:spcPts val="0"/>
                        </a:spcBef>
                        <a:spcAft>
                          <a:spcPts val="1000"/>
                        </a:spcAft>
                      </a:pPr>
                      <a:r>
                        <a:rPr lang="en-US" sz="800" dirty="0">
                          <a:effectLst/>
                        </a:rPr>
                        <a:t>29.5 Days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gn="ctr">
                        <a:lnSpc>
                          <a:spcPct val="115000"/>
                        </a:lnSpc>
                        <a:spcBef>
                          <a:spcPts val="0"/>
                        </a:spcBef>
                        <a:spcAft>
                          <a:spcPts val="1000"/>
                        </a:spcAft>
                      </a:pPr>
                      <a:r>
                        <a:rPr lang="en-US" sz="800" dirty="0">
                          <a:effectLst/>
                        </a:rPr>
                        <a:t>221.25 Hours</a:t>
                      </a:r>
                    </a:p>
                    <a:p>
                      <a:pPr marL="0" marR="0" algn="ctr">
                        <a:lnSpc>
                          <a:spcPct val="115000"/>
                        </a:lnSpc>
                        <a:spcBef>
                          <a:spcPts val="0"/>
                        </a:spcBef>
                        <a:spcAft>
                          <a:spcPts val="1000"/>
                        </a:spcAft>
                      </a:pPr>
                      <a:r>
                        <a:rPr lang="en-US" sz="800" dirty="0">
                          <a:effectLst/>
                        </a:rPr>
                        <a:t>29.5 Days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extLst>
                  <a:ext uri="{0D108BD9-81ED-4DB2-BD59-A6C34878D82A}">
                    <a16:rowId xmlns:a16="http://schemas.microsoft.com/office/drawing/2014/main" val="1446915371"/>
                  </a:ext>
                </a:extLst>
              </a:tr>
              <a:tr h="394794">
                <a:tc>
                  <a:txBody>
                    <a:bodyPr/>
                    <a:lstStyle/>
                    <a:p>
                      <a:pPr marL="0" marR="0">
                        <a:lnSpc>
                          <a:spcPct val="115000"/>
                        </a:lnSpc>
                        <a:spcBef>
                          <a:spcPts val="0"/>
                        </a:spcBef>
                        <a:spcAft>
                          <a:spcPts val="1000"/>
                        </a:spcAft>
                      </a:pPr>
                      <a:r>
                        <a:rPr lang="en-US" sz="800" dirty="0">
                          <a:effectLst/>
                        </a:rPr>
                        <a:t>Sick Balance (as of March 16, 2019)</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gn="ctr">
                        <a:lnSpc>
                          <a:spcPct val="115000"/>
                        </a:lnSpc>
                        <a:spcBef>
                          <a:spcPts val="0"/>
                        </a:spcBef>
                        <a:spcAft>
                          <a:spcPts val="1000"/>
                        </a:spcAft>
                      </a:pPr>
                      <a:r>
                        <a:rPr lang="en-US" sz="800" dirty="0" smtClean="0">
                          <a:effectLst/>
                        </a:rPr>
                        <a:t>200</a:t>
                      </a:r>
                      <a:r>
                        <a:rPr lang="en-US" sz="800" baseline="0" dirty="0" smtClean="0">
                          <a:effectLst/>
                        </a:rPr>
                        <a:t> </a:t>
                      </a:r>
                      <a:r>
                        <a:rPr lang="en-US" sz="800" dirty="0" smtClean="0">
                          <a:effectLst/>
                        </a:rPr>
                        <a:t>Hours</a:t>
                      </a:r>
                      <a:endParaRPr lang="en-US" sz="800" dirty="0">
                        <a:effectLst/>
                      </a:endParaRPr>
                    </a:p>
                    <a:p>
                      <a:pPr marL="0" marR="0" algn="ctr">
                        <a:lnSpc>
                          <a:spcPct val="115000"/>
                        </a:lnSpc>
                        <a:spcBef>
                          <a:spcPts val="0"/>
                        </a:spcBef>
                        <a:spcAft>
                          <a:spcPts val="1000"/>
                        </a:spcAft>
                      </a:pPr>
                      <a:r>
                        <a:rPr lang="en-US" sz="800" dirty="0" smtClean="0">
                          <a:effectLst/>
                        </a:rPr>
                        <a:t>25</a:t>
                      </a:r>
                      <a:r>
                        <a:rPr lang="en-US" sz="800" baseline="0" dirty="0" smtClean="0">
                          <a:effectLst/>
                        </a:rPr>
                        <a:t> </a:t>
                      </a:r>
                      <a:r>
                        <a:rPr lang="en-US" sz="800" dirty="0" smtClean="0">
                          <a:effectLst/>
                        </a:rPr>
                        <a:t>Days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gn="ctr">
                        <a:lnSpc>
                          <a:spcPct val="115000"/>
                        </a:lnSpc>
                        <a:spcBef>
                          <a:spcPts val="0"/>
                        </a:spcBef>
                        <a:spcAft>
                          <a:spcPts val="1000"/>
                        </a:spcAft>
                      </a:pPr>
                      <a:r>
                        <a:rPr lang="en-US" sz="800" dirty="0" smtClean="0">
                          <a:effectLst/>
                        </a:rPr>
                        <a:t>187.50 </a:t>
                      </a:r>
                      <a:r>
                        <a:rPr lang="en-US" sz="800" dirty="0">
                          <a:effectLst/>
                        </a:rPr>
                        <a:t>Hours</a:t>
                      </a:r>
                    </a:p>
                    <a:p>
                      <a:pPr marL="0" marR="0" algn="ctr">
                        <a:lnSpc>
                          <a:spcPct val="115000"/>
                        </a:lnSpc>
                        <a:spcBef>
                          <a:spcPts val="0"/>
                        </a:spcBef>
                        <a:spcAft>
                          <a:spcPts val="1000"/>
                        </a:spcAft>
                      </a:pPr>
                      <a:r>
                        <a:rPr lang="en-US" sz="800" dirty="0" smtClean="0">
                          <a:effectLst/>
                        </a:rPr>
                        <a:t>25 </a:t>
                      </a:r>
                      <a:r>
                        <a:rPr lang="en-US" sz="800" dirty="0">
                          <a:effectLst/>
                        </a:rPr>
                        <a:t>Days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extLst>
                  <a:ext uri="{0D108BD9-81ED-4DB2-BD59-A6C34878D82A}">
                    <a16:rowId xmlns:a16="http://schemas.microsoft.com/office/drawing/2014/main" val="2388078375"/>
                  </a:ext>
                </a:extLst>
              </a:tr>
              <a:tr h="445463">
                <a:tc>
                  <a:txBody>
                    <a:bodyPr/>
                    <a:lstStyle/>
                    <a:p>
                      <a:pPr marL="0" marR="0">
                        <a:lnSpc>
                          <a:spcPct val="115000"/>
                        </a:lnSpc>
                        <a:spcBef>
                          <a:spcPts val="0"/>
                        </a:spcBef>
                        <a:spcAft>
                          <a:spcPts val="1000"/>
                        </a:spcAft>
                      </a:pPr>
                      <a:r>
                        <a:rPr lang="en-US" sz="800" dirty="0">
                          <a:effectLst/>
                        </a:rPr>
                        <a:t>Health Insurance Benefits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gridSpan="2">
                  <a:txBody>
                    <a:bodyPr/>
                    <a:lstStyle/>
                    <a:p>
                      <a:pPr marL="0" marR="0" algn="ctr">
                        <a:lnSpc>
                          <a:spcPct val="115000"/>
                        </a:lnSpc>
                        <a:spcBef>
                          <a:spcPts val="0"/>
                        </a:spcBef>
                        <a:spcAft>
                          <a:spcPts val="1000"/>
                        </a:spcAft>
                      </a:pPr>
                      <a:r>
                        <a:rPr lang="en-US" sz="800" dirty="0">
                          <a:effectLst/>
                        </a:rPr>
                        <a:t>Health Insurance Benefits are the same for Civil Service and Academics Professional employees.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hMerge="1">
                  <a:txBody>
                    <a:bodyPr/>
                    <a:lstStyle/>
                    <a:p>
                      <a:endParaRPr lang="en-US"/>
                    </a:p>
                  </a:txBody>
                  <a:tcPr/>
                </a:tc>
                <a:extLst>
                  <a:ext uri="{0D108BD9-81ED-4DB2-BD59-A6C34878D82A}">
                    <a16:rowId xmlns:a16="http://schemas.microsoft.com/office/drawing/2014/main" val="1616950585"/>
                  </a:ext>
                </a:extLst>
              </a:tr>
              <a:tr h="445463">
                <a:tc>
                  <a:txBody>
                    <a:bodyPr/>
                    <a:lstStyle/>
                    <a:p>
                      <a:pPr marL="0" marR="0">
                        <a:lnSpc>
                          <a:spcPct val="115000"/>
                        </a:lnSpc>
                        <a:spcBef>
                          <a:spcPts val="0"/>
                        </a:spcBef>
                        <a:spcAft>
                          <a:spcPts val="1000"/>
                        </a:spcAft>
                      </a:pPr>
                      <a:r>
                        <a:rPr lang="en-US" sz="800" dirty="0">
                          <a:effectLst/>
                        </a:rPr>
                        <a:t>Retirement (SURS)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gridSpan="2">
                  <a:txBody>
                    <a:bodyPr/>
                    <a:lstStyle/>
                    <a:p>
                      <a:pPr marL="0" marR="0" algn="ctr">
                        <a:lnSpc>
                          <a:spcPct val="115000"/>
                        </a:lnSpc>
                        <a:spcBef>
                          <a:spcPts val="0"/>
                        </a:spcBef>
                        <a:spcAft>
                          <a:spcPts val="1000"/>
                        </a:spcAft>
                      </a:pPr>
                      <a:r>
                        <a:rPr lang="en-US" sz="800" dirty="0">
                          <a:effectLst/>
                        </a:rPr>
                        <a:t>Retirement Benefits are the same for Civil Service and Academics Professional employees.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hMerge="1">
                  <a:txBody>
                    <a:bodyPr/>
                    <a:lstStyle/>
                    <a:p>
                      <a:endParaRPr lang="en-US"/>
                    </a:p>
                  </a:txBody>
                  <a:tcPr/>
                </a:tc>
                <a:extLst>
                  <a:ext uri="{0D108BD9-81ED-4DB2-BD59-A6C34878D82A}">
                    <a16:rowId xmlns:a16="http://schemas.microsoft.com/office/drawing/2014/main" val="2673882199"/>
                  </a:ext>
                </a:extLst>
              </a:tr>
              <a:tr h="611363">
                <a:tc>
                  <a:txBody>
                    <a:bodyPr/>
                    <a:lstStyle/>
                    <a:p>
                      <a:pPr marL="0" marR="0">
                        <a:lnSpc>
                          <a:spcPct val="115000"/>
                        </a:lnSpc>
                        <a:spcBef>
                          <a:spcPts val="0"/>
                        </a:spcBef>
                        <a:spcAft>
                          <a:spcPts val="1000"/>
                        </a:spcAft>
                      </a:pPr>
                      <a:r>
                        <a:rPr lang="en-US" sz="800" dirty="0">
                          <a:effectLst/>
                        </a:rPr>
                        <a:t>Employment Exams/Testing</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nSpc>
                          <a:spcPct val="115000"/>
                        </a:lnSpc>
                        <a:spcBef>
                          <a:spcPts val="0"/>
                        </a:spcBef>
                        <a:spcAft>
                          <a:spcPts val="1000"/>
                        </a:spcAft>
                      </a:pPr>
                      <a:r>
                        <a:rPr lang="en-US" sz="800" dirty="0">
                          <a:effectLst/>
                        </a:rPr>
                        <a:t>N/A</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nSpc>
                          <a:spcPct val="115000"/>
                        </a:lnSpc>
                        <a:spcBef>
                          <a:spcPts val="0"/>
                        </a:spcBef>
                        <a:spcAft>
                          <a:spcPts val="1000"/>
                        </a:spcAft>
                      </a:pPr>
                      <a:r>
                        <a:rPr lang="en-US" sz="800" dirty="0">
                          <a:effectLst/>
                        </a:rPr>
                        <a:t>Not required for conversion.  It is presumed that you qualify for the Civil Service position.</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extLst>
                  <a:ext uri="{0D108BD9-81ED-4DB2-BD59-A6C34878D82A}">
                    <a16:rowId xmlns:a16="http://schemas.microsoft.com/office/drawing/2014/main" val="1932400029"/>
                  </a:ext>
                </a:extLst>
              </a:tr>
              <a:tr h="296976">
                <a:tc>
                  <a:txBody>
                    <a:bodyPr/>
                    <a:lstStyle/>
                    <a:p>
                      <a:pPr marL="0" marR="0">
                        <a:lnSpc>
                          <a:spcPct val="115000"/>
                        </a:lnSpc>
                        <a:spcBef>
                          <a:spcPts val="0"/>
                        </a:spcBef>
                        <a:spcAft>
                          <a:spcPts val="1000"/>
                        </a:spcAft>
                      </a:pPr>
                      <a:r>
                        <a:rPr lang="en-US" sz="800" dirty="0">
                          <a:effectLst/>
                        </a:rPr>
                        <a:t>Seniority Date</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nSpc>
                          <a:spcPct val="115000"/>
                        </a:lnSpc>
                        <a:spcBef>
                          <a:spcPts val="0"/>
                        </a:spcBef>
                        <a:spcAft>
                          <a:spcPts val="1000"/>
                        </a:spcAft>
                      </a:pPr>
                      <a:r>
                        <a:rPr lang="en-US" sz="800" dirty="0">
                          <a:effectLst/>
                        </a:rPr>
                        <a:t>N/A</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nSpc>
                          <a:spcPct val="115000"/>
                        </a:lnSpc>
                        <a:spcBef>
                          <a:spcPts val="0"/>
                        </a:spcBef>
                        <a:spcAft>
                          <a:spcPts val="1000"/>
                        </a:spcAft>
                      </a:pPr>
                      <a:r>
                        <a:rPr lang="en-US" sz="800" dirty="0">
                          <a:effectLst/>
                        </a:rPr>
                        <a:t>Will be determined and communicated to you.</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extLst>
                  <a:ext uri="{0D108BD9-81ED-4DB2-BD59-A6C34878D82A}">
                    <a16:rowId xmlns:a16="http://schemas.microsoft.com/office/drawing/2014/main" val="2053934858"/>
                  </a:ext>
                </a:extLst>
              </a:tr>
              <a:tr h="296976">
                <a:tc>
                  <a:txBody>
                    <a:bodyPr/>
                    <a:lstStyle/>
                    <a:p>
                      <a:pPr marL="0" marR="0">
                        <a:lnSpc>
                          <a:spcPct val="115000"/>
                        </a:lnSpc>
                        <a:spcBef>
                          <a:spcPts val="0"/>
                        </a:spcBef>
                        <a:spcAft>
                          <a:spcPts val="1000"/>
                        </a:spcAft>
                      </a:pPr>
                      <a:r>
                        <a:rPr lang="en-US" sz="800" dirty="0">
                          <a:effectLst/>
                        </a:rPr>
                        <a:t>Union Status</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nSpc>
                          <a:spcPct val="115000"/>
                        </a:lnSpc>
                        <a:spcBef>
                          <a:spcPts val="0"/>
                        </a:spcBef>
                        <a:spcAft>
                          <a:spcPts val="1000"/>
                        </a:spcAft>
                      </a:pPr>
                      <a:r>
                        <a:rPr lang="en-US" sz="800" dirty="0">
                          <a:effectLst/>
                        </a:rPr>
                        <a:t>N/A</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tc>
                  <a:txBody>
                    <a:bodyPr/>
                    <a:lstStyle/>
                    <a:p>
                      <a:pPr marL="0" marR="0">
                        <a:lnSpc>
                          <a:spcPct val="115000"/>
                        </a:lnSpc>
                        <a:spcBef>
                          <a:spcPts val="0"/>
                        </a:spcBef>
                        <a:spcAft>
                          <a:spcPts val="1000"/>
                        </a:spcAft>
                      </a:pPr>
                      <a:r>
                        <a:rPr lang="en-US" sz="800" dirty="0">
                          <a:effectLst/>
                        </a:rPr>
                        <a:t>Depends on Classification </a:t>
                      </a:r>
                      <a:endParaRPr lang="en-US"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2822" marR="52822" marT="0" marB="0"/>
                </a:tc>
                <a:extLst>
                  <a:ext uri="{0D108BD9-81ED-4DB2-BD59-A6C34878D82A}">
                    <a16:rowId xmlns:a16="http://schemas.microsoft.com/office/drawing/2014/main" val="3375583666"/>
                  </a:ext>
                </a:extLst>
              </a:tr>
            </a:tbl>
          </a:graphicData>
        </a:graphic>
      </p:graphicFrame>
    </p:spTree>
    <p:extLst>
      <p:ext uri="{BB962C8B-B14F-4D97-AF65-F5344CB8AC3E}">
        <p14:creationId xmlns:p14="http://schemas.microsoft.com/office/powerpoint/2010/main" val="12333246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
            </a:r>
            <a:r>
              <a:rPr lang="en-US" dirty="0" smtClean="0"/>
              <a:t>ew Civil Service Classifications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endParaRPr lang="en-US" dirty="0"/>
          </a:p>
          <a:p>
            <a:pPr marL="0" indent="0">
              <a:buNone/>
            </a:pPr>
            <a:r>
              <a:rPr lang="en-US" dirty="0" smtClean="0"/>
              <a:t>SUCSS is in the process of updating existing and creating new Civil Service Classifications.  For more information</a:t>
            </a:r>
            <a:r>
              <a:rPr lang="en-US" dirty="0"/>
              <a:t>, please </a:t>
            </a:r>
            <a:r>
              <a:rPr lang="en-US" dirty="0" smtClean="0"/>
              <a:t>see the SUCSS  </a:t>
            </a:r>
            <a:r>
              <a:rPr lang="en-US" dirty="0" smtClean="0">
                <a:hlinkClick r:id="rId2"/>
              </a:rPr>
              <a:t>Classification Plan Update</a:t>
            </a:r>
            <a:endParaRPr lang="en-US" dirty="0" smtClean="0"/>
          </a:p>
          <a:p>
            <a:pPr marL="0" indent="0">
              <a:buNone/>
            </a:pPr>
            <a:endParaRPr lang="en-US" dirty="0"/>
          </a:p>
        </p:txBody>
      </p:sp>
    </p:spTree>
    <p:extLst>
      <p:ext uri="{BB962C8B-B14F-4D97-AF65-F5344CB8AC3E}">
        <p14:creationId xmlns:p14="http://schemas.microsoft.com/office/powerpoint/2010/main" val="10967042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Question &amp; Answer</a:t>
            </a:r>
            <a:endParaRPr lang="en-US" dirty="0">
              <a:solidFill>
                <a:schemeClr val="bg1"/>
              </a:solidFill>
            </a:endParaRPr>
          </a:p>
        </p:txBody>
      </p:sp>
      <p:sp>
        <p:nvSpPr>
          <p:cNvPr id="3" name="Content Placeholder 2"/>
          <p:cNvSpPr>
            <a:spLocks noGrp="1"/>
          </p:cNvSpPr>
          <p:nvPr>
            <p:ph idx="1"/>
          </p:nvPr>
        </p:nvSpPr>
        <p:spPr/>
        <p:txBody>
          <a:bodyPr>
            <a:normAutofit/>
          </a:bodyPr>
          <a:lstStyle/>
          <a:p>
            <a:pPr marL="0" indent="0" algn="ctr">
              <a:buNone/>
            </a:pPr>
            <a:r>
              <a:rPr lang="en-US" sz="9600" dirty="0" smtClean="0"/>
              <a:t>Q &amp; A</a:t>
            </a:r>
            <a:endParaRPr lang="en-US" sz="9600" dirty="0"/>
          </a:p>
        </p:txBody>
      </p:sp>
    </p:spTree>
    <p:extLst>
      <p:ext uri="{BB962C8B-B14F-4D97-AF65-F5344CB8AC3E}">
        <p14:creationId xmlns:p14="http://schemas.microsoft.com/office/powerpoint/2010/main" val="2223571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a:xfrm>
            <a:off x="838200" y="939338"/>
            <a:ext cx="10515600" cy="5237625"/>
          </a:xfrm>
        </p:spPr>
        <p:txBody>
          <a:bodyPr/>
          <a:lstStyle/>
          <a:p>
            <a:pPr marL="0" indent="0">
              <a:buNone/>
            </a:pPr>
            <a:endParaRPr lang="en-US" dirty="0"/>
          </a:p>
        </p:txBody>
      </p:sp>
      <p:sp>
        <p:nvSpPr>
          <p:cNvPr id="4" name="Rectangle 3"/>
          <p:cNvSpPr/>
          <p:nvPr/>
        </p:nvSpPr>
        <p:spPr>
          <a:xfrm>
            <a:off x="3048000" y="2023744"/>
            <a:ext cx="6096000" cy="3349122"/>
          </a:xfrm>
          <a:prstGeom prst="rect">
            <a:avLst/>
          </a:prstGeom>
        </p:spPr>
        <p:txBody>
          <a:bodyPr>
            <a:spAutoFit/>
          </a:bodyPr>
          <a:lstStyle/>
          <a:p>
            <a:pPr algn="just"/>
            <a:r>
              <a:rPr lang="en-US" sz="2400" dirty="0" smtClean="0">
                <a:effectLst/>
                <a:latin typeface="Calibri" panose="020F0502020204030204" pitchFamily="34" charset="0"/>
              </a:rPr>
              <a:t>Topics to be addressed in this session include:</a:t>
            </a:r>
          </a:p>
          <a:p>
            <a:pPr algn="just"/>
            <a:endParaRPr lang="en-US" sz="1100" dirty="0">
              <a:latin typeface="Calibri" panose="020F0502020204030204" pitchFamily="34" charset="0"/>
            </a:endParaRPr>
          </a:p>
          <a:p>
            <a:pPr algn="just"/>
            <a:endParaRPr lang="en-US" sz="1100" dirty="0" smtClean="0">
              <a:effectLst/>
              <a:latin typeface="Calibri" panose="020F0502020204030204" pitchFamily="34" charset="0"/>
            </a:endParaRPr>
          </a:p>
          <a:p>
            <a:pPr marL="342900" marR="0" lvl="0" indent="-342900" algn="just">
              <a:lnSpc>
                <a:spcPct val="105000"/>
              </a:lnSpc>
              <a:spcAft>
                <a:spcPts val="800"/>
              </a:spcAft>
              <a:buFont typeface="Symbol" panose="05050102010706020507" pitchFamily="18" charset="2"/>
              <a:buChar char=""/>
            </a:pPr>
            <a:r>
              <a:rPr lang="en-US" dirty="0" smtClean="0">
                <a:effectLst/>
              </a:rPr>
              <a:t>New requirements for positions designated as AP</a:t>
            </a:r>
          </a:p>
          <a:p>
            <a:pPr marL="342900" marR="0" lvl="0" indent="-342900" algn="just">
              <a:lnSpc>
                <a:spcPct val="105000"/>
              </a:lnSpc>
              <a:spcAft>
                <a:spcPts val="800"/>
              </a:spcAft>
              <a:buFont typeface="Symbol" panose="05050102010706020507" pitchFamily="18" charset="2"/>
              <a:buChar char=""/>
            </a:pPr>
            <a:r>
              <a:rPr lang="en-US" dirty="0" smtClean="0">
                <a:effectLst/>
              </a:rPr>
              <a:t>Timeline for review of UIS positions</a:t>
            </a:r>
          </a:p>
          <a:p>
            <a:pPr marL="342900" marR="0" lvl="0" indent="-342900" algn="just">
              <a:lnSpc>
                <a:spcPct val="105000"/>
              </a:lnSpc>
              <a:spcAft>
                <a:spcPts val="800"/>
              </a:spcAft>
              <a:buFont typeface="Symbol" panose="05050102010706020507" pitchFamily="18" charset="2"/>
              <a:buChar char=""/>
            </a:pPr>
            <a:r>
              <a:rPr lang="en-US" dirty="0" smtClean="0">
                <a:effectLst/>
              </a:rPr>
              <a:t>Conversion procedures and the impact on benefits and working conditions</a:t>
            </a:r>
          </a:p>
          <a:p>
            <a:pPr marL="342900" marR="0" lvl="0" indent="-342900" algn="just">
              <a:lnSpc>
                <a:spcPct val="105000"/>
              </a:lnSpc>
              <a:spcAft>
                <a:spcPts val="800"/>
              </a:spcAft>
              <a:buFont typeface="Symbol" panose="05050102010706020507" pitchFamily="18" charset="2"/>
              <a:buChar char=""/>
            </a:pPr>
            <a:r>
              <a:rPr lang="en-US" dirty="0" smtClean="0">
                <a:effectLst/>
              </a:rPr>
              <a:t>New or revised civil service classifications created by SUCSS</a:t>
            </a:r>
          </a:p>
          <a:p>
            <a:pPr marL="342900" marR="0" lvl="0" indent="-342900" algn="just">
              <a:lnSpc>
                <a:spcPct val="105000"/>
              </a:lnSpc>
              <a:spcAft>
                <a:spcPts val="800"/>
              </a:spcAft>
              <a:buFont typeface="Symbol" panose="05050102010706020507" pitchFamily="18" charset="2"/>
              <a:buChar char=""/>
            </a:pPr>
            <a:r>
              <a:rPr lang="en-US" dirty="0" smtClean="0">
                <a:effectLst/>
              </a:rPr>
              <a:t>Calculation of seniority within Civil Service classifications</a:t>
            </a:r>
          </a:p>
          <a:p>
            <a:pPr marL="342900" marR="0" lvl="0" indent="-342900" algn="just">
              <a:lnSpc>
                <a:spcPct val="105000"/>
              </a:lnSpc>
              <a:spcAft>
                <a:spcPts val="800"/>
              </a:spcAft>
              <a:buFont typeface="Symbol" panose="05050102010706020507" pitchFamily="18" charset="2"/>
              <a:buChar char=""/>
            </a:pPr>
            <a:r>
              <a:rPr lang="en-US" dirty="0" smtClean="0">
                <a:effectLst/>
              </a:rPr>
              <a:t>Q &amp; A </a:t>
            </a:r>
            <a:endParaRPr lang="en-US" dirty="0">
              <a:effectLst/>
            </a:endParaRPr>
          </a:p>
        </p:txBody>
      </p:sp>
    </p:spTree>
    <p:extLst>
      <p:ext uri="{BB962C8B-B14F-4D97-AF65-F5344CB8AC3E}">
        <p14:creationId xmlns:p14="http://schemas.microsoft.com/office/powerpoint/2010/main" val="10585141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Questions?	</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For questions on the new SUCSS procedures and/or the University-wide review of AP positions, please contact:</a:t>
            </a:r>
          </a:p>
          <a:p>
            <a:pPr marL="0" indent="0">
              <a:buNone/>
            </a:pPr>
            <a:r>
              <a:rPr lang="en-US" sz="1800" dirty="0" smtClean="0"/>
              <a:t>Melisa Hatch		Mark Owens 				</a:t>
            </a:r>
          </a:p>
          <a:p>
            <a:pPr marL="0" indent="0">
              <a:buNone/>
            </a:pPr>
            <a:r>
              <a:rPr lang="en-US" sz="1800" dirty="0" smtClean="0"/>
              <a:t>(217)206-7015		(217)206-7096				</a:t>
            </a:r>
          </a:p>
          <a:p>
            <a:pPr marL="0" indent="0">
              <a:buNone/>
            </a:pPr>
            <a:r>
              <a:rPr lang="en-US" sz="1800" dirty="0" smtClean="0"/>
              <a:t>mhatc2@uis.edu</a:t>
            </a:r>
            <a:r>
              <a:rPr lang="en-US" sz="1800" dirty="0"/>
              <a:t>	</a:t>
            </a:r>
            <a:r>
              <a:rPr lang="en-US" sz="1800" dirty="0" smtClean="0"/>
              <a:t>	mowen1@uis.edu				</a:t>
            </a:r>
          </a:p>
          <a:p>
            <a:pPr marL="0" indent="0">
              <a:buNone/>
            </a:pPr>
            <a:endParaRPr lang="en-US" dirty="0" smtClean="0"/>
          </a:p>
          <a:p>
            <a:pPr marL="0" indent="0">
              <a:buNone/>
            </a:pPr>
            <a:r>
              <a:rPr lang="en-US" dirty="0" smtClean="0"/>
              <a:t>For questions on the difference in benefits between AP and CS, please contact:</a:t>
            </a:r>
          </a:p>
          <a:p>
            <a:pPr marL="0" indent="0">
              <a:buNone/>
            </a:pPr>
            <a:r>
              <a:rPr lang="en-US" sz="1800" dirty="0"/>
              <a:t>Melanie </a:t>
            </a:r>
            <a:r>
              <a:rPr lang="en-US" sz="1800" dirty="0" smtClean="0"/>
              <a:t>Trimm</a:t>
            </a:r>
            <a:r>
              <a:rPr lang="en-US" sz="1800" dirty="0"/>
              <a:t> </a:t>
            </a:r>
            <a:endParaRPr lang="en-US" sz="1800" dirty="0" smtClean="0"/>
          </a:p>
          <a:p>
            <a:pPr marL="0" indent="0">
              <a:buNone/>
            </a:pPr>
            <a:r>
              <a:rPr lang="en-US" sz="1800" dirty="0" smtClean="0"/>
              <a:t>(217)206-7078</a:t>
            </a:r>
          </a:p>
          <a:p>
            <a:pPr marL="0" indent="0">
              <a:buNone/>
            </a:pPr>
            <a:r>
              <a:rPr lang="en-US" sz="1800" dirty="0" smtClean="0"/>
              <a:t> </a:t>
            </a:r>
            <a:r>
              <a:rPr lang="en-US" sz="1800" dirty="0"/>
              <a:t>mismit2@uis.edu</a:t>
            </a:r>
          </a:p>
        </p:txBody>
      </p:sp>
    </p:spTree>
    <p:extLst>
      <p:ext uri="{BB962C8B-B14F-4D97-AF65-F5344CB8AC3E}">
        <p14:creationId xmlns:p14="http://schemas.microsoft.com/office/powerpoint/2010/main" val="3514767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Important Resources	</a:t>
            </a:r>
            <a:endParaRPr lang="en-US" dirty="0"/>
          </a:p>
        </p:txBody>
      </p:sp>
      <p:sp>
        <p:nvSpPr>
          <p:cNvPr id="3" name="Content Placeholder 2"/>
          <p:cNvSpPr>
            <a:spLocks noGrp="1"/>
          </p:cNvSpPr>
          <p:nvPr>
            <p:ph idx="1"/>
          </p:nvPr>
        </p:nvSpPr>
        <p:spPr/>
        <p:txBody>
          <a:bodyPr>
            <a:normAutofit/>
          </a:bodyPr>
          <a:lstStyle/>
          <a:p>
            <a:r>
              <a:rPr lang="en-US" altLang="en-US" dirty="0"/>
              <a:t>What is the Civil Service </a:t>
            </a:r>
            <a:r>
              <a:rPr lang="en-US" altLang="en-US" dirty="0" smtClean="0"/>
              <a:t>statute</a:t>
            </a:r>
            <a:r>
              <a:rPr lang="en-US" altLang="en-US" dirty="0"/>
              <a:t>?</a:t>
            </a:r>
          </a:p>
          <a:p>
            <a:pPr lvl="1"/>
            <a:r>
              <a:rPr lang="en-US" altLang="en-US" sz="2800" dirty="0" smtClean="0">
                <a:solidFill>
                  <a:schemeClr val="tx2">
                    <a:lumMod val="75000"/>
                  </a:schemeClr>
                </a:solidFill>
                <a:latin typeface="+mn-lt"/>
                <a:hlinkClick r:id="rId2"/>
              </a:rPr>
              <a:t>State Universities Civil Service Act</a:t>
            </a:r>
            <a:endParaRPr lang="en-US" altLang="en-US" sz="2800" dirty="0" smtClean="0">
              <a:solidFill>
                <a:schemeClr val="tx2">
                  <a:lumMod val="75000"/>
                </a:schemeClr>
              </a:solidFill>
              <a:latin typeface="+mn-lt"/>
            </a:endParaRPr>
          </a:p>
          <a:p>
            <a:r>
              <a:rPr lang="en-US" altLang="en-US" dirty="0" smtClean="0"/>
              <a:t>What </a:t>
            </a:r>
            <a:r>
              <a:rPr lang="en-US" altLang="en-US" dirty="0"/>
              <a:t>is SUCSS?</a:t>
            </a:r>
          </a:p>
          <a:p>
            <a:pPr lvl="1"/>
            <a:r>
              <a:rPr lang="en-US" altLang="en-US" sz="2800" dirty="0" smtClean="0">
                <a:solidFill>
                  <a:schemeClr val="tx2">
                    <a:lumMod val="75000"/>
                  </a:schemeClr>
                </a:solidFill>
                <a:latin typeface="+mn-lt"/>
                <a:hlinkClick r:id="rId3"/>
              </a:rPr>
              <a:t>State Universities Civil Service System</a:t>
            </a:r>
            <a:endParaRPr lang="en-US" altLang="en-US" sz="2800" dirty="0" smtClean="0">
              <a:solidFill>
                <a:schemeClr val="tx2">
                  <a:lumMod val="75000"/>
                </a:schemeClr>
              </a:solidFill>
              <a:latin typeface="+mn-lt"/>
            </a:endParaRPr>
          </a:p>
          <a:p>
            <a:r>
              <a:rPr lang="en-US" altLang="en-US" dirty="0" smtClean="0"/>
              <a:t>What </a:t>
            </a:r>
            <a:r>
              <a:rPr lang="en-US" altLang="en-US" dirty="0"/>
              <a:t>is the Merit Board?</a:t>
            </a:r>
          </a:p>
          <a:p>
            <a:pPr lvl="1"/>
            <a:r>
              <a:rPr lang="en-US" altLang="en-US" sz="2800" dirty="0" smtClean="0">
                <a:solidFill>
                  <a:schemeClr val="tx2">
                    <a:lumMod val="75000"/>
                  </a:schemeClr>
                </a:solidFill>
                <a:latin typeface="+mn-lt"/>
                <a:hlinkClick r:id="rId4"/>
              </a:rPr>
              <a:t>The governing body of the Civil Service System</a:t>
            </a:r>
            <a:endParaRPr lang="en-US" altLang="en-US" sz="2800" dirty="0" smtClean="0">
              <a:solidFill>
                <a:schemeClr val="tx2">
                  <a:lumMod val="75000"/>
                </a:schemeClr>
              </a:solidFill>
              <a:latin typeface="+mn-lt"/>
            </a:endParaRPr>
          </a:p>
          <a:p>
            <a:r>
              <a:rPr lang="en-US" dirty="0" smtClean="0"/>
              <a:t>Where are the new SUCCS procedures/definitions located?</a:t>
            </a:r>
          </a:p>
          <a:p>
            <a:pPr lvl="1"/>
            <a:r>
              <a:rPr lang="en-US" sz="2800" dirty="0" smtClean="0">
                <a:hlinkClick r:id="rId5"/>
              </a:rPr>
              <a:t>Procedure Manual</a:t>
            </a:r>
            <a:endParaRPr lang="en-US" sz="2800" dirty="0" smtClean="0"/>
          </a:p>
          <a:p>
            <a:endParaRPr lang="en-US" dirty="0"/>
          </a:p>
        </p:txBody>
      </p:sp>
    </p:spTree>
    <p:extLst>
      <p:ext uri="{BB962C8B-B14F-4D97-AF65-F5344CB8AC3E}">
        <p14:creationId xmlns:p14="http://schemas.microsoft.com/office/powerpoint/2010/main" val="3445885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bg1"/>
                </a:solidFill>
              </a:rPr>
              <a:t>Civil Service exemption</a:t>
            </a:r>
            <a:endParaRPr lang="en-US" dirty="0">
              <a:solidFill>
                <a:schemeClr val="bg1"/>
              </a:solidFill>
            </a:endParaRPr>
          </a:p>
        </p:txBody>
      </p:sp>
      <p:sp>
        <p:nvSpPr>
          <p:cNvPr id="3" name="Content Placeholder 2"/>
          <p:cNvSpPr>
            <a:spLocks noGrp="1"/>
          </p:cNvSpPr>
          <p:nvPr>
            <p:ph idx="1"/>
          </p:nvPr>
        </p:nvSpPr>
        <p:spPr/>
        <p:txBody>
          <a:bodyPr/>
          <a:lstStyle/>
          <a:p>
            <a:pPr marL="0" indent="0">
              <a:buNone/>
            </a:pPr>
            <a:r>
              <a:rPr lang="en-US" i="1" dirty="0" smtClean="0"/>
              <a:t>According to the civil service statute, SUCSS and the Merit Board:</a:t>
            </a:r>
          </a:p>
          <a:p>
            <a:pPr marL="0" indent="0">
              <a:buNone/>
            </a:pPr>
            <a:endParaRPr lang="en-US" b="1" i="1" dirty="0">
              <a:effectLst/>
            </a:endParaRPr>
          </a:p>
          <a:p>
            <a:pPr marL="0" indent="0">
              <a:buNone/>
            </a:pPr>
            <a:r>
              <a:rPr lang="en-US" sz="3200" b="1" i="1" dirty="0" smtClean="0">
                <a:effectLst/>
              </a:rPr>
              <a:t>The basic statutory foundation for all employees in the University System is that they are assumed civil service unless exempted by the Act. </a:t>
            </a:r>
            <a:endParaRPr lang="en-US" sz="3200" dirty="0"/>
          </a:p>
        </p:txBody>
      </p:sp>
    </p:spTree>
    <p:extLst>
      <p:ext uri="{BB962C8B-B14F-4D97-AF65-F5344CB8AC3E}">
        <p14:creationId xmlns:p14="http://schemas.microsoft.com/office/powerpoint/2010/main" val="464397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6688"/>
            <a:ext cx="10515600" cy="1325563"/>
          </a:xfrm>
        </p:spPr>
        <p:txBody>
          <a:bodyPr/>
          <a:lstStyle/>
          <a:p>
            <a:r>
              <a:rPr lang="en-US" dirty="0" smtClean="0">
                <a:solidFill>
                  <a:schemeClr val="bg1"/>
                </a:solidFill>
              </a:rPr>
              <a:t>Civil Service exemptions to qualify as Academic Professional</a:t>
            </a:r>
            <a:endParaRPr lang="en-US" dirty="0">
              <a:solidFill>
                <a:schemeClr val="bg1"/>
              </a:solidFill>
            </a:endParaRPr>
          </a:p>
        </p:txBody>
      </p:sp>
      <p:sp>
        <p:nvSpPr>
          <p:cNvPr id="3" name="Content Placeholder 2"/>
          <p:cNvSpPr>
            <a:spLocks noGrp="1"/>
          </p:cNvSpPr>
          <p:nvPr>
            <p:ph idx="1"/>
          </p:nvPr>
        </p:nvSpPr>
        <p:spPr/>
        <p:txBody>
          <a:bodyPr/>
          <a:lstStyle/>
          <a:p>
            <a:pPr marL="0" indent="0" algn="just">
              <a:buNone/>
            </a:pPr>
            <a:r>
              <a:rPr lang="en-US" dirty="0" smtClean="0"/>
              <a:t>Under Section 36(e) of the State Universities Civil Service Act, all </a:t>
            </a:r>
            <a:r>
              <a:rPr lang="en-US" dirty="0"/>
              <a:t>positions </a:t>
            </a:r>
            <a:r>
              <a:rPr lang="en-US" dirty="0" smtClean="0"/>
              <a:t>at a public university in Illinois shall be </a:t>
            </a:r>
            <a:r>
              <a:rPr lang="en-US" dirty="0"/>
              <a:t>Civil Service except:</a:t>
            </a:r>
          </a:p>
          <a:p>
            <a:pPr marL="605790" lvl="1" indent="-342900">
              <a:buFont typeface="Arial" panose="020B0604020202020204" pitchFamily="34" charset="0"/>
              <a:buAutoNum type="arabicPeriod"/>
            </a:pPr>
            <a:r>
              <a:rPr lang="en-US" sz="2000" i="1" dirty="0" smtClean="0">
                <a:latin typeface="+mn-lt"/>
              </a:rPr>
              <a:t>The members and officers of the Merit Board and the board of trustees, and the commissioners of the institutions and agencies covered hereunder;</a:t>
            </a:r>
          </a:p>
          <a:p>
            <a:pPr marL="605790" lvl="1" indent="-342900">
              <a:buFont typeface="Arial" panose="020B0604020202020204" pitchFamily="34" charset="0"/>
              <a:buAutoNum type="arabicPeriod"/>
            </a:pPr>
            <a:r>
              <a:rPr lang="en-US" sz="2000" i="1" dirty="0" smtClean="0">
                <a:latin typeface="+mn-lt"/>
              </a:rPr>
              <a:t>The presidents and vice-presidents of each educational institution;</a:t>
            </a:r>
          </a:p>
          <a:p>
            <a:pPr marL="605790" lvl="1" indent="-342900">
              <a:buFont typeface="Arial" panose="020B0604020202020204" pitchFamily="34" charset="0"/>
              <a:buAutoNum type="arabicPeriod"/>
            </a:pPr>
            <a:r>
              <a:rPr lang="en-US" sz="2000" b="1" i="1" dirty="0" smtClean="0">
                <a:latin typeface="+mn-lt"/>
              </a:rPr>
              <a:t>Other principal administrative employees of each institution and agency as determined by the Merit Board</a:t>
            </a:r>
            <a:r>
              <a:rPr lang="en-US" sz="2000" i="1" dirty="0" smtClean="0">
                <a:latin typeface="+mn-lt"/>
              </a:rPr>
              <a:t>;</a:t>
            </a:r>
          </a:p>
          <a:p>
            <a:pPr marL="605790" lvl="1" indent="-342900">
              <a:buFont typeface="Arial" panose="020B0604020202020204" pitchFamily="34" charset="0"/>
              <a:buAutoNum type="arabicPeriod"/>
            </a:pPr>
            <a:r>
              <a:rPr lang="en-US" sz="2000" b="1" i="1" dirty="0" smtClean="0">
                <a:latin typeface="+mn-lt"/>
              </a:rPr>
              <a:t>The teaching, research, and extension faculties of each institution and agency;</a:t>
            </a:r>
          </a:p>
          <a:p>
            <a:pPr marL="605790" lvl="1" indent="-342900">
              <a:buFont typeface="Arial" panose="020B0604020202020204" pitchFamily="34" charset="0"/>
              <a:buAutoNum type="arabicPeriod"/>
            </a:pPr>
            <a:r>
              <a:rPr lang="en-US" sz="2000" i="1" dirty="0" smtClean="0">
                <a:latin typeface="+mn-lt"/>
              </a:rPr>
              <a:t>Students employed under rules prescribed by the Merit Board, without examination or certification.</a:t>
            </a:r>
          </a:p>
          <a:p>
            <a:endParaRPr lang="en-US" dirty="0"/>
          </a:p>
        </p:txBody>
      </p:sp>
    </p:spTree>
    <p:extLst>
      <p:ext uri="{BB962C8B-B14F-4D97-AF65-F5344CB8AC3E}">
        <p14:creationId xmlns:p14="http://schemas.microsoft.com/office/powerpoint/2010/main" val="2101379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Enforcement</a:t>
            </a:r>
            <a:endParaRPr lang="en-US" dirty="0"/>
          </a:p>
        </p:txBody>
      </p:sp>
      <p:sp>
        <p:nvSpPr>
          <p:cNvPr id="3" name="Content Placeholder 2"/>
          <p:cNvSpPr>
            <a:spLocks noGrp="1"/>
          </p:cNvSpPr>
          <p:nvPr>
            <p:ph idx="1"/>
          </p:nvPr>
        </p:nvSpPr>
        <p:spPr>
          <a:xfrm>
            <a:off x="680258" y="1451552"/>
            <a:ext cx="10515600" cy="4351338"/>
          </a:xfrm>
        </p:spPr>
        <p:txBody>
          <a:bodyPr>
            <a:normAutofit/>
          </a:bodyPr>
          <a:lstStyle/>
          <a:p>
            <a:pPr marL="0" indent="0">
              <a:buNone/>
            </a:pPr>
            <a:r>
              <a:rPr lang="en-US" dirty="0"/>
              <a:t>Traditional SUCSS </a:t>
            </a:r>
            <a:r>
              <a:rPr lang="en-US" dirty="0" smtClean="0"/>
              <a:t>Enforcement:</a:t>
            </a:r>
            <a:endParaRPr lang="en-US" dirty="0"/>
          </a:p>
          <a:p>
            <a:pPr lvl="1"/>
            <a:r>
              <a:rPr lang="en-US" sz="2800" dirty="0" smtClean="0">
                <a:latin typeface="+mn-lt"/>
              </a:rPr>
              <a:t>Biennial Audits</a:t>
            </a:r>
          </a:p>
          <a:p>
            <a:pPr lvl="1"/>
            <a:r>
              <a:rPr lang="en-US" sz="2800" dirty="0" smtClean="0">
                <a:latin typeface="+mn-lt"/>
              </a:rPr>
              <a:t>Improperly designated positions were expected to be converted when vacated by the incumbent</a:t>
            </a:r>
          </a:p>
          <a:p>
            <a:pPr marL="0" indent="0">
              <a:buNone/>
            </a:pPr>
            <a:r>
              <a:rPr lang="en-US" b="1" dirty="0" smtClean="0"/>
              <a:t>New process adopted by SUCSS October 1, 2018:</a:t>
            </a:r>
          </a:p>
          <a:p>
            <a:pPr lvl="1"/>
            <a:r>
              <a:rPr lang="en-US" sz="2800" b="1" dirty="0" smtClean="0"/>
              <a:t>Biennial Audits</a:t>
            </a:r>
          </a:p>
          <a:p>
            <a:pPr lvl="1"/>
            <a:r>
              <a:rPr lang="en-US" sz="2800" b="1" dirty="0" smtClean="0"/>
              <a:t>Conversion of positions found to be improperly exempted from Civil Service within 16 months of audit findings</a:t>
            </a:r>
            <a:endParaRPr lang="en-US" dirty="0"/>
          </a:p>
        </p:txBody>
      </p:sp>
    </p:spTree>
    <p:extLst>
      <p:ext uri="{BB962C8B-B14F-4D97-AF65-F5344CB8AC3E}">
        <p14:creationId xmlns:p14="http://schemas.microsoft.com/office/powerpoint/2010/main" val="3977119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New Definition applicable to Academic Professionals</a:t>
            </a:r>
            <a:endParaRPr lang="en-US" sz="3200"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lphaLcPeriod"/>
            </a:pPr>
            <a:r>
              <a:rPr lang="en-US" i="1" dirty="0" smtClean="0">
                <a:effectLst/>
              </a:rPr>
              <a:t>Principal Administrative Appointments (PAA) may be exempt pursuant to section </a:t>
            </a:r>
            <a:r>
              <a:rPr lang="en-US" b="1" i="1" u="sng" dirty="0" smtClean="0">
                <a:effectLst/>
              </a:rPr>
              <a:t>36e(3)</a:t>
            </a:r>
            <a:r>
              <a:rPr lang="en-US" b="1" i="1" dirty="0" smtClean="0">
                <a:effectLst/>
              </a:rPr>
              <a:t> </a:t>
            </a:r>
            <a:r>
              <a:rPr lang="en-US" i="1" dirty="0" smtClean="0">
                <a:effectLst/>
              </a:rPr>
              <a:t>of the Act, whose primary duties constitute senior management or senior administrative functions for an entire university, campus, agency, administrative/business department/unit, or academic department/unit. If the position does not fit within the general scope, duties, or function of an existing civil service classification, the following criteria may be considered in determining whether the primary duties constitute senior management or senior administrative functions: </a:t>
            </a:r>
          </a:p>
          <a:p>
            <a:pPr marL="457200" lvl="1" indent="0">
              <a:buNone/>
            </a:pPr>
            <a:r>
              <a:rPr lang="en-US" i="1" dirty="0" smtClean="0">
                <a:effectLst/>
              </a:rPr>
              <a:t>1.  Whether and to what extent the position has the authority to represent and obligate the university, campus, agency, or department/unit in matters of significance; </a:t>
            </a:r>
          </a:p>
          <a:p>
            <a:pPr marL="457200" lvl="1" indent="0">
              <a:buNone/>
            </a:pPr>
            <a:r>
              <a:rPr lang="en-US" i="1" dirty="0" smtClean="0">
                <a:effectLst/>
              </a:rPr>
              <a:t>2.  Exemption as an executive or administrative employee according to the Fair Labor Standards Act, [29 USC 213(A)(1)] duties test is necessary, but not alone sufficient to qualify for exemption under section 36e(3) of the Act. </a:t>
            </a:r>
          </a:p>
          <a:p>
            <a:pPr marL="457200" lvl="1" indent="0">
              <a:buNone/>
            </a:pPr>
            <a:r>
              <a:rPr lang="en-US" sz="1300" dirty="0" smtClean="0"/>
              <a:t>Source: SUCSS </a:t>
            </a:r>
            <a:r>
              <a:rPr lang="en-US" sz="1300" dirty="0"/>
              <a:t>Procedure </a:t>
            </a:r>
            <a:r>
              <a:rPr lang="en-US" sz="1300" dirty="0" smtClean="0"/>
              <a:t>Manual: Exemption Procedures Section </a:t>
            </a:r>
            <a:r>
              <a:rPr lang="en-US" sz="1300" dirty="0"/>
              <a:t>2.2 Principal Administrative Appointments</a:t>
            </a:r>
          </a:p>
          <a:p>
            <a:pPr lvl="1"/>
            <a:endParaRPr lang="en-US" i="1" dirty="0" smtClean="0">
              <a:effectLst/>
            </a:endParaRPr>
          </a:p>
          <a:p>
            <a:endParaRPr lang="en-US" dirty="0"/>
          </a:p>
        </p:txBody>
      </p:sp>
    </p:spTree>
    <p:extLst>
      <p:ext uri="{BB962C8B-B14F-4D97-AF65-F5344CB8AC3E}">
        <p14:creationId xmlns:p14="http://schemas.microsoft.com/office/powerpoint/2010/main" val="17389700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definition continued:</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i="1" dirty="0" smtClean="0">
                <a:effectLst/>
              </a:rPr>
              <a:t>b.  Notwithstanding the above criteria, specific positions exempted under section </a:t>
            </a:r>
            <a:r>
              <a:rPr lang="en-US" b="1" i="1" u="sng" dirty="0" smtClean="0">
                <a:effectLst/>
              </a:rPr>
              <a:t>36e(3)</a:t>
            </a:r>
            <a:r>
              <a:rPr lang="en-US" b="1" i="1" dirty="0" smtClean="0">
                <a:effectLst/>
              </a:rPr>
              <a:t> </a:t>
            </a:r>
            <a:r>
              <a:rPr lang="en-US" i="1" dirty="0" smtClean="0">
                <a:effectLst/>
              </a:rPr>
              <a:t>of the Act include: </a:t>
            </a:r>
          </a:p>
          <a:p>
            <a:pPr marL="914400" lvl="1" indent="-457200">
              <a:buFont typeface="+mj-lt"/>
              <a:buAutoNum type="arabicPeriod"/>
            </a:pPr>
            <a:r>
              <a:rPr lang="en-US" i="1" dirty="0" smtClean="0">
                <a:effectLst/>
              </a:rPr>
              <a:t>The chancellor of each educational institution;</a:t>
            </a:r>
          </a:p>
          <a:p>
            <a:pPr marL="914400" lvl="1" indent="-457200">
              <a:buFont typeface="+mj-lt"/>
              <a:buAutoNum type="arabicPeriod"/>
            </a:pPr>
            <a:r>
              <a:rPr lang="en-US" i="1" dirty="0" smtClean="0">
                <a:effectLst/>
              </a:rPr>
              <a:t>The provost, vice provost or vice chancellors, associate and assistant chancellors, associate and assistant vice presidents, associate and assistant provosts, associate and assistant vice provosts, associate and assistant vice chancellors of each educational institution;</a:t>
            </a:r>
          </a:p>
          <a:p>
            <a:pPr marL="914400" lvl="1" indent="-457200">
              <a:buFont typeface="+mj-lt"/>
              <a:buAutoNum type="arabicPeriod"/>
            </a:pPr>
            <a:r>
              <a:rPr lang="en-US" i="1" dirty="0" smtClean="0">
                <a:effectLst/>
              </a:rPr>
              <a:t>The Executive Officer/Executive Director of the Illinois Community College Board, the Illinois Student Assistance Commission, the State Universities Retirement System, the Illinois Board of Higher Education, and the State Universities Civil Service System;</a:t>
            </a:r>
          </a:p>
          <a:p>
            <a:pPr marL="914400" lvl="1" indent="-457200">
              <a:buFont typeface="+mj-lt"/>
              <a:buAutoNum type="arabicPeriod"/>
            </a:pPr>
            <a:r>
              <a:rPr lang="en-US" i="1" dirty="0" smtClean="0">
                <a:effectLst/>
              </a:rPr>
              <a:t>Executive Director positions at each educational institution and agency;</a:t>
            </a:r>
          </a:p>
          <a:p>
            <a:pPr marL="914400" lvl="1" indent="-457200">
              <a:buFont typeface="+mj-lt"/>
              <a:buAutoNum type="arabicPeriod"/>
            </a:pPr>
            <a:r>
              <a:rPr lang="en-US" i="1" dirty="0" smtClean="0">
                <a:effectLst/>
              </a:rPr>
              <a:t>Positions that are professionally licensed/certified to practice within their respective fields and whose primary duties constitute the practice of that field who also possess a requisite degree within the field of study such as a MD, JD and MSW. Examples of these positions include: physicians, veterinarians, dentists, pharmacists, licensed advanced practice providers, audiologists, genetics counselors, attorneys, engineers and architects.</a:t>
            </a:r>
            <a:br>
              <a:rPr lang="en-US" i="1" dirty="0" smtClean="0">
                <a:effectLst/>
              </a:rPr>
            </a:br>
            <a:r>
              <a:rPr lang="en-US" i="1" dirty="0" smtClean="0">
                <a:effectLst/>
              </a:rPr>
              <a:t/>
            </a:r>
            <a:br>
              <a:rPr lang="en-US" i="1" dirty="0" smtClean="0">
                <a:effectLst/>
              </a:rPr>
            </a:br>
            <a:r>
              <a:rPr lang="en-US" i="1" dirty="0" smtClean="0">
                <a:effectLst/>
              </a:rPr>
              <a:t>NOTE: other licensed/certified positions such as veterinary technicians, registered nurses, credentialed nursing assistants, lab technicians and other similar positions are not intended to be exempt from section 36e(3) of the Act. </a:t>
            </a:r>
          </a:p>
          <a:p>
            <a:pPr marL="914400" lvl="1" indent="-457200">
              <a:buFont typeface="+mj-lt"/>
              <a:buAutoNum type="arabicPeriod"/>
            </a:pPr>
            <a:r>
              <a:rPr lang="en-US" i="1" dirty="0" smtClean="0">
                <a:effectLst/>
              </a:rPr>
              <a:t>Executive policy advisors for each position identified in (a)(2) above and (b)(1) and (b)(2) above;</a:t>
            </a:r>
          </a:p>
          <a:p>
            <a:pPr marL="914400" lvl="1" indent="-457200">
              <a:buFont typeface="+mj-lt"/>
              <a:buAutoNum type="arabicPeriod"/>
            </a:pPr>
            <a:r>
              <a:rPr lang="en-US" i="1" dirty="0" smtClean="0">
                <a:effectLst/>
              </a:rPr>
              <a:t>Positions whose primary duties constitute fundraising, advancement or development work for the institution.</a:t>
            </a:r>
          </a:p>
          <a:p>
            <a:pPr marL="457200" lvl="1" indent="0">
              <a:buNone/>
            </a:pPr>
            <a:r>
              <a:rPr lang="en-US" sz="1900" dirty="0" smtClean="0"/>
              <a:t>Source: SUCSS </a:t>
            </a:r>
            <a:r>
              <a:rPr lang="en-US" sz="1900" dirty="0"/>
              <a:t>Procedure </a:t>
            </a:r>
            <a:r>
              <a:rPr lang="en-US" sz="1900" dirty="0" smtClean="0"/>
              <a:t>Manual: Exemption Procedures </a:t>
            </a:r>
            <a:r>
              <a:rPr lang="en-US" sz="1900" dirty="0"/>
              <a:t>Section </a:t>
            </a:r>
            <a:r>
              <a:rPr lang="en-US" sz="1900" dirty="0" smtClean="0"/>
              <a:t>2.2 Principal Administrative Appointments</a:t>
            </a:r>
            <a:endParaRPr lang="en-US" sz="1900" dirty="0" smtClean="0">
              <a:effectLst/>
            </a:endParaRPr>
          </a:p>
          <a:p>
            <a:endParaRPr lang="en-US" dirty="0"/>
          </a:p>
        </p:txBody>
      </p:sp>
    </p:spTree>
    <p:extLst>
      <p:ext uri="{BB962C8B-B14F-4D97-AF65-F5344CB8AC3E}">
        <p14:creationId xmlns:p14="http://schemas.microsoft.com/office/powerpoint/2010/main" val="2274177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307</TotalTime>
  <Words>2808</Words>
  <Application>Microsoft Office PowerPoint</Application>
  <PresentationFormat>Widescreen</PresentationFormat>
  <Paragraphs>255</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Calibri Light</vt:lpstr>
      <vt:lpstr>Symbol</vt:lpstr>
      <vt:lpstr>Times New Roman</vt:lpstr>
      <vt:lpstr>Office Theme</vt:lpstr>
      <vt:lpstr>  Open Forum</vt:lpstr>
      <vt:lpstr>Academic Professional versus Civil Service conversion</vt:lpstr>
      <vt:lpstr>  </vt:lpstr>
      <vt:lpstr>Important Resources </vt:lpstr>
      <vt:lpstr>Civil Service exemption</vt:lpstr>
      <vt:lpstr>Civil Service exemptions to qualify as Academic Professional</vt:lpstr>
      <vt:lpstr>Enforcement</vt:lpstr>
      <vt:lpstr>New Definition applicable to Academic Professionals</vt:lpstr>
      <vt:lpstr>New definition continued:</vt:lpstr>
      <vt:lpstr>Additional exemptions:</vt:lpstr>
      <vt:lpstr>Additional exemptions continued:</vt:lpstr>
      <vt:lpstr>SUCSS Audit Schedule </vt:lpstr>
      <vt:lpstr>SUCSS Audit Findings</vt:lpstr>
      <vt:lpstr>Right to appeal SUCSS audit findings</vt:lpstr>
      <vt:lpstr>University-wide review of Academic Professional positions</vt:lpstr>
      <vt:lpstr>University-wide review continued…</vt:lpstr>
      <vt:lpstr>UIS AP Position Review Plan</vt:lpstr>
      <vt:lpstr>UIS AP Position Review Plan, continued (2/3)</vt:lpstr>
      <vt:lpstr>UIS AP Position Review Plan, continued (3/3)</vt:lpstr>
      <vt:lpstr>Seniority in Civil Service Title</vt:lpstr>
      <vt:lpstr>Seniority continued: </vt:lpstr>
      <vt:lpstr>Voluntary Conversions?</vt:lpstr>
      <vt:lpstr>Probationary Period in Civil Service Position</vt:lpstr>
      <vt:lpstr>Potential Remedial Action </vt:lpstr>
      <vt:lpstr>Civil Service Myths:</vt:lpstr>
      <vt:lpstr>Differences between AP and Civil Service</vt:lpstr>
      <vt:lpstr>Sample Communication to Employee Subject to Conversion</vt:lpstr>
      <vt:lpstr>New Civil Service Classifications</vt:lpstr>
      <vt:lpstr>Question &amp; Answer</vt:lpstr>
      <vt:lpstr>Additional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Forum</dc:title>
  <dc:creator>Mlynski, Melissa Anne</dc:creator>
  <cp:lastModifiedBy>Gurnitz, Amy</cp:lastModifiedBy>
  <cp:revision>38</cp:revision>
  <cp:lastPrinted>2019-05-21T15:22:13Z</cp:lastPrinted>
  <dcterms:created xsi:type="dcterms:W3CDTF">2019-05-20T18:52:31Z</dcterms:created>
  <dcterms:modified xsi:type="dcterms:W3CDTF">2019-05-28T16:53:00Z</dcterms:modified>
</cp:coreProperties>
</file>