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4"/>
  </p:sldMasterIdLst>
  <p:notesMasterIdLst>
    <p:notesMasterId r:id="rId31"/>
  </p:notesMasterIdLst>
  <p:handoutMasterIdLst>
    <p:handoutMasterId r:id="rId32"/>
  </p:handoutMasterIdLst>
  <p:sldIdLst>
    <p:sldId id="257" r:id="rId5"/>
    <p:sldId id="281" r:id="rId6"/>
    <p:sldId id="292" r:id="rId7"/>
    <p:sldId id="282" r:id="rId8"/>
    <p:sldId id="283" r:id="rId9"/>
    <p:sldId id="258" r:id="rId10"/>
    <p:sldId id="286" r:id="rId11"/>
    <p:sldId id="287" r:id="rId12"/>
    <p:sldId id="284" r:id="rId13"/>
    <p:sldId id="285" r:id="rId14"/>
    <p:sldId id="289" r:id="rId15"/>
    <p:sldId id="290" r:id="rId16"/>
    <p:sldId id="288" r:id="rId17"/>
    <p:sldId id="291" r:id="rId18"/>
    <p:sldId id="259" r:id="rId19"/>
    <p:sldId id="293" r:id="rId20"/>
    <p:sldId id="294" r:id="rId21"/>
    <p:sldId id="295" r:id="rId22"/>
    <p:sldId id="296" r:id="rId23"/>
    <p:sldId id="297" r:id="rId24"/>
    <p:sldId id="298" r:id="rId25"/>
    <p:sldId id="299" r:id="rId26"/>
    <p:sldId id="300" r:id="rId27"/>
    <p:sldId id="301" r:id="rId28"/>
    <p:sldId id="302" r:id="rId29"/>
    <p:sldId id="280" r:id="rId30"/>
  </p:sldIdLst>
  <p:sldSz cx="9144000" cy="6858000" type="screen4x3"/>
  <p:notesSz cx="7077075" cy="936307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8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8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8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8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84" charset="-128"/>
        <a:cs typeface="+mn-cs"/>
      </a:defRPr>
    </a:lvl5pPr>
    <a:lvl6pPr marL="2286000" algn="l" defTabSz="914400" rtl="0" eaLnBrk="1" latinLnBrk="0" hangingPunct="1">
      <a:defRPr kern="1200">
        <a:solidFill>
          <a:schemeClr val="tx1"/>
        </a:solidFill>
        <a:latin typeface="Arial" charset="0"/>
        <a:ea typeface="ＭＳ Ｐゴシック" pitchFamily="-84" charset="-128"/>
        <a:cs typeface="+mn-cs"/>
      </a:defRPr>
    </a:lvl6pPr>
    <a:lvl7pPr marL="2743200" algn="l" defTabSz="914400" rtl="0" eaLnBrk="1" latinLnBrk="0" hangingPunct="1">
      <a:defRPr kern="1200">
        <a:solidFill>
          <a:schemeClr val="tx1"/>
        </a:solidFill>
        <a:latin typeface="Arial" charset="0"/>
        <a:ea typeface="ＭＳ Ｐゴシック" pitchFamily="-84" charset="-128"/>
        <a:cs typeface="+mn-cs"/>
      </a:defRPr>
    </a:lvl7pPr>
    <a:lvl8pPr marL="3200400" algn="l" defTabSz="914400" rtl="0" eaLnBrk="1" latinLnBrk="0" hangingPunct="1">
      <a:defRPr kern="1200">
        <a:solidFill>
          <a:schemeClr val="tx1"/>
        </a:solidFill>
        <a:latin typeface="Arial" charset="0"/>
        <a:ea typeface="ＭＳ Ｐゴシック" pitchFamily="-84" charset="-128"/>
        <a:cs typeface="+mn-cs"/>
      </a:defRPr>
    </a:lvl8pPr>
    <a:lvl9pPr marL="3657600" algn="l" defTabSz="914400" rtl="0" eaLnBrk="1" latinLnBrk="0" hangingPunct="1">
      <a:defRPr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1D5A6"/>
    <a:srgbClr val="FDE6AD"/>
    <a:srgbClr val="0A3E64"/>
    <a:srgbClr val="CE783A"/>
    <a:srgbClr val="FFF7C3"/>
    <a:srgbClr val="F0D994"/>
    <a:srgbClr val="F0E5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4" autoAdjust="0"/>
  </p:normalViewPr>
  <p:slideViewPr>
    <p:cSldViewPr snapToObjects="1">
      <p:cViewPr varScale="1">
        <p:scale>
          <a:sx n="109" d="100"/>
          <a:sy n="109" d="100"/>
        </p:scale>
        <p:origin x="1674" y="102"/>
      </p:cViewPr>
      <p:guideLst>
        <p:guide orient="horz" pos="2160"/>
        <p:guide pos="2880"/>
      </p:guideLst>
    </p:cSldViewPr>
  </p:slideViewPr>
  <p:notesTextViewPr>
    <p:cViewPr>
      <p:scale>
        <a:sx n="1" d="1"/>
        <a:sy n="1" d="1"/>
      </p:scale>
      <p:origin x="0" y="0"/>
    </p:cViewPr>
  </p:notesText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5" tIns="46968" rIns="93935" bIns="46968" rtlCol="0"/>
          <a:lstStyle>
            <a:lvl1pPr algn="l">
              <a:defRPr sz="1300">
                <a:latin typeface="Arial" charset="0"/>
              </a:defRPr>
            </a:lvl1pPr>
          </a:lstStyle>
          <a:p>
            <a:pPr>
              <a:defRPr/>
            </a:pPr>
            <a:endParaRPr lang="en-US"/>
          </a:p>
        </p:txBody>
      </p:sp>
      <p:sp>
        <p:nvSpPr>
          <p:cNvPr id="3" name="Date Placeholder 2"/>
          <p:cNvSpPr>
            <a:spLocks noGrp="1"/>
          </p:cNvSpPr>
          <p:nvPr>
            <p:ph type="dt" sz="quarter" idx="1"/>
          </p:nvPr>
        </p:nvSpPr>
        <p:spPr>
          <a:xfrm>
            <a:off x="4008704" y="0"/>
            <a:ext cx="3066733" cy="468154"/>
          </a:xfrm>
          <a:prstGeom prst="rect">
            <a:avLst/>
          </a:prstGeom>
        </p:spPr>
        <p:txBody>
          <a:bodyPr vert="horz" lIns="93935" tIns="46968" rIns="93935" bIns="46968" rtlCol="0"/>
          <a:lstStyle>
            <a:lvl1pPr algn="r">
              <a:defRPr sz="1300">
                <a:latin typeface="Arial" charset="0"/>
              </a:defRPr>
            </a:lvl1pPr>
          </a:lstStyle>
          <a:p>
            <a:pPr>
              <a:defRPr/>
            </a:pPr>
            <a:fld id="{1AEF4ABC-B75D-433E-BC0E-D294BD9F8C26}" type="datetimeFigureOut">
              <a:rPr lang="en-US"/>
              <a:pPr>
                <a:defRPr/>
              </a:pPr>
              <a:t>10/22/2020</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35" tIns="46968" rIns="93935" bIns="46968" rtlCol="0" anchor="b"/>
          <a:lstStyle>
            <a:lvl1pPr algn="l">
              <a:defRPr sz="1300">
                <a:latin typeface="Arial" charset="0"/>
              </a:defRPr>
            </a:lvl1pPr>
          </a:lstStyle>
          <a:p>
            <a:pPr>
              <a:defRPr/>
            </a:pPr>
            <a:endParaRPr lang="en-US"/>
          </a:p>
        </p:txBody>
      </p:sp>
      <p:sp>
        <p:nvSpPr>
          <p:cNvPr id="5" name="Slide Number Placeholder 4"/>
          <p:cNvSpPr>
            <a:spLocks noGrp="1"/>
          </p:cNvSpPr>
          <p:nvPr>
            <p:ph type="sldNum" sz="quarter" idx="3"/>
          </p:nvPr>
        </p:nvSpPr>
        <p:spPr>
          <a:xfrm>
            <a:off x="4008704" y="8893296"/>
            <a:ext cx="3066733" cy="468154"/>
          </a:xfrm>
          <a:prstGeom prst="rect">
            <a:avLst/>
          </a:prstGeom>
        </p:spPr>
        <p:txBody>
          <a:bodyPr vert="horz" lIns="93935" tIns="46968" rIns="93935" bIns="46968" rtlCol="0" anchor="b"/>
          <a:lstStyle>
            <a:lvl1pPr algn="r">
              <a:defRPr sz="1300">
                <a:latin typeface="Arial" charset="0"/>
              </a:defRPr>
            </a:lvl1pPr>
          </a:lstStyle>
          <a:p>
            <a:pPr>
              <a:defRPr/>
            </a:pPr>
            <a:fld id="{4B71B81C-18AF-4C60-82C1-B662EFD61956}" type="slidenum">
              <a:rPr lang="en-US"/>
              <a:pPr>
                <a:defRPr/>
              </a:pPr>
              <a:t>‹#›</a:t>
            </a:fld>
            <a:endParaRPr lang="en-US"/>
          </a:p>
        </p:txBody>
      </p:sp>
    </p:spTree>
    <p:extLst>
      <p:ext uri="{BB962C8B-B14F-4D97-AF65-F5344CB8AC3E}">
        <p14:creationId xmlns:p14="http://schemas.microsoft.com/office/powerpoint/2010/main" val="1508442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5" tIns="46968" rIns="93935" bIns="46968" rtlCol="0"/>
          <a:lstStyle>
            <a:lvl1pPr algn="l">
              <a:defRPr sz="1300"/>
            </a:lvl1pPr>
          </a:lstStyle>
          <a:p>
            <a:endParaRPr lang="en-US"/>
          </a:p>
        </p:txBody>
      </p:sp>
      <p:sp>
        <p:nvSpPr>
          <p:cNvPr id="3" name="Date Placeholder 2"/>
          <p:cNvSpPr>
            <a:spLocks noGrp="1"/>
          </p:cNvSpPr>
          <p:nvPr>
            <p:ph type="dt" idx="1"/>
          </p:nvPr>
        </p:nvSpPr>
        <p:spPr>
          <a:xfrm>
            <a:off x="4008704" y="0"/>
            <a:ext cx="3066733" cy="468154"/>
          </a:xfrm>
          <a:prstGeom prst="rect">
            <a:avLst/>
          </a:prstGeom>
        </p:spPr>
        <p:txBody>
          <a:bodyPr vert="horz" lIns="93935" tIns="46968" rIns="93935" bIns="46968" rtlCol="0"/>
          <a:lstStyle>
            <a:lvl1pPr algn="r">
              <a:defRPr sz="1300"/>
            </a:lvl1pPr>
          </a:lstStyle>
          <a:p>
            <a:fld id="{AA4842AB-985D-0647-A01A-A2158422DC85}" type="datetimeFigureOut">
              <a:rPr lang="en-US" smtClean="0"/>
              <a:t>10/22/2020</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3935" tIns="46968" rIns="93935"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5" tIns="46968" rIns="93935"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5" tIns="46968" rIns="93935" bIns="46968" rtlCol="0" anchor="b"/>
          <a:lstStyle>
            <a:lvl1pPr algn="l">
              <a:defRPr sz="1300"/>
            </a:lvl1pPr>
          </a:lstStyle>
          <a:p>
            <a:endParaRPr lang="en-US"/>
          </a:p>
        </p:txBody>
      </p:sp>
      <p:sp>
        <p:nvSpPr>
          <p:cNvPr id="7" name="Slide Number Placeholder 6"/>
          <p:cNvSpPr>
            <a:spLocks noGrp="1"/>
          </p:cNvSpPr>
          <p:nvPr>
            <p:ph type="sldNum" sz="quarter" idx="5"/>
          </p:nvPr>
        </p:nvSpPr>
        <p:spPr>
          <a:xfrm>
            <a:off x="4008704" y="8893296"/>
            <a:ext cx="3066733" cy="468154"/>
          </a:xfrm>
          <a:prstGeom prst="rect">
            <a:avLst/>
          </a:prstGeom>
        </p:spPr>
        <p:txBody>
          <a:bodyPr vert="horz" lIns="93935" tIns="46968" rIns="93935" bIns="46968" rtlCol="0" anchor="b"/>
          <a:lstStyle>
            <a:lvl1pPr algn="r">
              <a:defRPr sz="1300"/>
            </a:lvl1pPr>
          </a:lstStyle>
          <a:p>
            <a:fld id="{16BD0297-10F0-A446-8A24-5859CF2C57F7}" type="slidenum">
              <a:rPr lang="en-US" smtClean="0"/>
              <a:t>‹#›</a:t>
            </a:fld>
            <a:endParaRPr lang="en-US"/>
          </a:p>
        </p:txBody>
      </p:sp>
    </p:spTree>
    <p:extLst>
      <p:ext uri="{BB962C8B-B14F-4D97-AF65-F5344CB8AC3E}">
        <p14:creationId xmlns:p14="http://schemas.microsoft.com/office/powerpoint/2010/main" val="9236580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lgn="ctr">
              <a:defRPr>
                <a:latin typeface="+mn-lt"/>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95000"/>
                    <a:lumOff val="5000"/>
                  </a:schemeClr>
                </a:solidFill>
                <a:latin typeface="+mj-lt"/>
                <a:cs typeface="Times New Roman"/>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endParaRPr lang="en-US" dirty="0"/>
          </a:p>
        </p:txBody>
      </p:sp>
      <p:sp>
        <p:nvSpPr>
          <p:cNvPr id="5" name="Slide Number Placeholder 5"/>
          <p:cNvSpPr>
            <a:spLocks noGrp="1"/>
          </p:cNvSpPr>
          <p:nvPr>
            <p:ph type="sldNum" sz="quarter" idx="11"/>
          </p:nvPr>
        </p:nvSpPr>
        <p:spPr/>
        <p:txBody>
          <a:bodyPr/>
          <a:lstStyle>
            <a:lvl1pPr algn="l">
              <a:defRPr/>
            </a:lvl1pPr>
          </a:lstStyle>
          <a:p>
            <a:pPr>
              <a:defRPr/>
            </a:pPr>
            <a:fld id="{7009CE3E-F05D-4C53-8AFE-912FD80DBE9E}" type="slidenum">
              <a:rPr lang="en-US" smtClean="0"/>
              <a:pPr>
                <a:defRPr/>
              </a:pPr>
              <a:t>‹#›</a:t>
            </a:fld>
            <a:endParaRPr lang="en-US" dirty="0"/>
          </a:p>
        </p:txBody>
      </p:sp>
    </p:spTree>
    <p:extLst>
      <p:ext uri="{BB962C8B-B14F-4D97-AF65-F5344CB8AC3E}">
        <p14:creationId xmlns:p14="http://schemas.microsoft.com/office/powerpoint/2010/main" val="198050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728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14400" y="1600201"/>
            <a:ext cx="7772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1"/>
          </p:nvPr>
        </p:nvSpPr>
        <p:spPr/>
        <p:txBody>
          <a:bodyPr/>
          <a:lstStyle>
            <a:lvl1pPr>
              <a:defRPr/>
            </a:lvl1pPr>
          </a:lstStyle>
          <a:p>
            <a:pPr algn="l">
              <a:defRPr/>
            </a:pPr>
            <a:fld id="{D1A74540-1A5D-4324-8B2A-065D0631BF4E}" type="slidenum">
              <a:rPr lang="en-US" smtClean="0"/>
              <a:pPr algn="l">
                <a:defRPr/>
              </a:pPr>
              <a:t>‹#›</a:t>
            </a:fld>
            <a:endParaRPr lang="en-US" dirty="0"/>
          </a:p>
        </p:txBody>
      </p:sp>
    </p:spTree>
    <p:extLst>
      <p:ext uri="{BB962C8B-B14F-4D97-AF65-F5344CB8AC3E}">
        <p14:creationId xmlns:p14="http://schemas.microsoft.com/office/powerpoint/2010/main" val="1754333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4400" y="1600201"/>
            <a:ext cx="35814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pPr algn="l">
              <a:defRPr/>
            </a:pPr>
            <a:fld id="{4BC93891-C5E2-4305-BC60-7277EB2EF12A}" type="slidenum">
              <a:rPr lang="en-US" smtClean="0"/>
              <a:pPr algn="l">
                <a:defRPr/>
              </a:pPr>
              <a:t>‹#›</a:t>
            </a:fld>
            <a:endParaRPr lang="en-US" dirty="0"/>
          </a:p>
        </p:txBody>
      </p:sp>
    </p:spTree>
    <p:extLst>
      <p:ext uri="{BB962C8B-B14F-4D97-AF65-F5344CB8AC3E}">
        <p14:creationId xmlns:p14="http://schemas.microsoft.com/office/powerpoint/2010/main" val="140661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14402" y="1535113"/>
            <a:ext cx="3582988" cy="639762"/>
          </a:xfrm>
        </p:spPr>
        <p:txBody>
          <a:bodyPr anchor="b"/>
          <a:lstStyle>
            <a:lvl1pPr marL="0" indent="0">
              <a:buNone/>
              <a:defRPr sz="2400" b="1"/>
            </a:lvl1pPr>
            <a:lvl2pPr marL="457178" indent="0">
              <a:buNone/>
              <a:defRPr sz="2000" b="1"/>
            </a:lvl2pPr>
            <a:lvl3pPr marL="914356"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914402" y="2174877"/>
            <a:ext cx="3582988" cy="3311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78" indent="0">
              <a:buNone/>
              <a:defRPr sz="2000" b="1"/>
            </a:lvl2pPr>
            <a:lvl3pPr marL="914356"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7"/>
            <a:ext cx="4041775" cy="3311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1"/>
          </p:nvPr>
        </p:nvSpPr>
        <p:spPr/>
        <p:txBody>
          <a:bodyPr/>
          <a:lstStyle>
            <a:lvl1pPr>
              <a:defRPr/>
            </a:lvl1pPr>
          </a:lstStyle>
          <a:p>
            <a:pPr algn="l">
              <a:defRPr/>
            </a:pPr>
            <a:fld id="{699C1CAC-9493-4734-AF76-084C12E21A64}" type="slidenum">
              <a:rPr lang="en-US" smtClean="0"/>
              <a:pPr algn="l">
                <a:defRPr/>
              </a:pPr>
              <a:t>‹#›</a:t>
            </a:fld>
            <a:endParaRPr lang="en-US" dirty="0"/>
          </a:p>
        </p:txBody>
      </p:sp>
    </p:spTree>
    <p:extLst>
      <p:ext uri="{BB962C8B-B14F-4D97-AF65-F5344CB8AC3E}">
        <p14:creationId xmlns:p14="http://schemas.microsoft.com/office/powerpoint/2010/main" val="133228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5"/>
          <p:cNvSpPr>
            <a:spLocks noGrp="1"/>
          </p:cNvSpPr>
          <p:nvPr>
            <p:ph type="sldNum" sz="quarter" idx="11"/>
          </p:nvPr>
        </p:nvSpPr>
        <p:spPr/>
        <p:txBody>
          <a:bodyPr/>
          <a:lstStyle>
            <a:lvl1pPr>
              <a:defRPr/>
            </a:lvl1pPr>
          </a:lstStyle>
          <a:p>
            <a:pPr algn="l">
              <a:defRPr/>
            </a:pPr>
            <a:fld id="{276EB654-892A-4BBF-83D4-F4AD287B3675}" type="slidenum">
              <a:rPr lang="en-US" smtClean="0"/>
              <a:pPr algn="l">
                <a:defRPr/>
              </a:pPr>
              <a:t>‹#›</a:t>
            </a:fld>
            <a:endParaRPr lang="en-US" dirty="0"/>
          </a:p>
        </p:txBody>
      </p:sp>
    </p:spTree>
    <p:extLst>
      <p:ext uri="{BB962C8B-B14F-4D97-AF65-F5344CB8AC3E}">
        <p14:creationId xmlns:p14="http://schemas.microsoft.com/office/powerpoint/2010/main" val="28712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1"/>
          </p:nvPr>
        </p:nvSpPr>
        <p:spPr/>
        <p:txBody>
          <a:bodyPr/>
          <a:lstStyle>
            <a:lvl1pPr>
              <a:defRPr/>
            </a:lvl1pPr>
          </a:lstStyle>
          <a:p>
            <a:pPr algn="l">
              <a:defRPr/>
            </a:pPr>
            <a:fld id="{2D2E2AC1-A829-4A3C-A161-781BB2BA6116}" type="slidenum">
              <a:rPr lang="en-US" smtClean="0"/>
              <a:pPr algn="l">
                <a:defRPr/>
              </a:pPr>
              <a:t>‹#›</a:t>
            </a:fld>
            <a:endParaRPr lang="en-US" dirty="0"/>
          </a:p>
        </p:txBody>
      </p:sp>
    </p:spTree>
    <p:extLst>
      <p:ext uri="{BB962C8B-B14F-4D97-AF65-F5344CB8AC3E}">
        <p14:creationId xmlns:p14="http://schemas.microsoft.com/office/powerpoint/2010/main" val="1515317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914402" y="685800"/>
            <a:ext cx="2551113" cy="4800600"/>
          </a:xfrm>
          <a:prstGeom prst="rect">
            <a:avLst/>
          </a:prstGeom>
          <a:solidFill>
            <a:srgbClr val="F1D5A6"/>
          </a:solidFill>
          <a:ln>
            <a:noFill/>
          </a:ln>
          <a:effectLst>
            <a:outerShdw blurRad="40000" dist="23000" dir="5400000" rotWithShape="0">
              <a:srgbClr val="808080">
                <a:alpha val="34999"/>
              </a:srgbClr>
            </a:outerShdw>
          </a:effectLst>
        </p:spPr>
        <p:txBody>
          <a:bodyPr/>
          <a:lstStyle/>
          <a:p>
            <a:pPr>
              <a:defRPr/>
            </a:pPr>
            <a:endParaRPr lang="en-US"/>
          </a:p>
        </p:txBody>
      </p:sp>
      <p:sp>
        <p:nvSpPr>
          <p:cNvPr id="2" name="Title 1"/>
          <p:cNvSpPr>
            <a:spLocks noGrp="1"/>
          </p:cNvSpPr>
          <p:nvPr>
            <p:ph type="title"/>
          </p:nvPr>
        </p:nvSpPr>
        <p:spPr>
          <a:xfrm>
            <a:off x="914401" y="685801"/>
            <a:ext cx="2551112" cy="7493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1" y="685803"/>
            <a:ext cx="5111751" cy="4800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2" y="1435101"/>
            <a:ext cx="2551113" cy="4051300"/>
          </a:xfrm>
        </p:spPr>
        <p:txBody>
          <a:bodyPr/>
          <a:lstStyle>
            <a:lvl1pPr marL="0" indent="0">
              <a:buNone/>
              <a:defRPr sz="1400"/>
            </a:lvl1pPr>
            <a:lvl2pPr marL="457178" indent="0">
              <a:buNone/>
              <a:defRPr sz="1200"/>
            </a:lvl2pPr>
            <a:lvl3pPr marL="914356"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7" name="Slide Number Placeholder 6"/>
          <p:cNvSpPr>
            <a:spLocks noGrp="1"/>
          </p:cNvSpPr>
          <p:nvPr>
            <p:ph type="sldNum" sz="quarter" idx="11"/>
          </p:nvPr>
        </p:nvSpPr>
        <p:spPr/>
        <p:txBody>
          <a:bodyPr/>
          <a:lstStyle>
            <a:lvl1pPr>
              <a:defRPr/>
            </a:lvl1pPr>
          </a:lstStyle>
          <a:p>
            <a:pPr algn="l">
              <a:defRPr/>
            </a:pPr>
            <a:fld id="{388AC360-A621-4CA2-85AD-72601AA6F31A}" type="slidenum">
              <a:rPr lang="en-US" smtClean="0"/>
              <a:pPr algn="l">
                <a:defRPr/>
              </a:pPr>
              <a:t>‹#›</a:t>
            </a:fld>
            <a:endParaRPr lang="en-US" dirty="0"/>
          </a:p>
        </p:txBody>
      </p:sp>
    </p:spTree>
    <p:extLst>
      <p:ext uri="{BB962C8B-B14F-4D97-AF65-F5344CB8AC3E}">
        <p14:creationId xmlns:p14="http://schemas.microsoft.com/office/powerpoint/2010/main" val="3503574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72001"/>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7"/>
            <a:ext cx="5486400" cy="3959225"/>
          </a:xfrm>
        </p:spPr>
        <p:txBody>
          <a:bodyPr rtlCol="0">
            <a:normAutofit/>
          </a:bodyPr>
          <a:lstStyle>
            <a:lvl1pPr marL="0" indent="0">
              <a:buNone/>
              <a:defRPr sz="3200"/>
            </a:lvl1pPr>
            <a:lvl2pPr marL="457178" indent="0">
              <a:buNone/>
              <a:defRPr sz="2800"/>
            </a:lvl2pPr>
            <a:lvl3pPr marL="914356" indent="0">
              <a:buNone/>
              <a:defRPr sz="2400"/>
            </a:lvl3pPr>
            <a:lvl4pPr marL="1371532"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8"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138739"/>
            <a:ext cx="5486400" cy="347662"/>
          </a:xfrm>
        </p:spPr>
        <p:txBody>
          <a:bodyPr/>
          <a:lstStyle>
            <a:lvl1pPr marL="0" indent="0">
              <a:buNone/>
              <a:defRPr sz="1400"/>
            </a:lvl1pPr>
            <a:lvl2pPr marL="457178" indent="0">
              <a:buNone/>
              <a:defRPr sz="1200"/>
            </a:lvl2pPr>
            <a:lvl3pPr marL="914356"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pPr algn="l">
              <a:defRPr/>
            </a:pPr>
            <a:fld id="{0FAB74C4-3A55-43E1-85AC-0A3A7FC29F8B}" type="slidenum">
              <a:rPr lang="en-US" smtClean="0"/>
              <a:pPr algn="l">
                <a:defRPr/>
              </a:pPr>
              <a:t>‹#›</a:t>
            </a:fld>
            <a:endParaRPr lang="en-US" dirty="0"/>
          </a:p>
        </p:txBody>
      </p:sp>
    </p:spTree>
    <p:extLst>
      <p:ext uri="{BB962C8B-B14F-4D97-AF65-F5344CB8AC3E}">
        <p14:creationId xmlns:p14="http://schemas.microsoft.com/office/powerpoint/2010/main" val="2453432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2714625"/>
            <a:ext cx="9144000" cy="2743200"/>
          </a:xfrm>
          <a:prstGeom prst="rect">
            <a:avLst/>
          </a:prstGeom>
          <a:solidFill>
            <a:srgbClr val="F1D5A6"/>
          </a:solidFill>
          <a:ln>
            <a:noFill/>
          </a:ln>
          <a:effectLst>
            <a:outerShdw blurRad="40000" dist="23000" dir="5400000" rotWithShape="0">
              <a:srgbClr val="808080">
                <a:alpha val="34999"/>
              </a:srgbClr>
            </a:outerShdw>
          </a:effectLst>
        </p:spPr>
        <p:txBody>
          <a:bodyPr/>
          <a:lstStyle/>
          <a:p>
            <a:pPr>
              <a:defRPr/>
            </a:pPr>
            <a:endParaRPr lang="en-US"/>
          </a:p>
        </p:txBody>
      </p:sp>
      <p:sp>
        <p:nvSpPr>
          <p:cNvPr id="2" name="Title 1"/>
          <p:cNvSpPr>
            <a:spLocks noGrp="1"/>
          </p:cNvSpPr>
          <p:nvPr>
            <p:ph type="title"/>
          </p:nvPr>
        </p:nvSpPr>
        <p:spPr>
          <a:xfrm>
            <a:off x="722313" y="4090988"/>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715207"/>
            <a:ext cx="7772400" cy="1375780"/>
          </a:xfrm>
        </p:spPr>
        <p:txBody>
          <a:bodyPr anchor="b"/>
          <a:lstStyle>
            <a:lvl1pPr marL="0" indent="0">
              <a:buNone/>
              <a:defRPr sz="2000">
                <a:solidFill>
                  <a:schemeClr val="tx1"/>
                </a:solidFill>
                <a:latin typeface="Times New Roman"/>
              </a:defRPr>
            </a:lvl1pPr>
            <a:lvl2pPr marL="457178" indent="0">
              <a:buNone/>
              <a:defRPr sz="1800">
                <a:solidFill>
                  <a:schemeClr val="tx1">
                    <a:tint val="75000"/>
                  </a:schemeClr>
                </a:solidFill>
              </a:defRPr>
            </a:lvl2pPr>
            <a:lvl3pPr marL="914356"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3"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pPr algn="l">
              <a:defRPr/>
            </a:pPr>
            <a:fld id="{E62F84AD-E5B1-4EB8-A2CD-2D83139776CB}" type="slidenum">
              <a:rPr lang="en-US" smtClean="0"/>
              <a:pPr algn="l">
                <a:defRPr/>
              </a:pPr>
              <a:t>‹#›</a:t>
            </a:fld>
            <a:endParaRPr lang="en-US" dirty="0"/>
          </a:p>
        </p:txBody>
      </p:sp>
    </p:spTree>
    <p:extLst>
      <p:ext uri="{BB962C8B-B14F-4D97-AF65-F5344CB8AC3E}">
        <p14:creationId xmlns:p14="http://schemas.microsoft.com/office/powerpoint/2010/main" val="1934275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38" name="Picture 14" descr="C:\Users\srama4\Desktop\BrandGraphicQuarter2.gif"/>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 y="2"/>
            <a:ext cx="952500" cy="981075"/>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a:spLocks noChangeArrowheads="1"/>
          </p:cNvSpPr>
          <p:nvPr/>
        </p:nvSpPr>
        <p:spPr bwMode="auto">
          <a:xfrm>
            <a:off x="1" y="5867400"/>
            <a:ext cx="6510339" cy="717550"/>
          </a:xfrm>
          <a:prstGeom prst="rect">
            <a:avLst/>
          </a:prstGeom>
          <a:solidFill>
            <a:srgbClr val="003366"/>
          </a:solidFill>
          <a:ln>
            <a:noFill/>
          </a:ln>
          <a:effectLst>
            <a:outerShdw blurRad="40000" dist="23000" dir="5400000" rotWithShape="0">
              <a:srgbClr val="808080">
                <a:alpha val="34999"/>
              </a:srgbClr>
            </a:outerShdw>
          </a:effectLst>
        </p:spPr>
        <p:txBody>
          <a:bodyPr anchor="ctr"/>
          <a:lstStyle/>
          <a:p>
            <a:pPr algn="ctr">
              <a:defRPr/>
            </a:pPr>
            <a:endParaRPr lang="en-US">
              <a:solidFill>
                <a:srgbClr val="FFFFFF"/>
              </a:solidFill>
              <a:latin typeface="Calibri" pitchFamily="-84" charset="0"/>
            </a:endParaRPr>
          </a:p>
        </p:txBody>
      </p:sp>
      <p:sp>
        <p:nvSpPr>
          <p:cNvPr id="1027" name="Title Placeholder 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914400" y="1600200"/>
            <a:ext cx="77724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914400" y="6035677"/>
            <a:ext cx="685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lumMod val="95000"/>
                  </a:schemeClr>
                </a:solidFill>
                <a:latin typeface="Calibri" pitchFamily="-84" charset="0"/>
              </a:defRPr>
            </a:lvl1pPr>
          </a:lstStyle>
          <a:p>
            <a:pPr algn="l">
              <a:defRPr/>
            </a:pPr>
            <a:fld id="{008F8F31-07AD-4119-9D1A-ED4297232F19}" type="slidenum">
              <a:rPr lang="en-US" smtClean="0"/>
              <a:pPr algn="l">
                <a:defRPr/>
              </a:pPr>
              <a:t>‹#›</a:t>
            </a:fld>
            <a:endParaRPr lang="en-US" dirty="0"/>
          </a:p>
        </p:txBody>
      </p:sp>
      <p:pic>
        <p:nvPicPr>
          <p:cNvPr id="1031" name="Picture 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896100" y="5867400"/>
            <a:ext cx="1828800" cy="717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30" r:id="rId7"/>
    <p:sldLayoutId id="2147483829" r:id="rId8"/>
    <p:sldLayoutId id="2147483831" r:id="rId9"/>
    <p:sldLayoutId id="2147483832" r:id="rId10"/>
  </p:sldLayoutIdLst>
  <p:hf hdr="0" ftr="0" dt="0"/>
  <p:txStyles>
    <p:titleStyle>
      <a:lvl1pPr algn="l" defTabSz="457178" rtl="0" eaLnBrk="1" fontAlgn="base" hangingPunct="1">
        <a:spcBef>
          <a:spcPct val="0"/>
        </a:spcBef>
        <a:spcAft>
          <a:spcPct val="0"/>
        </a:spcAft>
        <a:defRPr sz="4400" kern="1200">
          <a:solidFill>
            <a:schemeClr val="tx1"/>
          </a:solidFill>
          <a:latin typeface="+mn-lt"/>
          <a:ea typeface="ＭＳ Ｐゴシック" pitchFamily="-84" charset="-128"/>
          <a:cs typeface="Arial"/>
        </a:defRPr>
      </a:lvl1pPr>
      <a:lvl2pPr algn="l" defTabSz="457178"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2pPr>
      <a:lvl3pPr algn="l" defTabSz="457178"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3pPr>
      <a:lvl4pPr algn="l" defTabSz="457178"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4pPr>
      <a:lvl5pPr algn="l" defTabSz="457178" rtl="0" eaLnBrk="1" fontAlgn="base" hangingPunct="1">
        <a:spcBef>
          <a:spcPct val="0"/>
        </a:spcBef>
        <a:spcAft>
          <a:spcPct val="0"/>
        </a:spcAft>
        <a:defRPr sz="4400">
          <a:solidFill>
            <a:schemeClr val="tx1"/>
          </a:solidFill>
          <a:latin typeface="Arial" pitchFamily="-84" charset="0"/>
          <a:ea typeface="ＭＳ Ｐゴシック" pitchFamily="-84" charset="-128"/>
          <a:cs typeface="Arial" charset="0"/>
        </a:defRPr>
      </a:lvl5pPr>
      <a:lvl6pPr marL="457178" algn="ctr" defTabSz="457178" rtl="0" eaLnBrk="1" fontAlgn="base" hangingPunct="1">
        <a:spcBef>
          <a:spcPct val="0"/>
        </a:spcBef>
        <a:spcAft>
          <a:spcPct val="0"/>
        </a:spcAft>
        <a:defRPr sz="4400">
          <a:solidFill>
            <a:schemeClr val="tx1"/>
          </a:solidFill>
          <a:latin typeface="Arial" pitchFamily="-84" charset="0"/>
          <a:ea typeface="ＭＳ Ｐゴシック" pitchFamily="-84" charset="-128"/>
        </a:defRPr>
      </a:lvl6pPr>
      <a:lvl7pPr marL="914356" algn="ctr" defTabSz="457178" rtl="0" eaLnBrk="1" fontAlgn="base" hangingPunct="1">
        <a:spcBef>
          <a:spcPct val="0"/>
        </a:spcBef>
        <a:spcAft>
          <a:spcPct val="0"/>
        </a:spcAft>
        <a:defRPr sz="4400">
          <a:solidFill>
            <a:schemeClr val="tx1"/>
          </a:solidFill>
          <a:latin typeface="Arial" pitchFamily="-84" charset="0"/>
          <a:ea typeface="ＭＳ Ｐゴシック" pitchFamily="-84" charset="-128"/>
        </a:defRPr>
      </a:lvl7pPr>
      <a:lvl8pPr marL="1371532" algn="ctr" defTabSz="457178" rtl="0" eaLnBrk="1" fontAlgn="base" hangingPunct="1">
        <a:spcBef>
          <a:spcPct val="0"/>
        </a:spcBef>
        <a:spcAft>
          <a:spcPct val="0"/>
        </a:spcAft>
        <a:defRPr sz="4400">
          <a:solidFill>
            <a:schemeClr val="tx1"/>
          </a:solidFill>
          <a:latin typeface="Arial" pitchFamily="-84" charset="0"/>
          <a:ea typeface="ＭＳ Ｐゴシック" pitchFamily="-84" charset="-128"/>
        </a:defRPr>
      </a:lvl8pPr>
      <a:lvl9pPr marL="1828709" algn="ctr" defTabSz="457178" rtl="0" eaLnBrk="1" fontAlgn="base" hangingPunct="1">
        <a:spcBef>
          <a:spcPct val="0"/>
        </a:spcBef>
        <a:spcAft>
          <a:spcPct val="0"/>
        </a:spcAft>
        <a:defRPr sz="4400">
          <a:solidFill>
            <a:schemeClr val="tx1"/>
          </a:solidFill>
          <a:latin typeface="Arial" pitchFamily="-84" charset="0"/>
          <a:ea typeface="ＭＳ Ｐゴシック" pitchFamily="-84" charset="-128"/>
        </a:defRPr>
      </a:lvl9pPr>
    </p:titleStyle>
    <p:bodyStyle>
      <a:lvl1pPr marL="342883" indent="-342883" algn="l" defTabSz="457178" rtl="0" eaLnBrk="1" fontAlgn="base" hangingPunct="1">
        <a:spcBef>
          <a:spcPct val="20000"/>
        </a:spcBef>
        <a:spcAft>
          <a:spcPct val="0"/>
        </a:spcAft>
        <a:buClr>
          <a:srgbClr val="0A3E64"/>
        </a:buClr>
        <a:buFont typeface="Wingdings" pitchFamily="2" charset="2"/>
        <a:buChar char="§"/>
        <a:defRPr sz="3200" kern="1200">
          <a:solidFill>
            <a:schemeClr val="tx1"/>
          </a:solidFill>
          <a:latin typeface="+mj-lt"/>
          <a:ea typeface="ＭＳ Ｐゴシック" pitchFamily="-84" charset="-128"/>
          <a:cs typeface="ＭＳ Ｐゴシック" pitchFamily="-84" charset="-128"/>
        </a:defRPr>
      </a:lvl1pPr>
      <a:lvl2pPr marL="742912" indent="-285736" algn="l" defTabSz="457178" rtl="0" eaLnBrk="1" fontAlgn="base" hangingPunct="1">
        <a:spcBef>
          <a:spcPct val="20000"/>
        </a:spcBef>
        <a:spcAft>
          <a:spcPct val="0"/>
        </a:spcAft>
        <a:buClr>
          <a:srgbClr val="CE783A"/>
        </a:buClr>
        <a:buFont typeface="Arial" charset="0"/>
        <a:buChar char="–"/>
        <a:defRPr sz="2800" kern="1200">
          <a:solidFill>
            <a:schemeClr val="tx1"/>
          </a:solidFill>
          <a:latin typeface="+mj-lt"/>
          <a:ea typeface="ＭＳ Ｐゴシック" pitchFamily="-84" charset="-128"/>
          <a:cs typeface="+mn-cs"/>
        </a:defRPr>
      </a:lvl2pPr>
      <a:lvl3pPr marL="1142943" indent="-228589" algn="l" defTabSz="457178" rtl="0" eaLnBrk="1" fontAlgn="base" hangingPunct="1">
        <a:spcBef>
          <a:spcPct val="20000"/>
        </a:spcBef>
        <a:spcAft>
          <a:spcPct val="0"/>
        </a:spcAft>
        <a:buClr>
          <a:srgbClr val="003366"/>
        </a:buClr>
        <a:buFont typeface="Arial" charset="0"/>
        <a:buChar char="•"/>
        <a:defRPr sz="2400" kern="1200">
          <a:solidFill>
            <a:schemeClr val="tx1"/>
          </a:solidFill>
          <a:latin typeface="+mj-lt"/>
          <a:ea typeface="ＭＳ Ｐゴシック" pitchFamily="-84" charset="-128"/>
          <a:cs typeface="+mn-cs"/>
        </a:defRPr>
      </a:lvl3pPr>
      <a:lvl4pPr marL="1600120" indent="-228589" algn="l" defTabSz="457178" rtl="0" eaLnBrk="1" fontAlgn="base" hangingPunct="1">
        <a:spcBef>
          <a:spcPct val="20000"/>
        </a:spcBef>
        <a:spcAft>
          <a:spcPct val="0"/>
        </a:spcAft>
        <a:buFont typeface="Arial" charset="0"/>
        <a:buChar char="–"/>
        <a:defRPr sz="2000" kern="1200">
          <a:solidFill>
            <a:schemeClr val="tx1"/>
          </a:solidFill>
          <a:latin typeface="+mj-lt"/>
          <a:ea typeface="ＭＳ Ｐゴシック" pitchFamily="-84" charset="-128"/>
          <a:cs typeface="+mn-cs"/>
        </a:defRPr>
      </a:lvl4pPr>
      <a:lvl5pPr marL="2057297" indent="-228589" algn="l" defTabSz="457178" rtl="0" eaLnBrk="1" fontAlgn="base" hangingPunct="1">
        <a:spcBef>
          <a:spcPct val="20000"/>
        </a:spcBef>
        <a:spcAft>
          <a:spcPct val="0"/>
        </a:spcAft>
        <a:buFont typeface="Arial" charset="0"/>
        <a:buChar char="»"/>
        <a:defRPr sz="2000" kern="1200">
          <a:solidFill>
            <a:schemeClr val="tx1"/>
          </a:solidFill>
          <a:latin typeface="+mj-lt"/>
          <a:ea typeface="ＭＳ Ｐゴシック" pitchFamily="-84" charset="-128"/>
          <a:cs typeface="+mn-cs"/>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6"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3"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mailto:mmlyn2@uis.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msmit2@uis.edu"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hr.uillinois.edu/userfiles/Servers/Server_4208/file/Policy/FINALFAQsRelationshipPolicy9_9_20.pdf" TargetMode="External"/><Relationship Id="rId2" Type="http://schemas.openxmlformats.org/officeDocument/2006/relationships/hyperlink" Target="https://www.hr.uillinois.edu/cms/One.aspx?portalId=4292&amp;pageId=1411896" TargetMode="External"/><Relationship Id="rId1" Type="http://schemas.openxmlformats.org/officeDocument/2006/relationships/slideLayout" Target="../slideLayouts/slideLayout2.xml"/><Relationship Id="rId5" Type="http://schemas.openxmlformats.org/officeDocument/2006/relationships/hyperlink" Target="https://www.hr.uillinois.edu/cms/One.aspx?portalId=4292&amp;pageId=1430117" TargetMode="External"/><Relationship Id="rId4" Type="http://schemas.openxmlformats.org/officeDocument/2006/relationships/hyperlink" Target="https://www.uis.edu/humanresources/wp-content/uploads/sites/92/2020/09/Intimate-Personal-Relationships-Procedure.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hr.uillinois.edu/cms/One.aspx?portalId=4292&amp;pageId=1411896" TargetMode="External"/><Relationship Id="rId2" Type="http://schemas.openxmlformats.org/officeDocument/2006/relationships/hyperlink" Target="https://www.hr.uillinois.edu/cms/One.aspx?portalId=4292&amp;pageId=141189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hr.uillinois.edu/cms/One.aspx?portalId=4292&amp;pageId=1430117"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mowen1@uis.edu"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is.edu/humanresources/wp-content/uploads/sites/92/2020/09/UIS-Procedures-for-Prior-Employment-Misconduct.pdf" TargetMode="External"/><Relationship Id="rId2" Type="http://schemas.openxmlformats.org/officeDocument/2006/relationships/hyperlink" Target="https://www.hr.uillinois.edu/cms/One.aspx?portalId=4292&amp;pageId=141189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lgn="l">
              <a:defRPr/>
            </a:pPr>
            <a:endParaRPr lang="en-US" dirty="0"/>
          </a:p>
        </p:txBody>
      </p:sp>
      <p:pic>
        <p:nvPicPr>
          <p:cNvPr id="22" name="Picture 21" descr="Mark Owens, Assistant Director of Employee and Labor Relations. His email address is mowen1@uis.edu and his phone number is 2172067096.">
            <a:extLst>
              <a:ext uri="{FF2B5EF4-FFF2-40B4-BE49-F238E27FC236}">
                <a16:creationId xmlns:a16="http://schemas.microsoft.com/office/drawing/2014/main" id="{0715C051-FA27-4479-B269-906E9B931A4C}"/>
              </a:ext>
            </a:extLst>
          </p:cNvPr>
          <p:cNvPicPr>
            <a:picLocks noChangeAspect="1"/>
          </p:cNvPicPr>
          <p:nvPr/>
        </p:nvPicPr>
        <p:blipFill>
          <a:blip r:embed="rId2"/>
          <a:stretch>
            <a:fillRect/>
          </a:stretch>
        </p:blipFill>
        <p:spPr>
          <a:xfrm>
            <a:off x="5334000" y="3365083"/>
            <a:ext cx="3276600" cy="1623151"/>
          </a:xfrm>
          <a:prstGeom prst="rect">
            <a:avLst/>
          </a:prstGeom>
        </p:spPr>
      </p:pic>
      <p:pic>
        <p:nvPicPr>
          <p:cNvPr id="20" name="Content Placeholder 19" descr="Melanie Trimm, Deputy Director of Human Resources. Her email address is msmit2@uis.edu and her phone number is 2172067078. ">
            <a:extLst>
              <a:ext uri="{FF2B5EF4-FFF2-40B4-BE49-F238E27FC236}">
                <a16:creationId xmlns:a16="http://schemas.microsoft.com/office/drawing/2014/main" id="{5F9B7226-6645-454E-9C74-7BEA093D3223}"/>
              </a:ext>
            </a:extLst>
          </p:cNvPr>
          <p:cNvPicPr>
            <a:picLocks noGrp="1" noChangeAspect="1"/>
          </p:cNvPicPr>
          <p:nvPr>
            <p:ph idx="1"/>
          </p:nvPr>
        </p:nvPicPr>
        <p:blipFill>
          <a:blip r:embed="rId3"/>
          <a:stretch>
            <a:fillRect/>
          </a:stretch>
        </p:blipFill>
        <p:spPr>
          <a:xfrm>
            <a:off x="2852701" y="3397042"/>
            <a:ext cx="3118183" cy="1786283"/>
          </a:xfrm>
        </p:spPr>
      </p:pic>
      <p:sp>
        <p:nvSpPr>
          <p:cNvPr id="10" name="TextBox 9">
            <a:extLst>
              <a:ext uri="{FF2B5EF4-FFF2-40B4-BE49-F238E27FC236}">
                <a16:creationId xmlns:a16="http://schemas.microsoft.com/office/drawing/2014/main" id="{B494C0A6-368E-48B0-9930-60D6ABDEB031}"/>
              </a:ext>
            </a:extLst>
          </p:cNvPr>
          <p:cNvSpPr txBox="1"/>
          <p:nvPr/>
        </p:nvSpPr>
        <p:spPr>
          <a:xfrm>
            <a:off x="441952" y="3460958"/>
            <a:ext cx="2743200" cy="1754326"/>
          </a:xfrm>
          <a:prstGeom prst="rect">
            <a:avLst/>
          </a:prstGeom>
          <a:noFill/>
        </p:spPr>
        <p:txBody>
          <a:bodyPr wrap="square" rtlCol="0">
            <a:spAutoFit/>
          </a:bodyPr>
          <a:lstStyle/>
          <a:p>
            <a:r>
              <a:rPr lang="en-US" dirty="0">
                <a:solidFill>
                  <a:srgbClr val="012356"/>
                </a:solidFill>
              </a:rPr>
              <a:t>Melissa Mlynski</a:t>
            </a:r>
          </a:p>
          <a:p>
            <a:r>
              <a:rPr lang="en-US" dirty="0">
                <a:solidFill>
                  <a:srgbClr val="012356"/>
                </a:solidFill>
              </a:rPr>
              <a:t>Senior Director of Human Resources</a:t>
            </a:r>
          </a:p>
          <a:p>
            <a:r>
              <a:rPr lang="en-US" dirty="0">
                <a:hlinkClick r:id="rId4"/>
              </a:rPr>
              <a:t>mmlyn2@uis.edu</a:t>
            </a:r>
            <a:endParaRPr lang="en-US" dirty="0"/>
          </a:p>
          <a:p>
            <a:r>
              <a:rPr lang="en-US" dirty="0">
                <a:solidFill>
                  <a:srgbClr val="012356"/>
                </a:solidFill>
              </a:rPr>
              <a:t>217.206.7148</a:t>
            </a:r>
          </a:p>
          <a:p>
            <a:endParaRPr lang="en-US" dirty="0"/>
          </a:p>
        </p:txBody>
      </p:sp>
      <p:sp>
        <p:nvSpPr>
          <p:cNvPr id="6" name="Title 5">
            <a:extLst>
              <a:ext uri="{FF2B5EF4-FFF2-40B4-BE49-F238E27FC236}">
                <a16:creationId xmlns:a16="http://schemas.microsoft.com/office/drawing/2014/main" id="{76255F7A-3A0D-4278-A880-C7C0E54D1D39}"/>
              </a:ext>
            </a:extLst>
          </p:cNvPr>
          <p:cNvSpPr txBox="1">
            <a:spLocks noGrp="1"/>
          </p:cNvSpPr>
          <p:nvPr>
            <p:ph type="title"/>
          </p:nvPr>
        </p:nvSpPr>
        <p:spPr>
          <a:xfrm>
            <a:off x="1066800" y="509246"/>
            <a:ext cx="7543800" cy="2154436"/>
          </a:xfrm>
          <a:prstGeom prst="rect">
            <a:avLst/>
          </a:prstGeom>
          <a:noFill/>
        </p:spPr>
        <p:txBody>
          <a:bodyPr wrap="square" rtlCol="0">
            <a:spAutoFit/>
          </a:bodyPr>
          <a:lstStyle/>
          <a:p>
            <a:pPr algn="ctr"/>
            <a:r>
              <a:rPr lang="en-US" dirty="0">
                <a:solidFill>
                  <a:schemeClr val="tx2">
                    <a:lumMod val="50000"/>
                  </a:schemeClr>
                </a:solidFill>
              </a:rPr>
              <a:t>University of Illinois Springfield</a:t>
            </a:r>
          </a:p>
          <a:p>
            <a:pPr algn="ctr"/>
            <a:r>
              <a:rPr lang="en-US" dirty="0">
                <a:solidFill>
                  <a:schemeClr val="tx2">
                    <a:lumMod val="50000"/>
                  </a:schemeClr>
                </a:solidFill>
              </a:rPr>
              <a:t>Office of Human Resources</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304EB-A11E-48F2-846F-9B6B1D88C8BC}"/>
              </a:ext>
            </a:extLst>
          </p:cNvPr>
          <p:cNvSpPr>
            <a:spLocks noGrp="1"/>
          </p:cNvSpPr>
          <p:nvPr>
            <p:ph type="title"/>
          </p:nvPr>
        </p:nvSpPr>
        <p:spPr/>
        <p:txBody>
          <a:bodyPr/>
          <a:lstStyle/>
          <a:p>
            <a:pPr algn="ctr"/>
            <a:r>
              <a:rPr lang="en-US" sz="2800" dirty="0"/>
              <a:t>Policy on Consideration of Sexual Misconduct in Prior Employment, page 6</a:t>
            </a:r>
          </a:p>
        </p:txBody>
      </p:sp>
      <p:sp>
        <p:nvSpPr>
          <p:cNvPr id="3" name="Content Placeholder 2">
            <a:extLst>
              <a:ext uri="{FF2B5EF4-FFF2-40B4-BE49-F238E27FC236}">
                <a16:creationId xmlns:a16="http://schemas.microsoft.com/office/drawing/2014/main" id="{42215FC2-3B98-4161-8225-1A46247B943F}"/>
              </a:ext>
            </a:extLst>
          </p:cNvPr>
          <p:cNvSpPr>
            <a:spLocks noGrp="1"/>
          </p:cNvSpPr>
          <p:nvPr>
            <p:ph idx="1"/>
          </p:nvPr>
        </p:nvSpPr>
        <p:spPr/>
        <p:txBody>
          <a:bodyPr/>
          <a:lstStyle/>
          <a:p>
            <a:r>
              <a:rPr lang="en-US" sz="2800" dirty="0"/>
              <a:t>HR staff will check with prior employers and follow up on disclosures.</a:t>
            </a:r>
          </a:p>
          <a:p>
            <a:endParaRPr lang="en-US" sz="2800" dirty="0"/>
          </a:p>
          <a:p>
            <a:r>
              <a:rPr lang="en-US" sz="2800" dirty="0"/>
              <a:t>This process will run concurrent with our current background check process.</a:t>
            </a:r>
          </a:p>
        </p:txBody>
      </p:sp>
      <p:sp>
        <p:nvSpPr>
          <p:cNvPr id="4" name="Slide Number Placeholder 3">
            <a:extLst>
              <a:ext uri="{FF2B5EF4-FFF2-40B4-BE49-F238E27FC236}">
                <a16:creationId xmlns:a16="http://schemas.microsoft.com/office/drawing/2014/main" id="{C2A0F4E5-AB7A-44EA-8D0F-AC3E34E39F41}"/>
              </a:ext>
            </a:extLst>
          </p:cNvPr>
          <p:cNvSpPr>
            <a:spLocks noGrp="1"/>
          </p:cNvSpPr>
          <p:nvPr>
            <p:ph type="sldNum" sz="quarter" idx="11"/>
          </p:nvPr>
        </p:nvSpPr>
        <p:spPr/>
        <p:txBody>
          <a:bodyPr/>
          <a:lstStyle/>
          <a:p>
            <a:pPr algn="l">
              <a:defRPr/>
            </a:pPr>
            <a:fld id="{D1A74540-1A5D-4324-8B2A-065D0631BF4E}" type="slidenum">
              <a:rPr lang="en-US" smtClean="0"/>
              <a:pPr algn="l">
                <a:defRPr/>
              </a:pPr>
              <a:t>9</a:t>
            </a:fld>
            <a:endParaRPr lang="en-US" dirty="0"/>
          </a:p>
        </p:txBody>
      </p:sp>
    </p:spTree>
    <p:extLst>
      <p:ext uri="{BB962C8B-B14F-4D97-AF65-F5344CB8AC3E}">
        <p14:creationId xmlns:p14="http://schemas.microsoft.com/office/powerpoint/2010/main" val="329282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52971-655D-4F14-A59B-6AC6EC21DE9D}"/>
              </a:ext>
            </a:extLst>
          </p:cNvPr>
          <p:cNvSpPr>
            <a:spLocks noGrp="1"/>
          </p:cNvSpPr>
          <p:nvPr>
            <p:ph type="title"/>
          </p:nvPr>
        </p:nvSpPr>
        <p:spPr/>
        <p:txBody>
          <a:bodyPr/>
          <a:lstStyle/>
          <a:p>
            <a:pPr algn="ctr"/>
            <a:r>
              <a:rPr lang="en-US" sz="2800" dirty="0"/>
              <a:t>Policy on Consideration of Sexual Misconduct in Prior Employment, page 7</a:t>
            </a:r>
          </a:p>
        </p:txBody>
      </p:sp>
      <p:sp>
        <p:nvSpPr>
          <p:cNvPr id="3" name="Content Placeholder 2">
            <a:extLst>
              <a:ext uri="{FF2B5EF4-FFF2-40B4-BE49-F238E27FC236}">
                <a16:creationId xmlns:a16="http://schemas.microsoft.com/office/drawing/2014/main" id="{74052C17-5139-414B-9F67-C52DAA41CB05}"/>
              </a:ext>
            </a:extLst>
          </p:cNvPr>
          <p:cNvSpPr>
            <a:spLocks noGrp="1"/>
          </p:cNvSpPr>
          <p:nvPr>
            <p:ph idx="1"/>
          </p:nvPr>
        </p:nvSpPr>
        <p:spPr/>
        <p:txBody>
          <a:bodyPr/>
          <a:lstStyle/>
          <a:p>
            <a:r>
              <a:rPr lang="en-US" sz="2800" dirty="0"/>
              <a:t>Policy requires each University, Hospital and the System office to transmit final disposition Sexual Misconduct or Sexual Harassment Findings to the System Human Resources Office.</a:t>
            </a:r>
          </a:p>
          <a:p>
            <a:r>
              <a:rPr lang="en-US" sz="2800" dirty="0"/>
              <a:t>System Office HR will maintain data base and UIS HR staff will check for final candidates who work or have worked within the System.</a:t>
            </a:r>
          </a:p>
        </p:txBody>
      </p:sp>
      <p:sp>
        <p:nvSpPr>
          <p:cNvPr id="4" name="Slide Number Placeholder 3">
            <a:extLst>
              <a:ext uri="{FF2B5EF4-FFF2-40B4-BE49-F238E27FC236}">
                <a16:creationId xmlns:a16="http://schemas.microsoft.com/office/drawing/2014/main" id="{CF4E71BA-69E3-4198-A796-CC2ECCBC4CA6}"/>
              </a:ext>
            </a:extLst>
          </p:cNvPr>
          <p:cNvSpPr>
            <a:spLocks noGrp="1"/>
          </p:cNvSpPr>
          <p:nvPr>
            <p:ph type="sldNum" sz="quarter" idx="11"/>
          </p:nvPr>
        </p:nvSpPr>
        <p:spPr/>
        <p:txBody>
          <a:bodyPr/>
          <a:lstStyle/>
          <a:p>
            <a:pPr algn="l">
              <a:defRPr/>
            </a:pPr>
            <a:fld id="{D1A74540-1A5D-4324-8B2A-065D0631BF4E}" type="slidenum">
              <a:rPr lang="en-US" smtClean="0"/>
              <a:pPr algn="l">
                <a:defRPr/>
              </a:pPr>
              <a:t>10</a:t>
            </a:fld>
            <a:endParaRPr lang="en-US" dirty="0"/>
          </a:p>
        </p:txBody>
      </p:sp>
    </p:spTree>
    <p:extLst>
      <p:ext uri="{BB962C8B-B14F-4D97-AF65-F5344CB8AC3E}">
        <p14:creationId xmlns:p14="http://schemas.microsoft.com/office/powerpoint/2010/main" val="1448036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EF6E4-F71E-4C80-9DD6-9890FF2C9296}"/>
              </a:ext>
            </a:extLst>
          </p:cNvPr>
          <p:cNvSpPr>
            <a:spLocks noGrp="1"/>
          </p:cNvSpPr>
          <p:nvPr>
            <p:ph type="title"/>
          </p:nvPr>
        </p:nvSpPr>
        <p:spPr/>
        <p:txBody>
          <a:bodyPr/>
          <a:lstStyle/>
          <a:p>
            <a:pPr algn="ctr"/>
            <a:r>
              <a:rPr lang="en-US" sz="2800" dirty="0"/>
              <a:t>Policy on Consideration of Sexual Misconduct in Prior Employment, page 8</a:t>
            </a:r>
          </a:p>
        </p:txBody>
      </p:sp>
      <p:sp>
        <p:nvSpPr>
          <p:cNvPr id="3" name="Content Placeholder 2">
            <a:extLst>
              <a:ext uri="{FF2B5EF4-FFF2-40B4-BE49-F238E27FC236}">
                <a16:creationId xmlns:a16="http://schemas.microsoft.com/office/drawing/2014/main" id="{FB7E6960-030A-40CA-B774-CB31BD368587}"/>
              </a:ext>
            </a:extLst>
          </p:cNvPr>
          <p:cNvSpPr>
            <a:spLocks noGrp="1"/>
          </p:cNvSpPr>
          <p:nvPr>
            <p:ph idx="1"/>
          </p:nvPr>
        </p:nvSpPr>
        <p:spPr/>
        <p:txBody>
          <a:bodyPr/>
          <a:lstStyle/>
          <a:p>
            <a:pPr marL="0" indent="0">
              <a:buNone/>
            </a:pPr>
            <a:r>
              <a:rPr lang="en-US" sz="1800" dirty="0"/>
              <a:t>Factors that will be considered in the event of a finding:</a:t>
            </a:r>
          </a:p>
          <a:p>
            <a:pPr lvl="1">
              <a:buFont typeface="Arial" panose="020B0604020202020204" pitchFamily="34" charset="0"/>
              <a:buChar char="•"/>
            </a:pPr>
            <a:r>
              <a:rPr lang="en-US" sz="1800" b="0" i="1" u="none" strike="noStrike" dirty="0">
                <a:solidFill>
                  <a:srgbClr val="0A0A0A"/>
                </a:solidFill>
                <a:effectLst/>
              </a:rPr>
              <a:t>The nature and severity of the conduct at issue;</a:t>
            </a:r>
          </a:p>
          <a:p>
            <a:pPr lvl="1">
              <a:buFont typeface="Arial" panose="020B0604020202020204" pitchFamily="34" charset="0"/>
              <a:buChar char="•"/>
            </a:pPr>
            <a:r>
              <a:rPr lang="en-US" sz="1800" b="0" i="1" u="none" strike="noStrike" dirty="0">
                <a:solidFill>
                  <a:srgbClr val="0A0A0A"/>
                </a:solidFill>
                <a:effectLst/>
              </a:rPr>
              <a:t>When and under what circumstances the conduct occurred;</a:t>
            </a:r>
          </a:p>
          <a:p>
            <a:pPr lvl="1">
              <a:buFont typeface="Arial" panose="020B0604020202020204" pitchFamily="34" charset="0"/>
              <a:buChar char="•"/>
            </a:pPr>
            <a:r>
              <a:rPr lang="en-US" sz="1800" b="0" i="1" u="none" strike="noStrike" dirty="0">
                <a:solidFill>
                  <a:srgbClr val="0A0A0A"/>
                </a:solidFill>
                <a:effectLst/>
              </a:rPr>
              <a:t>Whether the conduct involved an abuse of power or authority, such as involvement of subordinate employees or students;</a:t>
            </a:r>
          </a:p>
          <a:p>
            <a:pPr lvl="1">
              <a:buFont typeface="Arial" panose="020B0604020202020204" pitchFamily="34" charset="0"/>
              <a:buChar char="•"/>
            </a:pPr>
            <a:r>
              <a:rPr lang="en-US" sz="1800" b="0" i="1" u="none" strike="noStrike" dirty="0">
                <a:solidFill>
                  <a:srgbClr val="0A0A0A"/>
                </a:solidFill>
                <a:effectLst/>
              </a:rPr>
              <a:t>The nature of the position for which the candidate is being considered;</a:t>
            </a:r>
          </a:p>
          <a:p>
            <a:pPr lvl="1">
              <a:buFont typeface="Arial" panose="020B0604020202020204" pitchFamily="34" charset="0"/>
              <a:buChar char="•"/>
            </a:pPr>
            <a:r>
              <a:rPr lang="en-US" sz="1800" b="0" i="1" u="none" strike="noStrike" dirty="0">
                <a:solidFill>
                  <a:srgbClr val="0A0A0A"/>
                </a:solidFill>
                <a:effectLst/>
              </a:rPr>
              <a:t>The candidate’s subsequent conduct and work history;</a:t>
            </a:r>
          </a:p>
          <a:p>
            <a:pPr lvl="1">
              <a:buFont typeface="Arial" panose="020B0604020202020204" pitchFamily="34" charset="0"/>
              <a:buChar char="•"/>
            </a:pPr>
            <a:r>
              <a:rPr lang="en-US" sz="1800" b="0" i="1" u="none" strike="noStrike" dirty="0">
                <a:solidFill>
                  <a:srgbClr val="0A0A0A"/>
                </a:solidFill>
                <a:effectLst/>
              </a:rPr>
              <a:t>Evidence of rehabilitation.</a:t>
            </a:r>
          </a:p>
          <a:p>
            <a:pPr marL="0" indent="0">
              <a:buNone/>
            </a:pPr>
            <a:r>
              <a:rPr lang="en-US" sz="1800" dirty="0"/>
              <a:t>Per UIS procedures, Senior Director of HR will make recommendation to the Division Head on whether it is in the best interest of the University to withdraw a contingent offer of employment.</a:t>
            </a:r>
          </a:p>
        </p:txBody>
      </p:sp>
      <p:sp>
        <p:nvSpPr>
          <p:cNvPr id="4" name="Slide Number Placeholder 3">
            <a:extLst>
              <a:ext uri="{FF2B5EF4-FFF2-40B4-BE49-F238E27FC236}">
                <a16:creationId xmlns:a16="http://schemas.microsoft.com/office/drawing/2014/main" id="{23CBFDCF-367C-44D6-9A32-113028CB0D24}"/>
              </a:ext>
            </a:extLst>
          </p:cNvPr>
          <p:cNvSpPr>
            <a:spLocks noGrp="1"/>
          </p:cNvSpPr>
          <p:nvPr>
            <p:ph type="sldNum" sz="quarter" idx="11"/>
          </p:nvPr>
        </p:nvSpPr>
        <p:spPr/>
        <p:txBody>
          <a:bodyPr/>
          <a:lstStyle/>
          <a:p>
            <a:pPr algn="l">
              <a:defRPr/>
            </a:pPr>
            <a:fld id="{D1A74540-1A5D-4324-8B2A-065D0631BF4E}" type="slidenum">
              <a:rPr lang="en-US" smtClean="0"/>
              <a:pPr algn="l">
                <a:defRPr/>
              </a:pPr>
              <a:t>11</a:t>
            </a:fld>
            <a:endParaRPr lang="en-US" dirty="0"/>
          </a:p>
        </p:txBody>
      </p:sp>
    </p:spTree>
    <p:extLst>
      <p:ext uri="{BB962C8B-B14F-4D97-AF65-F5344CB8AC3E}">
        <p14:creationId xmlns:p14="http://schemas.microsoft.com/office/powerpoint/2010/main" val="2402266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45E11-C6E1-43BA-A1D3-88358B95BAF2}"/>
              </a:ext>
            </a:extLst>
          </p:cNvPr>
          <p:cNvSpPr>
            <a:spLocks noGrp="1"/>
          </p:cNvSpPr>
          <p:nvPr>
            <p:ph type="title"/>
          </p:nvPr>
        </p:nvSpPr>
        <p:spPr>
          <a:xfrm>
            <a:off x="914400" y="274638"/>
            <a:ext cx="7772400" cy="5211762"/>
          </a:xfrm>
        </p:spPr>
        <p:txBody>
          <a:bodyPr/>
          <a:lstStyle/>
          <a:p>
            <a:r>
              <a:rPr lang="en-US" sz="8000" dirty="0" smtClean="0"/>
              <a:t/>
            </a:r>
            <a:br>
              <a:rPr lang="en-US" sz="8000" dirty="0" smtClean="0"/>
            </a:br>
            <a:r>
              <a:rPr lang="en-US" sz="8000" dirty="0"/>
              <a:t/>
            </a:r>
            <a:br>
              <a:rPr lang="en-US" sz="8000" dirty="0"/>
            </a:br>
            <a:r>
              <a:rPr lang="en-US" sz="8000" dirty="0" smtClean="0"/>
              <a:t>Questions?</a:t>
            </a:r>
            <a:br>
              <a:rPr lang="en-US" sz="8000" dirty="0" smtClean="0"/>
            </a:br>
            <a:r>
              <a:rPr lang="en-US" sz="8000" dirty="0" smtClean="0"/>
              <a:t/>
            </a:r>
            <a:br>
              <a:rPr lang="en-US" sz="8000" dirty="0" smtClean="0"/>
            </a:br>
            <a:r>
              <a:rPr lang="en-US" sz="2000" dirty="0" smtClean="0"/>
              <a:t>UIS HR contact for questions on Sexual Misconduct in Prior Employment Policy and Procedures:  </a:t>
            </a:r>
            <a:r>
              <a:rPr lang="en-US" sz="1800" dirty="0" smtClean="0"/>
              <a:t>Melanie Trimm </a:t>
            </a:r>
            <a:r>
              <a:rPr lang="en-US" sz="1800" dirty="0" smtClean="0">
                <a:hlinkClick r:id="rId2"/>
              </a:rPr>
              <a:t>msmit2@uis.edu</a:t>
            </a:r>
            <a:r>
              <a:rPr lang="en-US" sz="1800" dirty="0" smtClean="0"/>
              <a:t/>
            </a:r>
            <a:br>
              <a:rPr lang="en-US" sz="1800" dirty="0" smtClean="0"/>
            </a:br>
            <a:r>
              <a:rPr lang="en-US" dirty="0"/>
              <a:t/>
            </a:r>
            <a:br>
              <a:rPr lang="en-US" dirty="0"/>
            </a:br>
            <a:endParaRPr lang="en-US" dirty="0"/>
          </a:p>
        </p:txBody>
      </p:sp>
      <p:sp>
        <p:nvSpPr>
          <p:cNvPr id="4" name="Slide Number Placeholder 3">
            <a:extLst>
              <a:ext uri="{FF2B5EF4-FFF2-40B4-BE49-F238E27FC236}">
                <a16:creationId xmlns:a16="http://schemas.microsoft.com/office/drawing/2014/main" id="{7A9102C6-D4DB-4725-912E-01FB287087E9}"/>
              </a:ext>
            </a:extLst>
          </p:cNvPr>
          <p:cNvSpPr>
            <a:spLocks noGrp="1"/>
          </p:cNvSpPr>
          <p:nvPr>
            <p:ph type="sldNum" sz="quarter" idx="11"/>
          </p:nvPr>
        </p:nvSpPr>
        <p:spPr/>
        <p:txBody>
          <a:bodyPr/>
          <a:lstStyle/>
          <a:p>
            <a:pPr algn="l">
              <a:defRPr/>
            </a:pPr>
            <a:fld id="{D1A74540-1A5D-4324-8B2A-065D0631BF4E}" type="slidenum">
              <a:rPr lang="en-US" smtClean="0"/>
              <a:pPr algn="l">
                <a:defRPr/>
              </a:pPr>
              <a:t>12</a:t>
            </a:fld>
            <a:endParaRPr lang="en-US" dirty="0"/>
          </a:p>
        </p:txBody>
      </p:sp>
    </p:spTree>
    <p:extLst>
      <p:ext uri="{BB962C8B-B14F-4D97-AF65-F5344CB8AC3E}">
        <p14:creationId xmlns:p14="http://schemas.microsoft.com/office/powerpoint/2010/main" val="1443701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9547-501B-44D6-8D3C-1AC0FE3BCFD8}"/>
              </a:ext>
            </a:extLst>
          </p:cNvPr>
          <p:cNvSpPr>
            <a:spLocks noGrp="1"/>
          </p:cNvSpPr>
          <p:nvPr>
            <p:ph type="title"/>
          </p:nvPr>
        </p:nvSpPr>
        <p:spPr/>
        <p:txBody>
          <a:bodyPr/>
          <a:lstStyle/>
          <a:p>
            <a:pPr algn="ctr"/>
            <a:r>
              <a:rPr lang="en-US" sz="2800" dirty="0"/>
              <a:t>Policy on Workplace-Related Intimate Personal Relationships, page 1</a:t>
            </a:r>
          </a:p>
        </p:txBody>
      </p:sp>
      <p:sp>
        <p:nvSpPr>
          <p:cNvPr id="3" name="Content Placeholder 2">
            <a:extLst>
              <a:ext uri="{FF2B5EF4-FFF2-40B4-BE49-F238E27FC236}">
                <a16:creationId xmlns:a16="http://schemas.microsoft.com/office/drawing/2014/main" id="{FCF10305-F38C-4B78-AA13-EEF5327695CA}"/>
              </a:ext>
            </a:extLst>
          </p:cNvPr>
          <p:cNvSpPr>
            <a:spLocks noGrp="1"/>
          </p:cNvSpPr>
          <p:nvPr>
            <p:ph idx="1"/>
          </p:nvPr>
        </p:nvSpPr>
        <p:spPr/>
        <p:txBody>
          <a:bodyPr/>
          <a:lstStyle/>
          <a:p>
            <a:pPr marL="0" indent="0" algn="ctr">
              <a:buNone/>
            </a:pPr>
            <a:r>
              <a:rPr lang="en-US" sz="2800" b="1" dirty="0"/>
              <a:t>Important links</a:t>
            </a:r>
          </a:p>
          <a:p>
            <a:r>
              <a:rPr lang="en-US" sz="2000" b="1" dirty="0">
                <a:hlinkClick r:id="rId2"/>
              </a:rPr>
              <a:t>Policy</a:t>
            </a:r>
            <a:endParaRPr lang="en-US" sz="2000" b="1" dirty="0"/>
          </a:p>
          <a:p>
            <a:endParaRPr lang="en-US" sz="2000" dirty="0"/>
          </a:p>
          <a:p>
            <a:r>
              <a:rPr lang="en-US" sz="2000" b="1" dirty="0">
                <a:hlinkClick r:id="rId3"/>
              </a:rPr>
              <a:t>FAQs</a:t>
            </a:r>
            <a:endParaRPr lang="en-US" sz="2000" b="1" dirty="0"/>
          </a:p>
          <a:p>
            <a:endParaRPr lang="en-US" sz="2000" b="1" dirty="0"/>
          </a:p>
          <a:p>
            <a:r>
              <a:rPr lang="en-US" sz="2000" b="1" dirty="0">
                <a:hlinkClick r:id="rId4"/>
              </a:rPr>
              <a:t>UIS Procedures</a:t>
            </a:r>
            <a:endParaRPr lang="en-US" sz="2000" b="1" dirty="0"/>
          </a:p>
          <a:p>
            <a:endParaRPr lang="en-US" sz="2000" b="1" dirty="0"/>
          </a:p>
          <a:p>
            <a:r>
              <a:rPr lang="en-US" sz="2000" b="1" dirty="0">
                <a:hlinkClick r:id="rId5"/>
              </a:rPr>
              <a:t>Reporting Form</a:t>
            </a:r>
            <a:endParaRPr lang="en-US" sz="2000" b="1" dirty="0"/>
          </a:p>
          <a:p>
            <a:endParaRPr lang="en-US" sz="2000" b="1" dirty="0"/>
          </a:p>
          <a:p>
            <a:r>
              <a:rPr lang="en-US" sz="2000" b="1" dirty="0"/>
              <a:t>Brief information video coming soon!</a:t>
            </a:r>
          </a:p>
          <a:p>
            <a:endParaRPr lang="en-US" sz="1600" dirty="0"/>
          </a:p>
        </p:txBody>
      </p:sp>
      <p:sp>
        <p:nvSpPr>
          <p:cNvPr id="4" name="Slide Number Placeholder 3">
            <a:extLst>
              <a:ext uri="{FF2B5EF4-FFF2-40B4-BE49-F238E27FC236}">
                <a16:creationId xmlns:a16="http://schemas.microsoft.com/office/drawing/2014/main" id="{08E0057B-54FE-414E-8485-86CBEB098593}"/>
              </a:ext>
            </a:extLst>
          </p:cNvPr>
          <p:cNvSpPr>
            <a:spLocks noGrp="1"/>
          </p:cNvSpPr>
          <p:nvPr>
            <p:ph type="sldNum" sz="quarter" idx="11"/>
          </p:nvPr>
        </p:nvSpPr>
        <p:spPr/>
        <p:txBody>
          <a:bodyPr/>
          <a:lstStyle/>
          <a:p>
            <a:pPr algn="l">
              <a:defRPr/>
            </a:pPr>
            <a:fld id="{D1A74540-1A5D-4324-8B2A-065D0631BF4E}" type="slidenum">
              <a:rPr lang="en-US" smtClean="0"/>
              <a:pPr algn="l">
                <a:defRPr/>
              </a:pPr>
              <a:t>13</a:t>
            </a:fld>
            <a:endParaRPr lang="en-US" dirty="0"/>
          </a:p>
        </p:txBody>
      </p:sp>
    </p:spTree>
    <p:extLst>
      <p:ext uri="{BB962C8B-B14F-4D97-AF65-F5344CB8AC3E}">
        <p14:creationId xmlns:p14="http://schemas.microsoft.com/office/powerpoint/2010/main" val="634390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AA5ABD-421F-485E-9A84-85721388D3CF}"/>
              </a:ext>
            </a:extLst>
          </p:cNvPr>
          <p:cNvSpPr>
            <a:spLocks noGrp="1"/>
          </p:cNvSpPr>
          <p:nvPr>
            <p:ph idx="1"/>
          </p:nvPr>
        </p:nvSpPr>
        <p:spPr>
          <a:xfrm>
            <a:off x="906379" y="1730458"/>
            <a:ext cx="7772400" cy="4060743"/>
          </a:xfrm>
        </p:spPr>
        <p:txBody>
          <a:bodyPr/>
          <a:lstStyle/>
          <a:p>
            <a:pPr>
              <a:buFont typeface="Arial" panose="020B0604020202020204" pitchFamily="34" charset="0"/>
              <a:buChar char="•"/>
            </a:pPr>
            <a:r>
              <a:rPr lang="en-US" sz="2800" dirty="0"/>
              <a:t>Applies to all Faculty, Staff and Students within the University of Illinois System</a:t>
            </a:r>
          </a:p>
          <a:p>
            <a:pPr>
              <a:buFont typeface="Arial" panose="020B0604020202020204" pitchFamily="34" charset="0"/>
              <a:buChar char="•"/>
            </a:pPr>
            <a:r>
              <a:rPr lang="en-US" sz="2800" dirty="0"/>
              <a:t>Intended to address the actual or apparent conflict of interest resulting from particular types of workplace-related intimate personal relationships.  </a:t>
            </a:r>
          </a:p>
          <a:p>
            <a:pPr>
              <a:buFont typeface="Arial" panose="020B0604020202020204" pitchFamily="34" charset="0"/>
              <a:buChar char="•"/>
            </a:pPr>
            <a:r>
              <a:rPr lang="en-US" sz="2800" dirty="0"/>
              <a:t>Prohibits certain relationships and requires the creation of a Conflict Management Plan for other relationships.</a:t>
            </a:r>
          </a:p>
          <a:p>
            <a:endParaRPr lang="en-US" dirty="0"/>
          </a:p>
        </p:txBody>
      </p:sp>
      <p:sp>
        <p:nvSpPr>
          <p:cNvPr id="4" name="Slide Number Placeholder 3">
            <a:extLst>
              <a:ext uri="{FF2B5EF4-FFF2-40B4-BE49-F238E27FC236}">
                <a16:creationId xmlns:a16="http://schemas.microsoft.com/office/drawing/2014/main" id="{93A5D9E2-65EC-409C-B58C-E7A2719F650E}"/>
              </a:ext>
            </a:extLst>
          </p:cNvPr>
          <p:cNvSpPr>
            <a:spLocks noGrp="1"/>
          </p:cNvSpPr>
          <p:nvPr>
            <p:ph type="sldNum" sz="quarter" idx="11"/>
          </p:nvPr>
        </p:nvSpPr>
        <p:spPr/>
        <p:txBody>
          <a:bodyPr/>
          <a:lstStyle/>
          <a:p>
            <a:pPr algn="l">
              <a:defRPr/>
            </a:pPr>
            <a:fld id="{D1A74540-1A5D-4324-8B2A-065D0631BF4E}" type="slidenum">
              <a:rPr lang="en-US" smtClean="0"/>
              <a:pPr algn="l">
                <a:defRPr/>
              </a:pPr>
              <a:t>14</a:t>
            </a:fld>
            <a:endParaRPr lang="en-US" dirty="0"/>
          </a:p>
        </p:txBody>
      </p:sp>
      <p:sp>
        <p:nvSpPr>
          <p:cNvPr id="5" name="Title 1">
            <a:extLst>
              <a:ext uri="{FF2B5EF4-FFF2-40B4-BE49-F238E27FC236}">
                <a16:creationId xmlns:a16="http://schemas.microsoft.com/office/drawing/2014/main" id="{EEBA809F-6C44-4420-8C51-5024F23224D7}"/>
              </a:ext>
            </a:extLst>
          </p:cNvPr>
          <p:cNvSpPr>
            <a:spLocks noGrp="1"/>
          </p:cNvSpPr>
          <p:nvPr>
            <p:ph type="title"/>
          </p:nvPr>
        </p:nvSpPr>
        <p:spPr>
          <a:xfrm>
            <a:off x="914400" y="274639"/>
            <a:ext cx="7772400" cy="1143000"/>
          </a:xfrm>
        </p:spPr>
        <p:txBody>
          <a:bodyPr/>
          <a:lstStyle/>
          <a:p>
            <a:pPr algn="ctr"/>
            <a:r>
              <a:rPr lang="en-US" sz="2800" dirty="0"/>
              <a:t>Policy on Workplace-Related Intimate Personal Relationships, page 2</a:t>
            </a:r>
          </a:p>
        </p:txBody>
      </p:sp>
    </p:spTree>
    <p:extLst>
      <p:ext uri="{BB962C8B-B14F-4D97-AF65-F5344CB8AC3E}">
        <p14:creationId xmlns:p14="http://schemas.microsoft.com/office/powerpoint/2010/main" val="4094867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19462-1E17-4085-BE6A-C05FF09DEBD2}"/>
              </a:ext>
            </a:extLst>
          </p:cNvPr>
          <p:cNvSpPr>
            <a:spLocks noGrp="1"/>
          </p:cNvSpPr>
          <p:nvPr>
            <p:ph type="title"/>
          </p:nvPr>
        </p:nvSpPr>
        <p:spPr/>
        <p:txBody>
          <a:bodyPr/>
          <a:lstStyle/>
          <a:p>
            <a:pPr algn="ctr"/>
            <a:r>
              <a:rPr lang="en-US" sz="2800" dirty="0"/>
              <a:t>Policy on Workplace-Related Intimate Personal Relationships, page 3</a:t>
            </a:r>
          </a:p>
        </p:txBody>
      </p:sp>
      <p:sp>
        <p:nvSpPr>
          <p:cNvPr id="3" name="Content Placeholder 2">
            <a:extLst>
              <a:ext uri="{FF2B5EF4-FFF2-40B4-BE49-F238E27FC236}">
                <a16:creationId xmlns:a16="http://schemas.microsoft.com/office/drawing/2014/main" id="{076F386A-1F6B-49AE-AF7E-E15A15530DC8}"/>
              </a:ext>
            </a:extLst>
          </p:cNvPr>
          <p:cNvSpPr>
            <a:spLocks noGrp="1"/>
          </p:cNvSpPr>
          <p:nvPr>
            <p:ph idx="1"/>
          </p:nvPr>
        </p:nvSpPr>
        <p:spPr/>
        <p:txBody>
          <a:bodyPr/>
          <a:lstStyle/>
          <a:p>
            <a:r>
              <a:rPr lang="en-US" sz="2400" dirty="0"/>
              <a:t>The system-wide </a:t>
            </a:r>
            <a:r>
              <a:rPr lang="en-US" sz="2400"/>
              <a:t>policy </a:t>
            </a:r>
            <a:r>
              <a:rPr lang="en-US" sz="2400" smtClean="0"/>
              <a:t>is </a:t>
            </a:r>
            <a:r>
              <a:rPr lang="en-US" sz="2400" dirty="0"/>
              <a:t>intended to minimize risk from relationships with unequal institutional authority.</a:t>
            </a:r>
          </a:p>
          <a:p>
            <a:endParaRPr lang="en-US" sz="2400" dirty="0"/>
          </a:p>
          <a:p>
            <a:r>
              <a:rPr lang="en-US" sz="2400" dirty="0"/>
              <a:t>To help minimize this risk, the policy sets forth guidelines on when employees are required to disclose that they are in an intimate relationship with another employee or student at the university. Any information that is submitted is treated as confidential and is only shared with appropriate staff on a need to know basis (like supervisors).</a:t>
            </a:r>
          </a:p>
        </p:txBody>
      </p:sp>
      <p:sp>
        <p:nvSpPr>
          <p:cNvPr id="4" name="Slide Number Placeholder 3">
            <a:extLst>
              <a:ext uri="{FF2B5EF4-FFF2-40B4-BE49-F238E27FC236}">
                <a16:creationId xmlns:a16="http://schemas.microsoft.com/office/drawing/2014/main" id="{114CE8F9-3107-4CBA-9AF5-881C378F519E}"/>
              </a:ext>
            </a:extLst>
          </p:cNvPr>
          <p:cNvSpPr>
            <a:spLocks noGrp="1"/>
          </p:cNvSpPr>
          <p:nvPr>
            <p:ph type="sldNum" sz="quarter" idx="11"/>
          </p:nvPr>
        </p:nvSpPr>
        <p:spPr/>
        <p:txBody>
          <a:bodyPr/>
          <a:lstStyle/>
          <a:p>
            <a:pPr algn="l">
              <a:defRPr/>
            </a:pPr>
            <a:fld id="{D1A74540-1A5D-4324-8B2A-065D0631BF4E}" type="slidenum">
              <a:rPr lang="en-US" smtClean="0"/>
              <a:pPr algn="l">
                <a:defRPr/>
              </a:pPr>
              <a:t>15</a:t>
            </a:fld>
            <a:endParaRPr lang="en-US" dirty="0"/>
          </a:p>
        </p:txBody>
      </p:sp>
    </p:spTree>
    <p:extLst>
      <p:ext uri="{BB962C8B-B14F-4D97-AF65-F5344CB8AC3E}">
        <p14:creationId xmlns:p14="http://schemas.microsoft.com/office/powerpoint/2010/main" val="3581041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D5CC-2F37-4D64-A448-6EC15E49E178}"/>
              </a:ext>
            </a:extLst>
          </p:cNvPr>
          <p:cNvSpPr>
            <a:spLocks noGrp="1"/>
          </p:cNvSpPr>
          <p:nvPr>
            <p:ph type="title"/>
          </p:nvPr>
        </p:nvSpPr>
        <p:spPr/>
        <p:txBody>
          <a:bodyPr/>
          <a:lstStyle/>
          <a:p>
            <a:pPr algn="ctr"/>
            <a:r>
              <a:rPr lang="en-US" sz="2800" dirty="0"/>
              <a:t>Policy on Workplace-Related Intimate Personal Relationships, page 4</a:t>
            </a:r>
          </a:p>
        </p:txBody>
      </p:sp>
      <p:sp>
        <p:nvSpPr>
          <p:cNvPr id="3" name="Content Placeholder 2">
            <a:extLst>
              <a:ext uri="{FF2B5EF4-FFF2-40B4-BE49-F238E27FC236}">
                <a16:creationId xmlns:a16="http://schemas.microsoft.com/office/drawing/2014/main" id="{BDE8DBEC-A6D6-430D-B9E4-E29392F1908B}"/>
              </a:ext>
            </a:extLst>
          </p:cNvPr>
          <p:cNvSpPr>
            <a:spLocks noGrp="1"/>
          </p:cNvSpPr>
          <p:nvPr>
            <p:ph idx="1"/>
          </p:nvPr>
        </p:nvSpPr>
        <p:spPr/>
        <p:txBody>
          <a:bodyPr/>
          <a:lstStyle/>
          <a:p>
            <a:pPr marL="0" indent="0" algn="ctr">
              <a:buNone/>
            </a:pPr>
            <a:r>
              <a:rPr lang="en-US" sz="2800" b="0" u="none" strike="noStrike" dirty="0">
                <a:solidFill>
                  <a:srgbClr val="0A0A0A"/>
                </a:solidFill>
                <a:effectLst/>
                <a:latin typeface="+mn-lt"/>
              </a:rPr>
              <a:t>Intimate Personal Relationship </a:t>
            </a:r>
            <a:r>
              <a:rPr lang="en-US" sz="2800" dirty="0">
                <a:solidFill>
                  <a:srgbClr val="0A0A0A"/>
                </a:solidFill>
                <a:latin typeface="+mn-lt"/>
              </a:rPr>
              <a:t>defined:</a:t>
            </a:r>
          </a:p>
          <a:p>
            <a:endParaRPr lang="en-US" sz="1600" b="0" i="0" u="none" strike="noStrike" dirty="0">
              <a:solidFill>
                <a:srgbClr val="0A0A0A"/>
              </a:solidFill>
              <a:effectLst/>
              <a:latin typeface="Lato"/>
            </a:endParaRPr>
          </a:p>
          <a:p>
            <a:pPr marL="0" indent="0">
              <a:buNone/>
            </a:pPr>
            <a:r>
              <a:rPr lang="en-US" sz="2400" i="1" dirty="0">
                <a:solidFill>
                  <a:srgbClr val="0A0A0A"/>
                </a:solidFill>
              </a:rPr>
              <a:t>A</a:t>
            </a:r>
            <a:r>
              <a:rPr lang="en-US" sz="2400" b="0" i="1" u="none" strike="noStrike" dirty="0">
                <a:solidFill>
                  <a:srgbClr val="0A0A0A"/>
                </a:solidFill>
                <a:effectLst/>
              </a:rPr>
              <a:t>ny relationship of a sexual, amorous, dating, or romantic nature. This definition will be applied based upon the nature, not the duration, of the relationship. Any contact of a sexual, amorous, dating, or romantic nature would be considered an “Intimate Personal Relationship” under this policy even if it does not recur.</a:t>
            </a:r>
            <a:endParaRPr lang="en-US" sz="2400" i="1" dirty="0"/>
          </a:p>
        </p:txBody>
      </p:sp>
      <p:sp>
        <p:nvSpPr>
          <p:cNvPr id="4" name="Slide Number Placeholder 3">
            <a:extLst>
              <a:ext uri="{FF2B5EF4-FFF2-40B4-BE49-F238E27FC236}">
                <a16:creationId xmlns:a16="http://schemas.microsoft.com/office/drawing/2014/main" id="{B5CC8A80-EC48-48D5-A786-EA855179F3F7}"/>
              </a:ext>
            </a:extLst>
          </p:cNvPr>
          <p:cNvSpPr>
            <a:spLocks noGrp="1"/>
          </p:cNvSpPr>
          <p:nvPr>
            <p:ph type="sldNum" sz="quarter" idx="11"/>
          </p:nvPr>
        </p:nvSpPr>
        <p:spPr/>
        <p:txBody>
          <a:bodyPr/>
          <a:lstStyle/>
          <a:p>
            <a:pPr algn="l">
              <a:defRPr/>
            </a:pPr>
            <a:fld id="{D1A74540-1A5D-4324-8B2A-065D0631BF4E}" type="slidenum">
              <a:rPr lang="en-US" smtClean="0"/>
              <a:pPr algn="l">
                <a:defRPr/>
              </a:pPr>
              <a:t>16</a:t>
            </a:fld>
            <a:endParaRPr lang="en-US" dirty="0"/>
          </a:p>
        </p:txBody>
      </p:sp>
    </p:spTree>
    <p:extLst>
      <p:ext uri="{BB962C8B-B14F-4D97-AF65-F5344CB8AC3E}">
        <p14:creationId xmlns:p14="http://schemas.microsoft.com/office/powerpoint/2010/main" val="121399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5</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a:xfrm>
            <a:off x="914400" y="1295400"/>
            <a:ext cx="7772400" cy="4191001"/>
          </a:xfrm>
        </p:spPr>
        <p:txBody>
          <a:bodyPr/>
          <a:lstStyle/>
          <a:p>
            <a:pPr marL="0" indent="0">
              <a:buNone/>
            </a:pPr>
            <a:r>
              <a:rPr lang="en-US" sz="1800" dirty="0"/>
              <a:t>This is what Faculty, Teaching Assistants, Staff, and Individuals with Authority need to know:</a:t>
            </a:r>
          </a:p>
          <a:p>
            <a:pPr marL="457176" lvl="1" indent="0">
              <a:buNone/>
            </a:pPr>
            <a:r>
              <a:rPr lang="en-US" sz="1600" dirty="0"/>
              <a:t>1.  Intimate Relationships Involving Direct or Indirect Supervisory or Evaluative Authority – Prohibited</a:t>
            </a:r>
          </a:p>
          <a:p>
            <a:pPr marL="457176" lvl="1" indent="0">
              <a:buNone/>
            </a:pPr>
            <a:endParaRPr lang="en-US" sz="1600" dirty="0"/>
          </a:p>
          <a:p>
            <a:pPr marL="457176" lvl="1" indent="0">
              <a:buNone/>
            </a:pPr>
            <a:r>
              <a:rPr lang="en-US" sz="1600" dirty="0"/>
              <a:t>2.  Any Intimate Relationships Between Faculty or Staff and Undergraduate Students – Prohibited</a:t>
            </a:r>
          </a:p>
          <a:p>
            <a:pPr marL="457176" lvl="1" indent="0">
              <a:buNone/>
            </a:pPr>
            <a:endParaRPr lang="en-US" sz="1600" dirty="0"/>
          </a:p>
          <a:p>
            <a:pPr marL="457176" lvl="1" indent="0">
              <a:buNone/>
            </a:pPr>
            <a:r>
              <a:rPr lang="en-US" sz="1600" dirty="0"/>
              <a:t>3.  Relationships Between Teaching Assistants and Students – Prohibited when they have a direct or indirect Supervisory or Evaluative Authority</a:t>
            </a:r>
          </a:p>
          <a:p>
            <a:pPr marL="457176" lvl="1" indent="0">
              <a:buNone/>
            </a:pPr>
            <a:endParaRPr lang="en-US" sz="1600" dirty="0"/>
          </a:p>
          <a:p>
            <a:pPr marL="457176" lvl="1" indent="0">
              <a:buNone/>
            </a:pPr>
            <a:r>
              <a:rPr lang="en-US" sz="1600" dirty="0"/>
              <a:t>4.  Relationships Between Faculty or Staff and Graduate/Professional Students - prohibited from entering into an Intimate Personal Relationship with any Graduate/Professional Student over whom they have direct or indirect Supervisory or Evaluative Authority</a:t>
            </a:r>
          </a:p>
          <a:p>
            <a:endParaRPr lang="en-US"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17</a:t>
            </a:fld>
            <a:endParaRPr lang="en-US" dirty="0"/>
          </a:p>
        </p:txBody>
      </p:sp>
    </p:spTree>
    <p:extLst>
      <p:ext uri="{BB962C8B-B14F-4D97-AF65-F5344CB8AC3E}">
        <p14:creationId xmlns:p14="http://schemas.microsoft.com/office/powerpoint/2010/main" val="6967267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6</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a:xfrm>
            <a:off x="914400" y="1143000"/>
            <a:ext cx="7772400" cy="4343401"/>
          </a:xfrm>
        </p:spPr>
        <p:txBody>
          <a:bodyPr/>
          <a:lstStyle/>
          <a:p>
            <a:endParaRPr lang="en-US" sz="1200" dirty="0">
              <a:solidFill>
                <a:srgbClr val="0A0A0A"/>
              </a:solidFill>
              <a:latin typeface="Lato"/>
            </a:endParaRPr>
          </a:p>
          <a:p>
            <a:pPr marL="0" indent="0" algn="ctr">
              <a:buNone/>
            </a:pPr>
            <a:r>
              <a:rPr lang="en-US" sz="2400" dirty="0">
                <a:solidFill>
                  <a:srgbClr val="0A0A0A"/>
                </a:solidFill>
              </a:rPr>
              <a:t>EXCEPTIONS:</a:t>
            </a:r>
          </a:p>
          <a:p>
            <a:pPr marL="0" indent="0" algn="ctr">
              <a:buNone/>
            </a:pPr>
            <a:endParaRPr lang="en-US" sz="1200" dirty="0">
              <a:solidFill>
                <a:srgbClr val="0A0A0A"/>
              </a:solidFill>
            </a:endParaRPr>
          </a:p>
          <a:p>
            <a:pPr marL="0" indent="0">
              <a:buNone/>
            </a:pPr>
            <a:r>
              <a:rPr lang="en-US" sz="1600" dirty="0">
                <a:solidFill>
                  <a:srgbClr val="0A0A0A"/>
                </a:solidFill>
              </a:rPr>
              <a:t>1.  Relationships Existing Before the Effective Date of This Policy</a:t>
            </a:r>
          </a:p>
          <a:p>
            <a:endParaRPr lang="en-US" sz="1600" dirty="0"/>
          </a:p>
          <a:p>
            <a:pPr lvl="1"/>
            <a:r>
              <a:rPr lang="en-US" sz="1600" dirty="0"/>
              <a:t>The prohibitions above do not apply to Intimate Personal Relationships in existence prior to the effective date of this Policy. However, ongoing relationships that would violate this Policy if entered into on or after the effective date of this Policy must be reported </a:t>
            </a:r>
            <a:endParaRPr lang="en-US" sz="1600" dirty="0">
              <a:solidFill>
                <a:srgbClr val="0A0A0A"/>
              </a:solidFill>
            </a:endParaRPr>
          </a:p>
          <a:p>
            <a:endParaRPr lang="en-US" sz="1600" dirty="0"/>
          </a:p>
          <a:p>
            <a:pPr marL="0" indent="0">
              <a:buNone/>
            </a:pPr>
            <a:r>
              <a:rPr lang="en-US" sz="1600" dirty="0"/>
              <a:t>2.  Other Exceptions</a:t>
            </a:r>
          </a:p>
          <a:p>
            <a:endParaRPr lang="en-US" sz="1600" dirty="0"/>
          </a:p>
          <a:p>
            <a:pPr lvl="1"/>
            <a:r>
              <a:rPr lang="en-US" sz="1600" dirty="0"/>
              <a:t>Individuals may request an exception from the above. The relevant University, System Offices or Hospital will consider exceptions on a case-by-case basis. Any approved exception will require the development of a conflict management plan</a:t>
            </a:r>
          </a:p>
          <a:p>
            <a:endParaRPr lang="en-US" sz="1600"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18</a:t>
            </a:fld>
            <a:endParaRPr lang="en-US" dirty="0"/>
          </a:p>
        </p:txBody>
      </p:sp>
    </p:spTree>
    <p:extLst>
      <p:ext uri="{BB962C8B-B14F-4D97-AF65-F5344CB8AC3E}">
        <p14:creationId xmlns:p14="http://schemas.microsoft.com/office/powerpoint/2010/main" val="2432207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CF14-8FB1-4F5B-B77C-AEF19ABECE9B}"/>
              </a:ext>
            </a:extLst>
          </p:cNvPr>
          <p:cNvSpPr>
            <a:spLocks noGrp="1"/>
          </p:cNvSpPr>
          <p:nvPr>
            <p:ph type="title"/>
          </p:nvPr>
        </p:nvSpPr>
        <p:spPr/>
        <p:txBody>
          <a:bodyPr/>
          <a:lstStyle/>
          <a:p>
            <a:r>
              <a:rPr lang="en-US" dirty="0"/>
              <a:t>Two new System-wide policies</a:t>
            </a:r>
          </a:p>
        </p:txBody>
      </p:sp>
      <p:sp>
        <p:nvSpPr>
          <p:cNvPr id="3" name="Content Placeholder 2">
            <a:extLst>
              <a:ext uri="{FF2B5EF4-FFF2-40B4-BE49-F238E27FC236}">
                <a16:creationId xmlns:a16="http://schemas.microsoft.com/office/drawing/2014/main" id="{B9698A80-49DE-46E3-9543-9945880F6C70}"/>
              </a:ext>
            </a:extLst>
          </p:cNvPr>
          <p:cNvSpPr>
            <a:spLocks noGrp="1"/>
          </p:cNvSpPr>
          <p:nvPr>
            <p:ph idx="1"/>
          </p:nvPr>
        </p:nvSpPr>
        <p:spPr/>
        <p:txBody>
          <a:bodyPr/>
          <a:lstStyle/>
          <a:p>
            <a:r>
              <a:rPr lang="en-US" dirty="0">
                <a:hlinkClick r:id="rId2"/>
              </a:rPr>
              <a:t>Policy on Consideration of Sexual Misconduct in Prior Employment</a:t>
            </a:r>
            <a:endParaRPr lang="en-US" dirty="0"/>
          </a:p>
          <a:p>
            <a:endParaRPr lang="en-US" dirty="0"/>
          </a:p>
          <a:p>
            <a:r>
              <a:rPr lang="en-US" dirty="0">
                <a:hlinkClick r:id="rId3"/>
              </a:rPr>
              <a:t>Policy on Workplace-Related Intimate Personal Relationships</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DB83BB2D-6ABB-495D-8655-7C9BE2343C48}"/>
              </a:ext>
            </a:extLst>
          </p:cNvPr>
          <p:cNvSpPr>
            <a:spLocks noGrp="1"/>
          </p:cNvSpPr>
          <p:nvPr>
            <p:ph type="sldNum" sz="quarter" idx="11"/>
          </p:nvPr>
        </p:nvSpPr>
        <p:spPr/>
        <p:txBody>
          <a:bodyPr/>
          <a:lstStyle/>
          <a:p>
            <a:pPr algn="l">
              <a:defRPr/>
            </a:pPr>
            <a:fld id="{D1A74540-1A5D-4324-8B2A-065D0631BF4E}" type="slidenum">
              <a:rPr lang="en-US" smtClean="0"/>
              <a:pPr algn="l">
                <a:defRPr/>
              </a:pPr>
              <a:t>1</a:t>
            </a:fld>
            <a:endParaRPr lang="en-US" dirty="0"/>
          </a:p>
        </p:txBody>
      </p:sp>
    </p:spTree>
    <p:extLst>
      <p:ext uri="{BB962C8B-B14F-4D97-AF65-F5344CB8AC3E}">
        <p14:creationId xmlns:p14="http://schemas.microsoft.com/office/powerpoint/2010/main" val="2231464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7</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a:xfrm>
            <a:off x="914400" y="1295400"/>
            <a:ext cx="7772400" cy="4191001"/>
          </a:xfrm>
        </p:spPr>
        <p:txBody>
          <a:bodyPr/>
          <a:lstStyle/>
          <a:p>
            <a:endParaRPr lang="en-US" sz="1200" dirty="0">
              <a:solidFill>
                <a:srgbClr val="0A0A0A"/>
              </a:solidFill>
              <a:latin typeface="Lato"/>
            </a:endParaRPr>
          </a:p>
          <a:p>
            <a:pPr marL="0" indent="0" algn="ctr">
              <a:buNone/>
            </a:pPr>
            <a:r>
              <a:rPr lang="en-US" sz="1600" b="1" dirty="0"/>
              <a:t>UIS Reporting Procedures:</a:t>
            </a:r>
          </a:p>
          <a:p>
            <a:endParaRPr lang="en-US" sz="1600" dirty="0"/>
          </a:p>
          <a:p>
            <a:r>
              <a:rPr lang="en-US" sz="1600" dirty="0" smtClean="0"/>
              <a:t>Employees </a:t>
            </a:r>
            <a:r>
              <a:rPr lang="en-US" sz="1600" dirty="0"/>
              <a:t>shall utilize the online </a:t>
            </a:r>
            <a:r>
              <a:rPr lang="en-US" sz="1600" dirty="0">
                <a:hlinkClick r:id="rId2"/>
              </a:rPr>
              <a:t>Reporting Form</a:t>
            </a:r>
            <a:r>
              <a:rPr lang="en-US" sz="1600" dirty="0"/>
              <a:t> to report a new intimate personal </a:t>
            </a:r>
            <a:r>
              <a:rPr lang="en-US" sz="1600" dirty="0" smtClean="0"/>
              <a:t>relationship, </a:t>
            </a:r>
            <a:r>
              <a:rPr lang="en-US" sz="1600" dirty="0"/>
              <a:t>or an ongoing personal relationship that existed before implementation of the </a:t>
            </a:r>
            <a:r>
              <a:rPr lang="en-US" sz="1600" dirty="0" smtClean="0"/>
              <a:t>Policy, if the relationship could potentially violate the policy. </a:t>
            </a:r>
          </a:p>
          <a:p>
            <a:r>
              <a:rPr lang="en-US" sz="1600" dirty="0"/>
              <a:t>The individual who holds a position with supervisory or evaluative authority is required to complete the report</a:t>
            </a:r>
            <a:r>
              <a:rPr lang="en-US" sz="1600" dirty="0" smtClean="0"/>
              <a:t>.  In the event of a faculty/staff relationships with a student, the faculty/staff have the obligation to report.</a:t>
            </a:r>
            <a:endParaRPr lang="en-US" sz="1600" dirty="0"/>
          </a:p>
          <a:p>
            <a:r>
              <a:rPr lang="en-US" sz="1600" dirty="0" smtClean="0"/>
              <a:t>Human </a:t>
            </a:r>
            <a:r>
              <a:rPr lang="en-US" sz="1600" dirty="0"/>
              <a:t>Resources will determine whether or not: the relationship is prohibited under the Policy, an exception can be granted, and/or a Conflict Management Plan is necessary. </a:t>
            </a:r>
          </a:p>
          <a:p>
            <a:r>
              <a:rPr lang="en-US" sz="1600" dirty="0" smtClean="0"/>
              <a:t>The </a:t>
            </a:r>
            <a:r>
              <a:rPr lang="en-US" sz="1600" dirty="0"/>
              <a:t>Employee is responsible for alerting Human Resources to any changes in employment position or job duties and responsibilities while the relationship is ongoing that may impact the HR determination.</a:t>
            </a:r>
          </a:p>
          <a:p>
            <a:endParaRPr lang="en-US" sz="1600"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19</a:t>
            </a:fld>
            <a:endParaRPr lang="en-US" dirty="0"/>
          </a:p>
        </p:txBody>
      </p:sp>
    </p:spTree>
    <p:extLst>
      <p:ext uri="{BB962C8B-B14F-4D97-AF65-F5344CB8AC3E}">
        <p14:creationId xmlns:p14="http://schemas.microsoft.com/office/powerpoint/2010/main" val="41139116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8</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p:txBody>
          <a:bodyPr/>
          <a:lstStyle/>
          <a:p>
            <a:endParaRPr lang="en-US" sz="1200" b="1" dirty="0">
              <a:solidFill>
                <a:srgbClr val="0A0A0A"/>
              </a:solidFill>
              <a:latin typeface="Lato"/>
            </a:endParaRPr>
          </a:p>
          <a:p>
            <a:pPr marL="0" indent="0" algn="ctr">
              <a:buNone/>
            </a:pPr>
            <a:r>
              <a:rPr lang="en-US" sz="1600" b="1" dirty="0"/>
              <a:t>Submission and Review Process per UIS Procedures:</a:t>
            </a:r>
          </a:p>
          <a:p>
            <a:pPr marL="0" indent="0" algn="ctr">
              <a:buNone/>
            </a:pPr>
            <a:endParaRPr lang="en-US" sz="1600" b="1" dirty="0"/>
          </a:p>
          <a:p>
            <a:pPr marL="800100" lvl="1" indent="-342900">
              <a:buAutoNum type="arabicPeriod"/>
            </a:pPr>
            <a:r>
              <a:rPr lang="en-US" sz="1600" dirty="0"/>
              <a:t>Employee (Person A) completes the Reporting Form and submits it to 	uishr@uis.edu </a:t>
            </a:r>
          </a:p>
          <a:p>
            <a:pPr marL="457200" lvl="1" indent="0">
              <a:buNone/>
            </a:pPr>
            <a:endParaRPr lang="en-US" sz="1600" dirty="0"/>
          </a:p>
          <a:p>
            <a:pPr marL="800100" lvl="1" indent="-342900">
              <a:buAutoNum type="arabicPeriod" startAt="2"/>
            </a:pPr>
            <a:r>
              <a:rPr lang="en-US" sz="1600" dirty="0"/>
              <a:t>Human Resources reviews the form and informs the other party (Person B) that 	a report has been made.</a:t>
            </a:r>
          </a:p>
          <a:p>
            <a:pPr marL="457200" lvl="1" indent="0">
              <a:buNone/>
            </a:pPr>
            <a:endParaRPr lang="en-US" sz="1600" dirty="0"/>
          </a:p>
          <a:p>
            <a:pPr marL="457200" lvl="1" indent="0">
              <a:buNone/>
            </a:pPr>
            <a:r>
              <a:rPr lang="en-US" sz="1600" dirty="0"/>
              <a:t>3.	Human Resources contacts necessary individuals, which can include (but is not 	limited to) Person A and Person B to gather more information and to determine 	whether or not: the relationship is prohibited under the Policy, an exception can 	be granted, and/or a Conflict Management Plan (CMP) is necessary. </a:t>
            </a:r>
          </a:p>
          <a:p>
            <a:pPr marL="0" indent="0" algn="ctr">
              <a:buNone/>
            </a:pPr>
            <a:endParaRPr lang="en-US" sz="1600" b="1"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20</a:t>
            </a:fld>
            <a:endParaRPr lang="en-US" dirty="0"/>
          </a:p>
        </p:txBody>
      </p:sp>
    </p:spTree>
    <p:extLst>
      <p:ext uri="{BB962C8B-B14F-4D97-AF65-F5344CB8AC3E}">
        <p14:creationId xmlns:p14="http://schemas.microsoft.com/office/powerpoint/2010/main" val="24617431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9</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p:txBody>
          <a:bodyPr/>
          <a:lstStyle/>
          <a:p>
            <a:endParaRPr lang="en-US" sz="1200" b="1" dirty="0">
              <a:solidFill>
                <a:srgbClr val="0A0A0A"/>
              </a:solidFill>
              <a:latin typeface="Lato"/>
            </a:endParaRPr>
          </a:p>
          <a:p>
            <a:pPr marL="0" indent="0" algn="ctr">
              <a:buNone/>
            </a:pPr>
            <a:r>
              <a:rPr lang="en-US" sz="1600" b="1" dirty="0"/>
              <a:t>Submission and Review Process continued:</a:t>
            </a:r>
          </a:p>
          <a:p>
            <a:pPr marL="0" indent="0" algn="ctr">
              <a:buNone/>
            </a:pPr>
            <a:endParaRPr lang="en-US" sz="1600" b="1" dirty="0"/>
          </a:p>
          <a:p>
            <a:pPr marL="457176" lvl="1" indent="0">
              <a:buNone/>
            </a:pPr>
            <a:r>
              <a:rPr lang="en-US" sz="1600" dirty="0"/>
              <a:t>4.	If a CMP is necessary, Human Resources completes the CMP form and routes the form electronically to 	Person A for signature.</a:t>
            </a:r>
          </a:p>
          <a:p>
            <a:endParaRPr lang="en-US" sz="1600" dirty="0"/>
          </a:p>
          <a:p>
            <a:pPr marL="457176" lvl="1" indent="0">
              <a:buNone/>
            </a:pPr>
            <a:r>
              <a:rPr lang="en-US" sz="1600" dirty="0"/>
              <a:t>5.	After Person A signs CMP, the form is routed to Person A’s supervisor and then to Person A’s unit head for </a:t>
            </a:r>
            <a:r>
              <a:rPr lang="en-US" sz="1600" dirty="0" smtClean="0"/>
              <a:t>signature</a:t>
            </a:r>
            <a:r>
              <a:rPr lang="en-US" sz="1600" dirty="0"/>
              <a:t>. </a:t>
            </a:r>
          </a:p>
          <a:p>
            <a:endParaRPr lang="en-US" sz="1600" dirty="0"/>
          </a:p>
          <a:p>
            <a:pPr marL="457176" lvl="1" indent="0">
              <a:buNone/>
            </a:pPr>
            <a:r>
              <a:rPr lang="en-US" sz="1600" dirty="0"/>
              <a:t>6.	Human Resources will have the final signature on the CMP. </a:t>
            </a:r>
          </a:p>
          <a:p>
            <a:endParaRPr lang="en-US" sz="1600" dirty="0"/>
          </a:p>
          <a:p>
            <a:pPr marL="457176" lvl="1" indent="0">
              <a:buNone/>
            </a:pPr>
            <a:r>
              <a:rPr lang="en-US" sz="1600" dirty="0"/>
              <a:t>7.	Human Resources will ensure that a final copy of the CMP, containing all the necessary signatures, is provided to Person A and Person B.</a:t>
            </a:r>
          </a:p>
          <a:p>
            <a:pPr marL="0" indent="0" algn="ctr">
              <a:buNone/>
            </a:pPr>
            <a:endParaRPr lang="en-US" sz="1200" b="1" dirty="0"/>
          </a:p>
          <a:p>
            <a:pPr marL="0" indent="0" algn="ctr">
              <a:buNone/>
            </a:pPr>
            <a:endParaRPr lang="en-US" sz="1600" b="1"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21</a:t>
            </a:fld>
            <a:endParaRPr lang="en-US" dirty="0"/>
          </a:p>
        </p:txBody>
      </p:sp>
    </p:spTree>
    <p:extLst>
      <p:ext uri="{BB962C8B-B14F-4D97-AF65-F5344CB8AC3E}">
        <p14:creationId xmlns:p14="http://schemas.microsoft.com/office/powerpoint/2010/main" val="8407609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10</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p:txBody>
          <a:bodyPr/>
          <a:lstStyle/>
          <a:p>
            <a:endParaRPr lang="en-US" sz="1200" b="1" dirty="0">
              <a:solidFill>
                <a:srgbClr val="0A0A0A"/>
              </a:solidFill>
              <a:latin typeface="Lato"/>
            </a:endParaRPr>
          </a:p>
          <a:p>
            <a:pPr marL="0" indent="0" algn="ctr">
              <a:buNone/>
            </a:pPr>
            <a:r>
              <a:rPr lang="en-US" sz="1800" b="1" dirty="0"/>
              <a:t>Appeal Process in the event HR makes a determination with which Person A disagrees:</a:t>
            </a:r>
          </a:p>
          <a:p>
            <a:endParaRPr lang="en-US" sz="1800" dirty="0"/>
          </a:p>
          <a:p>
            <a:r>
              <a:rPr lang="en-US" sz="1800" dirty="0"/>
              <a:t>Person A may submit a written request for reconsideration to the Division Head. </a:t>
            </a:r>
          </a:p>
          <a:p>
            <a:endParaRPr lang="en-US" sz="1800" dirty="0"/>
          </a:p>
          <a:p>
            <a:r>
              <a:rPr lang="en-US" sz="1800" dirty="0"/>
              <a:t>The request should include all relevant information Person A would like considered in the reevaluation. </a:t>
            </a:r>
          </a:p>
          <a:p>
            <a:endParaRPr lang="en-US" sz="1800" dirty="0"/>
          </a:p>
          <a:p>
            <a:r>
              <a:rPr lang="en-US" sz="1800" dirty="0"/>
              <a:t>The Division Head may need to contact Human Resources or additional individuals to evaluate the request for reconsideration. </a:t>
            </a:r>
          </a:p>
          <a:p>
            <a:pPr marL="0" indent="0" algn="ctr">
              <a:buNone/>
            </a:pPr>
            <a:endParaRPr lang="en-US" sz="1600" b="1"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22</a:t>
            </a:fld>
            <a:endParaRPr lang="en-US" dirty="0"/>
          </a:p>
        </p:txBody>
      </p:sp>
    </p:spTree>
    <p:extLst>
      <p:ext uri="{BB962C8B-B14F-4D97-AF65-F5344CB8AC3E}">
        <p14:creationId xmlns:p14="http://schemas.microsoft.com/office/powerpoint/2010/main" val="22534789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11</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p:txBody>
          <a:bodyPr/>
          <a:lstStyle/>
          <a:p>
            <a:endParaRPr lang="en-US" sz="1200" b="1" dirty="0">
              <a:solidFill>
                <a:srgbClr val="0A0A0A"/>
              </a:solidFill>
              <a:latin typeface="Lato"/>
            </a:endParaRPr>
          </a:p>
          <a:p>
            <a:pPr marL="0" indent="0" algn="ctr">
              <a:buNone/>
            </a:pPr>
            <a:r>
              <a:rPr lang="en-US" b="1" dirty="0"/>
              <a:t>PERIODIC REVIEW:</a:t>
            </a:r>
          </a:p>
          <a:p>
            <a:pPr marL="0" indent="0" algn="ctr">
              <a:buNone/>
            </a:pPr>
            <a:endParaRPr lang="en-US" sz="1600" b="1" dirty="0"/>
          </a:p>
          <a:p>
            <a:pPr marL="0" indent="0">
              <a:buNone/>
            </a:pPr>
            <a:r>
              <a:rPr lang="en-US" dirty="0"/>
              <a:t>Human Resources reserves the right to periodically review the CMP to ensure compliance and to determine whether or not updates need to be made to the CMP. </a:t>
            </a:r>
          </a:p>
          <a:p>
            <a:pPr marL="0" indent="0" algn="ctr">
              <a:buNone/>
            </a:pPr>
            <a:endParaRPr lang="en-US" sz="1600" b="1"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23</a:t>
            </a:fld>
            <a:endParaRPr lang="en-US" dirty="0"/>
          </a:p>
        </p:txBody>
      </p:sp>
    </p:spTree>
    <p:extLst>
      <p:ext uri="{BB962C8B-B14F-4D97-AF65-F5344CB8AC3E}">
        <p14:creationId xmlns:p14="http://schemas.microsoft.com/office/powerpoint/2010/main" val="15830552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ED8A-154C-4A36-93BA-7235D01D6EF0}"/>
              </a:ext>
            </a:extLst>
          </p:cNvPr>
          <p:cNvSpPr>
            <a:spLocks noGrp="1"/>
          </p:cNvSpPr>
          <p:nvPr>
            <p:ph type="title"/>
          </p:nvPr>
        </p:nvSpPr>
        <p:spPr/>
        <p:txBody>
          <a:bodyPr/>
          <a:lstStyle/>
          <a:p>
            <a:pPr algn="ctr"/>
            <a:r>
              <a:rPr lang="en-US" sz="2800" dirty="0"/>
              <a:t>Policy on Workplace-Related Intimate Personal Relationships, page 12</a:t>
            </a:r>
          </a:p>
        </p:txBody>
      </p:sp>
      <p:sp>
        <p:nvSpPr>
          <p:cNvPr id="3" name="Content Placeholder 2">
            <a:extLst>
              <a:ext uri="{FF2B5EF4-FFF2-40B4-BE49-F238E27FC236}">
                <a16:creationId xmlns:a16="http://schemas.microsoft.com/office/drawing/2014/main" id="{F393EB3E-2531-455C-A3EA-C2E11EB1A469}"/>
              </a:ext>
            </a:extLst>
          </p:cNvPr>
          <p:cNvSpPr>
            <a:spLocks noGrp="1"/>
          </p:cNvSpPr>
          <p:nvPr>
            <p:ph idx="1"/>
          </p:nvPr>
        </p:nvSpPr>
        <p:spPr/>
        <p:txBody>
          <a:bodyPr/>
          <a:lstStyle/>
          <a:p>
            <a:endParaRPr lang="en-US" sz="1200" b="1" dirty="0">
              <a:solidFill>
                <a:srgbClr val="0A0A0A"/>
              </a:solidFill>
              <a:latin typeface="Lato"/>
            </a:endParaRPr>
          </a:p>
          <a:p>
            <a:pPr marL="0" indent="0" algn="ctr">
              <a:buNone/>
            </a:pPr>
            <a:r>
              <a:rPr lang="en-US" sz="1050" b="1" i="0" u="none" strike="noStrike" dirty="0">
                <a:effectLst/>
                <a:latin typeface="&amp;quot"/>
              </a:rPr>
              <a:t>Consequences for Violations of this Policy</a:t>
            </a:r>
          </a:p>
          <a:p>
            <a:pPr marL="0" indent="0" algn="ctr">
              <a:buNone/>
            </a:pPr>
            <a:endParaRPr lang="en-US" sz="1050" b="1" dirty="0">
              <a:latin typeface="&amp;quot"/>
            </a:endParaRPr>
          </a:p>
          <a:p>
            <a:pPr marL="0" indent="0" algn="ctr">
              <a:buNone/>
            </a:pPr>
            <a:endParaRPr lang="en-US" sz="1050" b="1" i="0" u="none" strike="noStrike" dirty="0">
              <a:effectLst/>
              <a:latin typeface="&amp;quot"/>
            </a:endParaRPr>
          </a:p>
          <a:p>
            <a:pPr marL="0" indent="0" algn="l">
              <a:buNone/>
            </a:pPr>
            <a:r>
              <a:rPr lang="en-US" sz="1800" b="0" i="1" u="none" strike="noStrike" dirty="0">
                <a:solidFill>
                  <a:srgbClr val="0A0A0A"/>
                </a:solidFill>
                <a:effectLst/>
              </a:rPr>
              <a:t>If any individual violates the terms of this Policy, disciplinary action will be taken in accordance with relevant disciplinary procedures contained in the relevant statutes, handbooks, policies, procedures, practices, or contracts. </a:t>
            </a:r>
            <a:r>
              <a:rPr lang="en-US" sz="1800" b="0" i="1" u="sng" strike="noStrike" dirty="0">
                <a:solidFill>
                  <a:srgbClr val="0A0A0A"/>
                </a:solidFill>
                <a:effectLst/>
              </a:rPr>
              <a:t>Any disciplinary action taken will be commensurate with the nature of the violation and will consider factors and circumstances relevant to each specific case. </a:t>
            </a:r>
            <a:r>
              <a:rPr lang="en-US" sz="1800" b="0" i="1" u="none" strike="noStrike" dirty="0">
                <a:solidFill>
                  <a:srgbClr val="0A0A0A"/>
                </a:solidFill>
                <a:effectLst/>
              </a:rPr>
              <a:t>Disciplinary action for violations of this policy can include, but are not limited to, written warnings, loss of privileges, mandatory training or counseling, probation, suspension, demotion, exclusion, expulsion, discharge, and termination of employment, including revocation of tenure.</a:t>
            </a:r>
          </a:p>
          <a:p>
            <a:pPr marL="0" indent="0" algn="ctr">
              <a:buNone/>
            </a:pPr>
            <a:endParaRPr lang="en-US" sz="1600" b="1" dirty="0"/>
          </a:p>
        </p:txBody>
      </p:sp>
      <p:sp>
        <p:nvSpPr>
          <p:cNvPr id="4" name="Slide Number Placeholder 3">
            <a:extLst>
              <a:ext uri="{FF2B5EF4-FFF2-40B4-BE49-F238E27FC236}">
                <a16:creationId xmlns:a16="http://schemas.microsoft.com/office/drawing/2014/main" id="{676843AC-1BCE-4CD8-98CD-3F92D56459BF}"/>
              </a:ext>
            </a:extLst>
          </p:cNvPr>
          <p:cNvSpPr>
            <a:spLocks noGrp="1"/>
          </p:cNvSpPr>
          <p:nvPr>
            <p:ph type="sldNum" sz="quarter" idx="11"/>
          </p:nvPr>
        </p:nvSpPr>
        <p:spPr/>
        <p:txBody>
          <a:bodyPr/>
          <a:lstStyle/>
          <a:p>
            <a:pPr algn="l">
              <a:defRPr/>
            </a:pPr>
            <a:fld id="{D1A74540-1A5D-4324-8B2A-065D0631BF4E}" type="slidenum">
              <a:rPr lang="en-US" smtClean="0"/>
              <a:pPr algn="l">
                <a:defRPr/>
              </a:pPr>
              <a:t>24</a:t>
            </a:fld>
            <a:endParaRPr lang="en-US" dirty="0"/>
          </a:p>
        </p:txBody>
      </p:sp>
    </p:spTree>
    <p:extLst>
      <p:ext uri="{BB962C8B-B14F-4D97-AF65-F5344CB8AC3E}">
        <p14:creationId xmlns:p14="http://schemas.microsoft.com/office/powerpoint/2010/main" val="15592780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380" y="1676400"/>
            <a:ext cx="7772400" cy="3124200"/>
          </a:xfrm>
        </p:spPr>
        <p:txBody>
          <a:bodyPr/>
          <a:lstStyle/>
          <a:p>
            <a:r>
              <a:rPr lang="en-US" dirty="0"/>
              <a:t>QUESTIONS</a:t>
            </a:r>
            <a:r>
              <a:rPr lang="en-US" dirty="0" smtClean="0"/>
              <a:t>?</a:t>
            </a:r>
            <a:br>
              <a:rPr lang="en-US" dirty="0" smtClean="0"/>
            </a:br>
            <a:r>
              <a:rPr lang="en-US" dirty="0" smtClean="0"/>
              <a:t/>
            </a:r>
            <a:br>
              <a:rPr lang="en-US" dirty="0" smtClean="0"/>
            </a:br>
            <a:r>
              <a:rPr lang="en-US" sz="2000" dirty="0" smtClean="0"/>
              <a:t>UIS HR contact for questions on the Workplace-Related Intimate Personal Relationships Policy or Procedure:  Mark Owens </a:t>
            </a:r>
            <a:r>
              <a:rPr lang="en-US" sz="2000" dirty="0" smtClean="0">
                <a:hlinkClick r:id="rId2"/>
              </a:rPr>
              <a:t>mowen1@uis.edu</a:t>
            </a:r>
            <a:r>
              <a:rPr lang="en-US" sz="2000" dirty="0" smtClean="0"/>
              <a:t/>
            </a:r>
            <a:br>
              <a:rPr lang="en-US" sz="2000" dirty="0" smtClean="0"/>
            </a:br>
            <a:endParaRPr lang="en-US" sz="2000" dirty="0"/>
          </a:p>
        </p:txBody>
      </p:sp>
      <p:sp>
        <p:nvSpPr>
          <p:cNvPr id="3" name="Slide Number Placeholder 2"/>
          <p:cNvSpPr>
            <a:spLocks noGrp="1"/>
          </p:cNvSpPr>
          <p:nvPr>
            <p:ph type="sldNum" sz="quarter" idx="11"/>
          </p:nvPr>
        </p:nvSpPr>
        <p:spPr/>
        <p:txBody>
          <a:bodyPr/>
          <a:lstStyle/>
          <a:p>
            <a:pPr algn="l">
              <a:defRPr/>
            </a:pPr>
            <a:fld id="{276EB654-892A-4BBF-83D4-F4AD287B3675}" type="slidenum">
              <a:rPr lang="en-US" smtClean="0"/>
              <a:pPr algn="l">
                <a:defRPr/>
              </a:pPr>
              <a:t>25</a:t>
            </a:fld>
            <a:endParaRPr lang="en-US" dirty="0"/>
          </a:p>
        </p:txBody>
      </p:sp>
    </p:spTree>
    <p:extLst>
      <p:ext uri="{BB962C8B-B14F-4D97-AF65-F5344CB8AC3E}">
        <p14:creationId xmlns:p14="http://schemas.microsoft.com/office/powerpoint/2010/main" val="3612880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19462-1E17-4085-BE6A-C05FF09DEBD2}"/>
              </a:ext>
            </a:extLst>
          </p:cNvPr>
          <p:cNvSpPr>
            <a:spLocks noGrp="1"/>
          </p:cNvSpPr>
          <p:nvPr>
            <p:ph type="title"/>
          </p:nvPr>
        </p:nvSpPr>
        <p:spPr/>
        <p:txBody>
          <a:bodyPr/>
          <a:lstStyle/>
          <a:p>
            <a:pPr algn="ctr"/>
            <a:r>
              <a:rPr lang="en-US" sz="3600" dirty="0" smtClean="0"/>
              <a:t>Origins of Policies</a:t>
            </a:r>
            <a:endParaRPr lang="en-US" sz="2800" dirty="0"/>
          </a:p>
        </p:txBody>
      </p:sp>
      <p:sp>
        <p:nvSpPr>
          <p:cNvPr id="3" name="Content Placeholder 2">
            <a:extLst>
              <a:ext uri="{FF2B5EF4-FFF2-40B4-BE49-F238E27FC236}">
                <a16:creationId xmlns:a16="http://schemas.microsoft.com/office/drawing/2014/main" id="{076F386A-1F6B-49AE-AF7E-E15A15530DC8}"/>
              </a:ext>
            </a:extLst>
          </p:cNvPr>
          <p:cNvSpPr>
            <a:spLocks noGrp="1"/>
          </p:cNvSpPr>
          <p:nvPr>
            <p:ph idx="1"/>
          </p:nvPr>
        </p:nvSpPr>
        <p:spPr/>
        <p:txBody>
          <a:bodyPr/>
          <a:lstStyle/>
          <a:p>
            <a:r>
              <a:rPr lang="en-US" sz="2000" dirty="0" smtClean="0"/>
              <a:t>A System-wide Task Force on Sexual Misconduct &amp; Prevention, comprised of faculty, staff and students from across the universities, made a series of recommendations to the BOT.</a:t>
            </a:r>
            <a:endParaRPr lang="en-US" sz="2000" dirty="0"/>
          </a:p>
          <a:p>
            <a:r>
              <a:rPr lang="en-US" sz="2000" dirty="0" smtClean="0"/>
              <a:t>Recommendations included the creation of new policies that would restrict faculty/staff and student relationships and require background checks for sexual misconduct in hiring.</a:t>
            </a:r>
            <a:endParaRPr lang="en-US" sz="2000" dirty="0"/>
          </a:p>
          <a:p>
            <a:r>
              <a:rPr lang="en-US" sz="2000" dirty="0" smtClean="0"/>
              <a:t>Committees </a:t>
            </a:r>
            <a:r>
              <a:rPr lang="en-US" sz="2000" dirty="0"/>
              <a:t>with representatives from the three </a:t>
            </a:r>
            <a:r>
              <a:rPr lang="en-US" sz="2000" dirty="0" smtClean="0"/>
              <a:t>universities </a:t>
            </a:r>
            <a:r>
              <a:rPr lang="en-US" sz="2000" dirty="0"/>
              <a:t>and the System Office </a:t>
            </a:r>
            <a:r>
              <a:rPr lang="en-US" sz="2000" dirty="0" smtClean="0"/>
              <a:t>were </a:t>
            </a:r>
            <a:r>
              <a:rPr lang="en-US" sz="2000" dirty="0"/>
              <a:t>formed to develop </a:t>
            </a:r>
            <a:r>
              <a:rPr lang="en-US" sz="2000" dirty="0" smtClean="0"/>
              <a:t>the policies.</a:t>
            </a:r>
            <a:endParaRPr lang="en-US" sz="2000" dirty="0"/>
          </a:p>
        </p:txBody>
      </p:sp>
      <p:sp>
        <p:nvSpPr>
          <p:cNvPr id="4" name="Slide Number Placeholder 3">
            <a:extLst>
              <a:ext uri="{FF2B5EF4-FFF2-40B4-BE49-F238E27FC236}">
                <a16:creationId xmlns:a16="http://schemas.microsoft.com/office/drawing/2014/main" id="{114CE8F9-3107-4CBA-9AF5-881C378F519E}"/>
              </a:ext>
            </a:extLst>
          </p:cNvPr>
          <p:cNvSpPr>
            <a:spLocks noGrp="1"/>
          </p:cNvSpPr>
          <p:nvPr>
            <p:ph type="sldNum" sz="quarter" idx="11"/>
          </p:nvPr>
        </p:nvSpPr>
        <p:spPr/>
        <p:txBody>
          <a:bodyPr/>
          <a:lstStyle/>
          <a:p>
            <a:pPr algn="l">
              <a:defRPr/>
            </a:pPr>
            <a:fld id="{D1A74540-1A5D-4324-8B2A-065D0631BF4E}" type="slidenum">
              <a:rPr lang="en-US" smtClean="0"/>
              <a:pPr algn="l">
                <a:defRPr/>
              </a:pPr>
              <a:t>2</a:t>
            </a:fld>
            <a:endParaRPr lang="en-US" dirty="0"/>
          </a:p>
        </p:txBody>
      </p:sp>
    </p:spTree>
    <p:extLst>
      <p:ext uri="{BB962C8B-B14F-4D97-AF65-F5344CB8AC3E}">
        <p14:creationId xmlns:p14="http://schemas.microsoft.com/office/powerpoint/2010/main" val="3145203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D530C-C33D-4DB6-8580-6F95D882DC56}"/>
              </a:ext>
            </a:extLst>
          </p:cNvPr>
          <p:cNvSpPr>
            <a:spLocks noGrp="1"/>
          </p:cNvSpPr>
          <p:nvPr>
            <p:ph type="title"/>
          </p:nvPr>
        </p:nvSpPr>
        <p:spPr/>
        <p:txBody>
          <a:bodyPr/>
          <a:lstStyle/>
          <a:p>
            <a:pPr algn="ctr"/>
            <a:r>
              <a:rPr lang="en-US" dirty="0"/>
              <a:t>Effective dates</a:t>
            </a:r>
          </a:p>
        </p:txBody>
      </p:sp>
      <p:sp>
        <p:nvSpPr>
          <p:cNvPr id="3" name="Content Placeholder 2">
            <a:extLst>
              <a:ext uri="{FF2B5EF4-FFF2-40B4-BE49-F238E27FC236}">
                <a16:creationId xmlns:a16="http://schemas.microsoft.com/office/drawing/2014/main" id="{E68615DD-5B42-4270-9133-1FFD5BCD9DF6}"/>
              </a:ext>
            </a:extLst>
          </p:cNvPr>
          <p:cNvSpPr>
            <a:spLocks noGrp="1"/>
          </p:cNvSpPr>
          <p:nvPr>
            <p:ph idx="1"/>
          </p:nvPr>
        </p:nvSpPr>
        <p:spPr/>
        <p:txBody>
          <a:bodyPr/>
          <a:lstStyle/>
          <a:p>
            <a:r>
              <a:rPr lang="en-US" dirty="0"/>
              <a:t>Both policies approved by Board of Trustees May 21, 2020.</a:t>
            </a:r>
          </a:p>
          <a:p>
            <a:endParaRPr lang="en-US" dirty="0"/>
          </a:p>
          <a:p>
            <a:r>
              <a:rPr lang="en-US" dirty="0"/>
              <a:t>Implemented system-wide September 17, 2020.</a:t>
            </a:r>
          </a:p>
        </p:txBody>
      </p:sp>
      <p:sp>
        <p:nvSpPr>
          <p:cNvPr id="4" name="Slide Number Placeholder 3">
            <a:extLst>
              <a:ext uri="{FF2B5EF4-FFF2-40B4-BE49-F238E27FC236}">
                <a16:creationId xmlns:a16="http://schemas.microsoft.com/office/drawing/2014/main" id="{DF2790E3-C1F5-44BD-9E95-952A716E74E7}"/>
              </a:ext>
            </a:extLst>
          </p:cNvPr>
          <p:cNvSpPr>
            <a:spLocks noGrp="1"/>
          </p:cNvSpPr>
          <p:nvPr>
            <p:ph type="sldNum" sz="quarter" idx="11"/>
          </p:nvPr>
        </p:nvSpPr>
        <p:spPr/>
        <p:txBody>
          <a:bodyPr/>
          <a:lstStyle/>
          <a:p>
            <a:pPr algn="l">
              <a:defRPr/>
            </a:pPr>
            <a:fld id="{D1A74540-1A5D-4324-8B2A-065D0631BF4E}" type="slidenum">
              <a:rPr lang="en-US" smtClean="0"/>
              <a:pPr algn="l">
                <a:defRPr/>
              </a:pPr>
              <a:t>3</a:t>
            </a:fld>
            <a:endParaRPr lang="en-US" dirty="0"/>
          </a:p>
        </p:txBody>
      </p:sp>
    </p:spTree>
    <p:extLst>
      <p:ext uri="{BB962C8B-B14F-4D97-AF65-F5344CB8AC3E}">
        <p14:creationId xmlns:p14="http://schemas.microsoft.com/office/powerpoint/2010/main" val="1736002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C751-6635-431B-93EC-2B04EEADA9F8}"/>
              </a:ext>
            </a:extLst>
          </p:cNvPr>
          <p:cNvSpPr>
            <a:spLocks noGrp="1"/>
          </p:cNvSpPr>
          <p:nvPr>
            <p:ph type="title"/>
          </p:nvPr>
        </p:nvSpPr>
        <p:spPr/>
        <p:txBody>
          <a:bodyPr/>
          <a:lstStyle/>
          <a:p>
            <a:pPr algn="ctr"/>
            <a:r>
              <a:rPr lang="en-US" sz="2800" dirty="0"/>
              <a:t>Policy on Consideration of Sexual Misconduct in Prior Employment, page 1</a:t>
            </a:r>
          </a:p>
        </p:txBody>
      </p:sp>
      <p:sp>
        <p:nvSpPr>
          <p:cNvPr id="3" name="Content Placeholder 2">
            <a:extLst>
              <a:ext uri="{FF2B5EF4-FFF2-40B4-BE49-F238E27FC236}">
                <a16:creationId xmlns:a16="http://schemas.microsoft.com/office/drawing/2014/main" id="{CA795692-3874-4AB4-A725-422E3EAF97ED}"/>
              </a:ext>
            </a:extLst>
          </p:cNvPr>
          <p:cNvSpPr>
            <a:spLocks noGrp="1"/>
          </p:cNvSpPr>
          <p:nvPr>
            <p:ph idx="1"/>
          </p:nvPr>
        </p:nvSpPr>
        <p:spPr/>
        <p:txBody>
          <a:bodyPr/>
          <a:lstStyle/>
          <a:p>
            <a:endParaRPr lang="en-US" dirty="0">
              <a:hlinkClick r:id="rId2"/>
            </a:endParaRPr>
          </a:p>
          <a:p>
            <a:r>
              <a:rPr lang="en-US" dirty="0"/>
              <a:t>The </a:t>
            </a:r>
            <a:r>
              <a:rPr lang="en-US" dirty="0">
                <a:hlinkClick r:id="rId2"/>
              </a:rPr>
              <a:t>Policy</a:t>
            </a:r>
            <a:r>
              <a:rPr lang="en-US" dirty="0"/>
              <a:t> and the </a:t>
            </a:r>
            <a:r>
              <a:rPr lang="en-US" dirty="0">
                <a:hlinkClick r:id="rId3"/>
              </a:rPr>
              <a:t>UIS Procedures</a:t>
            </a:r>
            <a:r>
              <a:rPr lang="en-US" dirty="0"/>
              <a:t> implementing the policy are available on the UIS HR website.</a:t>
            </a:r>
          </a:p>
        </p:txBody>
      </p:sp>
      <p:sp>
        <p:nvSpPr>
          <p:cNvPr id="4" name="Slide Number Placeholder 3">
            <a:extLst>
              <a:ext uri="{FF2B5EF4-FFF2-40B4-BE49-F238E27FC236}">
                <a16:creationId xmlns:a16="http://schemas.microsoft.com/office/drawing/2014/main" id="{DF83881D-3399-4378-8475-D018F0EBD98D}"/>
              </a:ext>
            </a:extLst>
          </p:cNvPr>
          <p:cNvSpPr>
            <a:spLocks noGrp="1"/>
          </p:cNvSpPr>
          <p:nvPr>
            <p:ph type="sldNum" sz="quarter" idx="11"/>
          </p:nvPr>
        </p:nvSpPr>
        <p:spPr/>
        <p:txBody>
          <a:bodyPr/>
          <a:lstStyle/>
          <a:p>
            <a:pPr algn="l">
              <a:defRPr/>
            </a:pPr>
            <a:fld id="{D1A74540-1A5D-4324-8B2A-065D0631BF4E}" type="slidenum">
              <a:rPr lang="en-US" smtClean="0"/>
              <a:pPr algn="l">
                <a:defRPr/>
              </a:pPr>
              <a:t>4</a:t>
            </a:fld>
            <a:endParaRPr lang="en-US" dirty="0"/>
          </a:p>
        </p:txBody>
      </p:sp>
    </p:spTree>
    <p:extLst>
      <p:ext uri="{BB962C8B-B14F-4D97-AF65-F5344CB8AC3E}">
        <p14:creationId xmlns:p14="http://schemas.microsoft.com/office/powerpoint/2010/main" val="3081418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626DA-FAF9-4C8E-91AA-30E30D404DD2}"/>
              </a:ext>
            </a:extLst>
          </p:cNvPr>
          <p:cNvSpPr>
            <a:spLocks noGrp="1"/>
          </p:cNvSpPr>
          <p:nvPr>
            <p:ph type="title"/>
          </p:nvPr>
        </p:nvSpPr>
        <p:spPr/>
        <p:txBody>
          <a:bodyPr/>
          <a:lstStyle/>
          <a:p>
            <a:pPr algn="ctr"/>
            <a:r>
              <a:rPr lang="en-US" sz="2800" dirty="0"/>
              <a:t>Policy on Consideration of Sexual Misconduct in Prior Employment, page 2</a:t>
            </a:r>
          </a:p>
        </p:txBody>
      </p:sp>
      <p:sp>
        <p:nvSpPr>
          <p:cNvPr id="3" name="Content Placeholder 2">
            <a:extLst>
              <a:ext uri="{FF2B5EF4-FFF2-40B4-BE49-F238E27FC236}">
                <a16:creationId xmlns:a16="http://schemas.microsoft.com/office/drawing/2014/main" id="{301113C5-80AA-41C7-B3C8-2005F9936E08}"/>
              </a:ext>
            </a:extLst>
          </p:cNvPr>
          <p:cNvSpPr>
            <a:spLocks noGrp="1"/>
          </p:cNvSpPr>
          <p:nvPr>
            <p:ph idx="1"/>
          </p:nvPr>
        </p:nvSpPr>
        <p:spPr>
          <a:xfrm>
            <a:off x="878305" y="1981200"/>
            <a:ext cx="7772400" cy="3886200"/>
          </a:xfrm>
        </p:spPr>
        <p:txBody>
          <a:bodyPr/>
          <a:lstStyle/>
          <a:p>
            <a:pPr>
              <a:buFont typeface="Arial" panose="020B0604020202020204" pitchFamily="34" charset="0"/>
              <a:buChar char="•"/>
            </a:pPr>
            <a:r>
              <a:rPr lang="en-US" sz="2000" dirty="0"/>
              <a:t>Allows the University to inquire and requires the candidate to disclose whether a candidate for employment has been found to have engaged in Sexual Misconduct or Sexual Harassment in the course of prior employment.</a:t>
            </a:r>
          </a:p>
          <a:p>
            <a:pPr>
              <a:buFont typeface="Arial" panose="020B0604020202020204" pitchFamily="34" charset="0"/>
              <a:buChar char="•"/>
            </a:pPr>
            <a:r>
              <a:rPr lang="en-US" sz="2000" dirty="0"/>
              <a:t>Candidate may be removed from consideration or a contingent offer of employment withdrawn if warranted based on prior findings of misconduct.</a:t>
            </a:r>
          </a:p>
          <a:p>
            <a:pPr>
              <a:buFont typeface="Arial" panose="020B0604020202020204" pitchFamily="34" charset="0"/>
              <a:buChar char="•"/>
            </a:pPr>
            <a:r>
              <a:rPr lang="en-US" sz="2000" dirty="0"/>
              <a:t>Offer of employment will be withdrawn if candidate refuses to cooperate with the policy.</a:t>
            </a:r>
          </a:p>
          <a:p>
            <a:pPr>
              <a:buFont typeface="Arial" panose="020B0604020202020204" pitchFamily="34" charset="0"/>
              <a:buChar char="•"/>
            </a:pPr>
            <a:r>
              <a:rPr lang="en-US" sz="2000" dirty="0"/>
              <a:t>Applicable to all Civil Service, Academic Professional, Non-Tenured and Tenure/Tenure Track Faculty vacancies.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dirty="0"/>
          </a:p>
        </p:txBody>
      </p:sp>
      <p:sp>
        <p:nvSpPr>
          <p:cNvPr id="4" name="Slide Number Placeholder 3">
            <a:extLst>
              <a:ext uri="{FF2B5EF4-FFF2-40B4-BE49-F238E27FC236}">
                <a16:creationId xmlns:a16="http://schemas.microsoft.com/office/drawing/2014/main" id="{064CF809-6008-4381-B85C-DF36C0AE6D99}"/>
              </a:ext>
            </a:extLst>
          </p:cNvPr>
          <p:cNvSpPr>
            <a:spLocks noGrp="1"/>
          </p:cNvSpPr>
          <p:nvPr>
            <p:ph type="sldNum" sz="quarter" idx="11"/>
          </p:nvPr>
        </p:nvSpPr>
        <p:spPr/>
        <p:txBody>
          <a:bodyPr/>
          <a:lstStyle/>
          <a:p>
            <a:pPr algn="l">
              <a:defRPr/>
            </a:pPr>
            <a:fld id="{D1A74540-1A5D-4324-8B2A-065D0631BF4E}" type="slidenum">
              <a:rPr lang="en-US" smtClean="0"/>
              <a:pPr algn="l">
                <a:defRPr/>
              </a:pPr>
              <a:t>5</a:t>
            </a:fld>
            <a:endParaRPr lang="en-US" dirty="0"/>
          </a:p>
        </p:txBody>
      </p:sp>
    </p:spTree>
    <p:extLst>
      <p:ext uri="{BB962C8B-B14F-4D97-AF65-F5344CB8AC3E}">
        <p14:creationId xmlns:p14="http://schemas.microsoft.com/office/powerpoint/2010/main" val="877993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722AC-F3C8-4756-85E0-57FD7FF4F87F}"/>
              </a:ext>
            </a:extLst>
          </p:cNvPr>
          <p:cNvSpPr>
            <a:spLocks noGrp="1"/>
          </p:cNvSpPr>
          <p:nvPr>
            <p:ph type="title"/>
          </p:nvPr>
        </p:nvSpPr>
        <p:spPr/>
        <p:txBody>
          <a:bodyPr/>
          <a:lstStyle/>
          <a:p>
            <a:pPr algn="ctr"/>
            <a:r>
              <a:rPr lang="en-US" sz="2800" dirty="0"/>
              <a:t>Policy on Consideration of Sexual Misconduct in Prior Employment, page 3</a:t>
            </a:r>
          </a:p>
        </p:txBody>
      </p:sp>
      <p:sp>
        <p:nvSpPr>
          <p:cNvPr id="3" name="Content Placeholder 2">
            <a:extLst>
              <a:ext uri="{FF2B5EF4-FFF2-40B4-BE49-F238E27FC236}">
                <a16:creationId xmlns:a16="http://schemas.microsoft.com/office/drawing/2014/main" id="{92617E4C-3FB0-47F9-A81F-E533B3CF201C}"/>
              </a:ext>
            </a:extLst>
          </p:cNvPr>
          <p:cNvSpPr>
            <a:spLocks noGrp="1"/>
          </p:cNvSpPr>
          <p:nvPr>
            <p:ph idx="1"/>
          </p:nvPr>
        </p:nvSpPr>
        <p:spPr/>
        <p:txBody>
          <a:bodyPr/>
          <a:lstStyle/>
          <a:p>
            <a:pPr algn="l"/>
            <a:r>
              <a:rPr lang="en-US" sz="1800" b="0" i="1" u="none" strike="noStrike" dirty="0">
                <a:solidFill>
                  <a:srgbClr val="0A0A0A"/>
                </a:solidFill>
                <a:effectLst/>
              </a:rPr>
              <a:t>“Findings” means a documented conclusion that an individual has engaged in Sexual Misconduct or Sexual Harassment, resulting from an official investigation or adjudicative process not subsequently reversed through a formal review process. Official investigations include, but are not limited to:</a:t>
            </a:r>
          </a:p>
          <a:p>
            <a:pPr lvl="1">
              <a:buFont typeface="Arial" panose="020B0604020202020204" pitchFamily="34" charset="0"/>
              <a:buChar char="•"/>
            </a:pPr>
            <a:r>
              <a:rPr lang="en-US" sz="1800" b="0" i="1" u="none" strike="noStrike" dirty="0">
                <a:solidFill>
                  <a:srgbClr val="0A0A0A"/>
                </a:solidFill>
                <a:effectLst/>
              </a:rPr>
              <a:t>Any investigation of alleged Sexual Misconduct conducted pursuant to Title IX of the Education Amendments of 1972 (“Title IX”);</a:t>
            </a:r>
          </a:p>
          <a:p>
            <a:pPr lvl="1">
              <a:buFont typeface="Arial" panose="020B0604020202020204" pitchFamily="34" charset="0"/>
              <a:buChar char="•"/>
            </a:pPr>
            <a:r>
              <a:rPr lang="en-US" sz="1800" b="0" i="1" u="none" strike="noStrike" dirty="0">
                <a:solidFill>
                  <a:srgbClr val="0A0A0A"/>
                </a:solidFill>
                <a:effectLst/>
              </a:rPr>
              <a:t>Any investigation of Sexual Harassment by the office responsible for making findings regarding allegations of sexual harassment or sexual misconduct, or the office responsible for determining sanctions for such conduct.</a:t>
            </a:r>
          </a:p>
          <a:p>
            <a:r>
              <a:rPr lang="en-US" sz="1800" b="0" i="1" u="none" strike="noStrike" dirty="0">
                <a:solidFill>
                  <a:srgbClr val="0A0A0A"/>
                </a:solidFill>
                <a:effectLst/>
              </a:rPr>
              <a:t>Allegations are not documented “Findings” for purposes of this policy unless and until they are substantiated through an official investigation or adjudicative process.</a:t>
            </a:r>
          </a:p>
          <a:p>
            <a:endParaRPr lang="en-US" sz="1600" dirty="0"/>
          </a:p>
        </p:txBody>
      </p:sp>
      <p:sp>
        <p:nvSpPr>
          <p:cNvPr id="4" name="Slide Number Placeholder 3">
            <a:extLst>
              <a:ext uri="{FF2B5EF4-FFF2-40B4-BE49-F238E27FC236}">
                <a16:creationId xmlns:a16="http://schemas.microsoft.com/office/drawing/2014/main" id="{AD612756-5901-4458-B264-DBB52049BE2A}"/>
              </a:ext>
            </a:extLst>
          </p:cNvPr>
          <p:cNvSpPr>
            <a:spLocks noGrp="1"/>
          </p:cNvSpPr>
          <p:nvPr>
            <p:ph type="sldNum" sz="quarter" idx="11"/>
          </p:nvPr>
        </p:nvSpPr>
        <p:spPr/>
        <p:txBody>
          <a:bodyPr/>
          <a:lstStyle/>
          <a:p>
            <a:pPr algn="l">
              <a:defRPr/>
            </a:pPr>
            <a:fld id="{D1A74540-1A5D-4324-8B2A-065D0631BF4E}" type="slidenum">
              <a:rPr lang="en-US" smtClean="0"/>
              <a:pPr algn="l">
                <a:defRPr/>
              </a:pPr>
              <a:t>6</a:t>
            </a:fld>
            <a:endParaRPr lang="en-US" dirty="0"/>
          </a:p>
        </p:txBody>
      </p:sp>
    </p:spTree>
    <p:extLst>
      <p:ext uri="{BB962C8B-B14F-4D97-AF65-F5344CB8AC3E}">
        <p14:creationId xmlns:p14="http://schemas.microsoft.com/office/powerpoint/2010/main" val="408631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9F10-426D-4F47-AF41-6008E421CA4F}"/>
              </a:ext>
            </a:extLst>
          </p:cNvPr>
          <p:cNvSpPr>
            <a:spLocks noGrp="1"/>
          </p:cNvSpPr>
          <p:nvPr>
            <p:ph type="title"/>
          </p:nvPr>
        </p:nvSpPr>
        <p:spPr/>
        <p:txBody>
          <a:bodyPr/>
          <a:lstStyle/>
          <a:p>
            <a:pPr algn="ctr"/>
            <a:r>
              <a:rPr lang="en-US" sz="2800" dirty="0"/>
              <a:t>Policy on Consideration of Sexual Misconduct in Prior Employment, page 4</a:t>
            </a:r>
          </a:p>
        </p:txBody>
      </p:sp>
      <p:sp>
        <p:nvSpPr>
          <p:cNvPr id="3" name="Content Placeholder 2">
            <a:extLst>
              <a:ext uri="{FF2B5EF4-FFF2-40B4-BE49-F238E27FC236}">
                <a16:creationId xmlns:a16="http://schemas.microsoft.com/office/drawing/2014/main" id="{4C9E7EA1-C37F-4279-8F0E-746E2E3138C2}"/>
              </a:ext>
            </a:extLst>
          </p:cNvPr>
          <p:cNvSpPr>
            <a:spLocks noGrp="1"/>
          </p:cNvSpPr>
          <p:nvPr>
            <p:ph idx="1"/>
          </p:nvPr>
        </p:nvSpPr>
        <p:spPr/>
        <p:txBody>
          <a:bodyPr/>
          <a:lstStyle/>
          <a:p>
            <a:endParaRPr lang="en-US" sz="3200" dirty="0">
              <a:solidFill>
                <a:srgbClr val="0A0A0A"/>
              </a:solidFill>
            </a:endParaRPr>
          </a:p>
          <a:p>
            <a:pPr algn="l"/>
            <a:r>
              <a:rPr lang="en-US" sz="2000" b="0" i="1" u="none" strike="noStrike" dirty="0">
                <a:solidFill>
                  <a:srgbClr val="0A0A0A"/>
                </a:solidFill>
                <a:effectLst/>
              </a:rPr>
              <a:t>“Sexual Misconduct” and “Sexual Harassment” will be defined to include:</a:t>
            </a:r>
          </a:p>
          <a:p>
            <a:pPr algn="l">
              <a:buFont typeface="+mj-lt"/>
              <a:buAutoNum type="arabicPeriod"/>
            </a:pPr>
            <a:r>
              <a:rPr lang="en-US" sz="2000" b="0" i="1" u="none" strike="noStrike" dirty="0">
                <a:solidFill>
                  <a:srgbClr val="0A0A0A"/>
                </a:solidFill>
                <a:effectLst/>
              </a:rPr>
              <a:t>Conduct that would violate university policies and procedures, including the System and University policies on Sexual Misconduct and Sexual Harassment, as they may be modified from time to time; and</a:t>
            </a:r>
          </a:p>
          <a:p>
            <a:pPr algn="l">
              <a:buFont typeface="+mj-lt"/>
              <a:buAutoNum type="arabicPeriod"/>
            </a:pPr>
            <a:r>
              <a:rPr lang="en-US" sz="2000" b="0" i="1" u="none" strike="noStrike" dirty="0">
                <a:solidFill>
                  <a:srgbClr val="0A0A0A"/>
                </a:solidFill>
                <a:effectLst/>
              </a:rPr>
              <a:t>Conduct that violates current or former employer’s policies concerning Sexual Misconduct or Sexual Harassment, or the equivalent.</a:t>
            </a:r>
          </a:p>
          <a:p>
            <a:endParaRPr lang="en-US" dirty="0"/>
          </a:p>
        </p:txBody>
      </p:sp>
      <p:sp>
        <p:nvSpPr>
          <p:cNvPr id="4" name="Slide Number Placeholder 3">
            <a:extLst>
              <a:ext uri="{FF2B5EF4-FFF2-40B4-BE49-F238E27FC236}">
                <a16:creationId xmlns:a16="http://schemas.microsoft.com/office/drawing/2014/main" id="{F94D9FF3-2562-4BB7-9C35-EE3420DA7F76}"/>
              </a:ext>
            </a:extLst>
          </p:cNvPr>
          <p:cNvSpPr>
            <a:spLocks noGrp="1"/>
          </p:cNvSpPr>
          <p:nvPr>
            <p:ph type="sldNum" sz="quarter" idx="11"/>
          </p:nvPr>
        </p:nvSpPr>
        <p:spPr/>
        <p:txBody>
          <a:bodyPr/>
          <a:lstStyle/>
          <a:p>
            <a:pPr algn="l">
              <a:defRPr/>
            </a:pPr>
            <a:fld id="{D1A74540-1A5D-4324-8B2A-065D0631BF4E}" type="slidenum">
              <a:rPr lang="en-US" smtClean="0"/>
              <a:pPr algn="l">
                <a:defRPr/>
              </a:pPr>
              <a:t>7</a:t>
            </a:fld>
            <a:endParaRPr lang="en-US" dirty="0"/>
          </a:p>
        </p:txBody>
      </p:sp>
    </p:spTree>
    <p:extLst>
      <p:ext uri="{BB962C8B-B14F-4D97-AF65-F5344CB8AC3E}">
        <p14:creationId xmlns:p14="http://schemas.microsoft.com/office/powerpoint/2010/main" val="334697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ED9E8-22CC-4CB2-88B9-B128CAC2D052}"/>
              </a:ext>
            </a:extLst>
          </p:cNvPr>
          <p:cNvSpPr>
            <a:spLocks noGrp="1"/>
          </p:cNvSpPr>
          <p:nvPr>
            <p:ph type="title"/>
          </p:nvPr>
        </p:nvSpPr>
        <p:spPr/>
        <p:txBody>
          <a:bodyPr/>
          <a:lstStyle/>
          <a:p>
            <a:pPr algn="ctr"/>
            <a:r>
              <a:rPr lang="en-US" sz="2800" dirty="0"/>
              <a:t>Policy on Consideration of Sexual Misconduct in Prior Employment, page 5</a:t>
            </a:r>
          </a:p>
        </p:txBody>
      </p:sp>
      <p:sp>
        <p:nvSpPr>
          <p:cNvPr id="3" name="Content Placeholder 2">
            <a:extLst>
              <a:ext uri="{FF2B5EF4-FFF2-40B4-BE49-F238E27FC236}">
                <a16:creationId xmlns:a16="http://schemas.microsoft.com/office/drawing/2014/main" id="{87C5E0F5-64AE-4E05-AF86-ED136A01DE04}"/>
              </a:ext>
            </a:extLst>
          </p:cNvPr>
          <p:cNvSpPr>
            <a:spLocks noGrp="1"/>
          </p:cNvSpPr>
          <p:nvPr>
            <p:ph idx="1"/>
          </p:nvPr>
        </p:nvSpPr>
        <p:spPr/>
        <p:txBody>
          <a:bodyPr/>
          <a:lstStyle/>
          <a:p>
            <a:pPr>
              <a:buFont typeface="Arial" panose="020B0604020202020204" pitchFamily="34" charset="0"/>
              <a:buChar char="•"/>
            </a:pPr>
            <a:endParaRPr lang="en-US" sz="2800" dirty="0"/>
          </a:p>
          <a:p>
            <a:pPr>
              <a:buFont typeface="Arial" panose="020B0604020202020204" pitchFamily="34" charset="0"/>
              <a:buChar char="•"/>
            </a:pPr>
            <a:r>
              <a:rPr lang="en-US" sz="2800" dirty="0"/>
              <a:t>Applicants will be notified of new policy.</a:t>
            </a:r>
          </a:p>
          <a:p>
            <a:pPr>
              <a:buFont typeface="Arial" panose="020B0604020202020204" pitchFamily="34" charset="0"/>
              <a:buChar char="•"/>
            </a:pPr>
            <a:r>
              <a:rPr lang="en-US" sz="2800" dirty="0"/>
              <a:t>Requires final candidate disclosure and authorization to release information from prior employers after they have accepted a contingent offer of employment.</a:t>
            </a:r>
          </a:p>
          <a:p>
            <a:pPr>
              <a:buFont typeface="Arial" panose="020B0604020202020204" pitchFamily="34" charset="0"/>
              <a:buChar char="•"/>
            </a:pPr>
            <a:r>
              <a:rPr lang="en-US" sz="2800" dirty="0"/>
              <a:t>Applicable to internal candidates.</a:t>
            </a:r>
          </a:p>
          <a:p>
            <a:pPr>
              <a:buFont typeface="Arial" panose="020B0604020202020204" pitchFamily="34" charset="0"/>
              <a:buChar char="•"/>
            </a:pPr>
            <a:endParaRPr lang="en-US" sz="2800" dirty="0"/>
          </a:p>
          <a:p>
            <a:endParaRPr lang="en-US" dirty="0"/>
          </a:p>
        </p:txBody>
      </p:sp>
      <p:sp>
        <p:nvSpPr>
          <p:cNvPr id="4" name="Slide Number Placeholder 3">
            <a:extLst>
              <a:ext uri="{FF2B5EF4-FFF2-40B4-BE49-F238E27FC236}">
                <a16:creationId xmlns:a16="http://schemas.microsoft.com/office/drawing/2014/main" id="{D8D588CB-5E2F-41DC-8001-AD31BF754478}"/>
              </a:ext>
            </a:extLst>
          </p:cNvPr>
          <p:cNvSpPr>
            <a:spLocks noGrp="1"/>
          </p:cNvSpPr>
          <p:nvPr>
            <p:ph type="sldNum" sz="quarter" idx="11"/>
          </p:nvPr>
        </p:nvSpPr>
        <p:spPr/>
        <p:txBody>
          <a:bodyPr/>
          <a:lstStyle/>
          <a:p>
            <a:pPr algn="l">
              <a:defRPr/>
            </a:pPr>
            <a:fld id="{D1A74540-1A5D-4324-8B2A-065D0631BF4E}" type="slidenum">
              <a:rPr lang="en-US" smtClean="0"/>
              <a:pPr algn="l">
                <a:defRPr/>
              </a:pPr>
              <a:t>8</a:t>
            </a:fld>
            <a:endParaRPr lang="en-US" dirty="0"/>
          </a:p>
        </p:txBody>
      </p:sp>
    </p:spTree>
    <p:extLst>
      <p:ext uri="{BB962C8B-B14F-4D97-AF65-F5344CB8AC3E}">
        <p14:creationId xmlns:p14="http://schemas.microsoft.com/office/powerpoint/2010/main" val="3011848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UIS-PPT2010-2011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IS-PPT-Template-1" id="{88753206-CBA2-4728-90A8-E0BEC97348A8}" vid="{C61588D0-A05F-47FA-AE85-9129CB0569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5A48FA38C17344F82FDEED813439AE1" ma:contentTypeVersion="4" ma:contentTypeDescription="Create a new document." ma:contentTypeScope="" ma:versionID="910cddbf7816c66bff7d51fce326493a">
  <xsd:schema xmlns:xsd="http://www.w3.org/2001/XMLSchema" xmlns:xs="http://www.w3.org/2001/XMLSchema" xmlns:p="http://schemas.microsoft.com/office/2006/metadata/properties" xmlns:ns3="77554004-d803-4281-a615-c2a4b9782339" targetNamespace="http://schemas.microsoft.com/office/2006/metadata/properties" ma:root="true" ma:fieldsID="612442ecde327ec687e32b3acac70e2c" ns3:_="">
    <xsd:import namespace="77554004-d803-4281-a615-c2a4b978233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554004-d803-4281-a615-c2a4b97823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F8280F1-C8AD-4931-9DBF-62EE3B255BC6}">
  <ds:schemaRefs>
    <ds:schemaRef ds:uri="http://schemas.microsoft.com/sharepoint/v3/contenttype/forms"/>
  </ds:schemaRefs>
</ds:datastoreItem>
</file>

<file path=customXml/itemProps2.xml><?xml version="1.0" encoding="utf-8"?>
<ds:datastoreItem xmlns:ds="http://schemas.openxmlformats.org/officeDocument/2006/customXml" ds:itemID="{CE10B943-7E61-4217-A925-44BE214E0B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554004-d803-4281-a615-c2a4b97823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321C6B-7F49-4F8A-9E8A-F7510F1A3DD1}">
  <ds:schemaRefs>
    <ds:schemaRef ds:uri="http://www.w3.org/XML/1998/namespace"/>
    <ds:schemaRef ds:uri="http://purl.org/dc/dcmitype/"/>
    <ds:schemaRef ds:uri="http://purl.org/dc/elements/1.1/"/>
    <ds:schemaRef ds:uri="77554004-d803-4281-a615-c2a4b9782339"/>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UIS-PPT-Template-1</Template>
  <TotalTime>568</TotalTime>
  <Words>1916</Words>
  <Application>Microsoft Office PowerPoint</Application>
  <PresentationFormat>On-screen Show (4:3)</PresentationFormat>
  <Paragraphs>176</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ＭＳ Ｐゴシック</vt:lpstr>
      <vt:lpstr>&amp;quot</vt:lpstr>
      <vt:lpstr>Arial</vt:lpstr>
      <vt:lpstr>Calibri</vt:lpstr>
      <vt:lpstr>Cambria</vt:lpstr>
      <vt:lpstr>Lato</vt:lpstr>
      <vt:lpstr>Times New Roman</vt:lpstr>
      <vt:lpstr>Wingdings</vt:lpstr>
      <vt:lpstr>UIS-PPT2010-2011Template</vt:lpstr>
      <vt:lpstr>University of Illinois Springfield Office of Human Resources</vt:lpstr>
      <vt:lpstr>Two new System-wide policies</vt:lpstr>
      <vt:lpstr>Origins of Policies</vt:lpstr>
      <vt:lpstr>Effective dates</vt:lpstr>
      <vt:lpstr>Policy on Consideration of Sexual Misconduct in Prior Employment, page 1</vt:lpstr>
      <vt:lpstr>Policy on Consideration of Sexual Misconduct in Prior Employment, page 2</vt:lpstr>
      <vt:lpstr>Policy on Consideration of Sexual Misconduct in Prior Employment, page 3</vt:lpstr>
      <vt:lpstr>Policy on Consideration of Sexual Misconduct in Prior Employment, page 4</vt:lpstr>
      <vt:lpstr>Policy on Consideration of Sexual Misconduct in Prior Employment, page 5</vt:lpstr>
      <vt:lpstr>Policy on Consideration of Sexual Misconduct in Prior Employment, page 6</vt:lpstr>
      <vt:lpstr>Policy on Consideration of Sexual Misconduct in Prior Employment, page 7</vt:lpstr>
      <vt:lpstr>Policy on Consideration of Sexual Misconduct in Prior Employment, page 8</vt:lpstr>
      <vt:lpstr>  Questions?  UIS HR contact for questions on Sexual Misconduct in Prior Employment Policy and Procedures:  Melanie Trimm msmit2@uis.edu  </vt:lpstr>
      <vt:lpstr>Policy on Workplace-Related Intimate Personal Relationships, page 1</vt:lpstr>
      <vt:lpstr>Policy on Workplace-Related Intimate Personal Relationships, page 2</vt:lpstr>
      <vt:lpstr>Policy on Workplace-Related Intimate Personal Relationships, page 3</vt:lpstr>
      <vt:lpstr>Policy on Workplace-Related Intimate Personal Relationships, page 4</vt:lpstr>
      <vt:lpstr>Policy on Workplace-Related Intimate Personal Relationships, page 5</vt:lpstr>
      <vt:lpstr>Policy on Workplace-Related Intimate Personal Relationships, page 6</vt:lpstr>
      <vt:lpstr>Policy on Workplace-Related Intimate Personal Relationships, page 7</vt:lpstr>
      <vt:lpstr>Policy on Workplace-Related Intimate Personal Relationships, page 8</vt:lpstr>
      <vt:lpstr>Policy on Workplace-Related Intimate Personal Relationships, page 9</vt:lpstr>
      <vt:lpstr>Policy on Workplace-Related Intimate Personal Relationships, page 10</vt:lpstr>
      <vt:lpstr>Policy on Workplace-Related Intimate Personal Relationships, page 11</vt:lpstr>
      <vt:lpstr>Policy on Workplace-Related Intimate Personal Relationships, page 12</vt:lpstr>
      <vt:lpstr>QUESTIONS?  UIS HR contact for questions on the Workplace-Related Intimate Personal Relationships Policy or Procedure:  Mark Owens mowen1@uis.edu </vt:lpstr>
    </vt:vector>
  </TitlesOfParts>
  <Company>University of Illinois Springfield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Trimm, Melanie G</dc:creator>
  <cp:lastModifiedBy>Gurnitz, Amy M</cp:lastModifiedBy>
  <cp:revision>42</cp:revision>
  <cp:lastPrinted>2020-10-20T18:27:03Z</cp:lastPrinted>
  <dcterms:created xsi:type="dcterms:W3CDTF">2020-10-15T18:57:38Z</dcterms:created>
  <dcterms:modified xsi:type="dcterms:W3CDTF">2020-10-22T14:27:03Z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0x010100E5A48FA38C17344F82FDEED813439AE1</vt:lpwstr>
  </property>
</Properties>
</file>