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0" r:id="rId2"/>
  </p:sldMasterIdLst>
  <p:notesMasterIdLst>
    <p:notesMasterId r:id="rId4"/>
  </p:notesMasterIdLst>
  <p:handoutMasterIdLst>
    <p:handoutMasterId r:id="rId5"/>
  </p:handoutMasterIdLst>
  <p:sldIdLst>
    <p:sldId id="256" r:id="rId3"/>
  </p:sldIdLst>
  <p:sldSz cx="219456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userDrawn="1">
          <p15:clr>
            <a:srgbClr val="A4A3A4"/>
          </p15:clr>
        </p15:guide>
        <p15:guide id="2" orient="horz" pos="288" userDrawn="1">
          <p15:clr>
            <a:srgbClr val="A4A3A4"/>
          </p15:clr>
        </p15:guide>
        <p15:guide id="3" orient="horz" pos="20160" userDrawn="1">
          <p15:clr>
            <a:srgbClr val="A4A3A4"/>
          </p15:clr>
        </p15:guide>
        <p15:guide id="4" orient="horz" userDrawn="1">
          <p15:clr>
            <a:srgbClr val="A4A3A4"/>
          </p15:clr>
        </p15:guide>
        <p15:guide id="5" pos="291" userDrawn="1">
          <p15:clr>
            <a:srgbClr val="A4A3A4"/>
          </p15:clr>
        </p15:guide>
        <p15:guide id="6" pos="1353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p:scale>
          <a:sx n="19" d="100"/>
          <a:sy n="19" d="100"/>
        </p:scale>
        <p:origin x="1452" y="18"/>
      </p:cViewPr>
      <p:guideLst>
        <p:guide orient="horz" pos="3318"/>
        <p:guide orient="horz" pos="288"/>
        <p:guide orient="horz" pos="20160"/>
        <p:guide orient="horz"/>
        <p:guide pos="291"/>
        <p:guide pos="135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5/24/2016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5/24/2016</a:t>
            </a:fld>
            <a:endParaRPr lang="en-US" dirty="0"/>
          </a:p>
        </p:txBody>
      </p:sp>
      <p:sp>
        <p:nvSpPr>
          <p:cNvPr id="4" name="Slide Image Placeholder 3"/>
          <p:cNvSpPr>
            <a:spLocks noGrp="1" noRot="1" noChangeAspect="1"/>
          </p:cNvSpPr>
          <p:nvPr>
            <p:ph type="sldImg" idx="2"/>
          </p:nvPr>
        </p:nvSpPr>
        <p:spPr>
          <a:xfrm>
            <a:off x="2286000" y="685800"/>
            <a:ext cx="228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685800"/>
            <a:ext cx="228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png"/><Relationship Id="rId3" Type="http://schemas.openxmlformats.org/officeDocument/2006/relationships/hyperlink" Target="http://www.uis.edu/gis/about/links/" TargetMode="External"/><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2.wmf"/><Relationship Id="rId2" Type="http://schemas.openxmlformats.org/officeDocument/2006/relationships/slideMaster" Target="../slideMasters/slideMaster1.xml"/><Relationship Id="rId16" Type="http://schemas.openxmlformats.org/officeDocument/2006/relationships/oleObject" Target="../embeddings/oleObject2.bin"/><Relationship Id="rId1" Type="http://schemas.openxmlformats.org/officeDocument/2006/relationships/vmlDrawing" Target="../drawings/vmlDrawing1.vml"/><Relationship Id="rId6" Type="http://schemas.openxmlformats.org/officeDocument/2006/relationships/image" Target="../media/image4.jpeg"/><Relationship Id="rId11" Type="http://schemas.microsoft.com/office/2007/relationships/hdphoto" Target="../media/hdphoto1.wdp"/><Relationship Id="rId5" Type="http://schemas.openxmlformats.org/officeDocument/2006/relationships/image" Target="../media/image3.png"/><Relationship Id="rId15" Type="http://schemas.openxmlformats.org/officeDocument/2006/relationships/image" Target="../media/image1.wmf"/><Relationship Id="rId10" Type="http://schemas.openxmlformats.org/officeDocument/2006/relationships/image" Target="../media/image8.png"/><Relationship Id="rId4" Type="http://schemas.openxmlformats.org/officeDocument/2006/relationships/hyperlink" Target="http://uis.edu/ens" TargetMode="External"/><Relationship Id="rId9" Type="http://schemas.openxmlformats.org/officeDocument/2006/relationships/image" Target="../media/image7.jpeg"/><Relationship Id="rId1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png"/><Relationship Id="rId3" Type="http://schemas.openxmlformats.org/officeDocument/2006/relationships/hyperlink" Target="http://www.uis.edu/gis/about/links/" TargetMode="External"/><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2.wmf"/><Relationship Id="rId2" Type="http://schemas.openxmlformats.org/officeDocument/2006/relationships/slideMaster" Target="../slideMasters/slideMaster2.xml"/><Relationship Id="rId16" Type="http://schemas.openxmlformats.org/officeDocument/2006/relationships/oleObject" Target="../embeddings/oleObject2.bin"/><Relationship Id="rId1" Type="http://schemas.openxmlformats.org/officeDocument/2006/relationships/vmlDrawing" Target="../drawings/vmlDrawing2.vml"/><Relationship Id="rId6" Type="http://schemas.openxmlformats.org/officeDocument/2006/relationships/image" Target="../media/image4.jpeg"/><Relationship Id="rId11" Type="http://schemas.microsoft.com/office/2007/relationships/hdphoto" Target="../media/hdphoto1.wdp"/><Relationship Id="rId5" Type="http://schemas.openxmlformats.org/officeDocument/2006/relationships/image" Target="../media/image3.png"/><Relationship Id="rId15" Type="http://schemas.openxmlformats.org/officeDocument/2006/relationships/image" Target="../media/image1.wmf"/><Relationship Id="rId10" Type="http://schemas.openxmlformats.org/officeDocument/2006/relationships/image" Target="../media/image8.png"/><Relationship Id="rId4" Type="http://schemas.openxmlformats.org/officeDocument/2006/relationships/hyperlink" Target="http://uis.edu/ens" TargetMode="External"/><Relationship Id="rId9" Type="http://schemas.openxmlformats.org/officeDocument/2006/relationships/image" Target="../media/image7.jpeg"/><Relationship Id="rId1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7899714" y="5581994"/>
            <a:ext cx="6795639" cy="954085"/>
          </a:xfrm>
          <a:prstGeom prst="rect">
            <a:avLst/>
          </a:prstGeom>
        </p:spPr>
        <p:txBody>
          <a:bodyPr wrap="square" lIns="228589" tIns="228589" rIns="228589" bIns="228589">
            <a:spAutoFit/>
          </a:bodyPr>
          <a:lstStyle>
            <a:lvl1pPr marL="0" indent="0">
              <a:buNone/>
              <a:defRPr sz="32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7908790" y="4510888"/>
            <a:ext cx="6786563" cy="1169543"/>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INTRODUCTION or ABSTRACT</a:t>
            </a:r>
            <a:endParaRPr lang="en-US" dirty="0"/>
          </a:p>
        </p:txBody>
      </p:sp>
      <p:sp>
        <p:nvSpPr>
          <p:cNvPr id="23" name="Text Placeholder 3"/>
          <p:cNvSpPr>
            <a:spLocks noGrp="1"/>
          </p:cNvSpPr>
          <p:nvPr>
            <p:ph type="body" sz="quarter" idx="23" hasCustomPrompt="1"/>
          </p:nvPr>
        </p:nvSpPr>
        <p:spPr>
          <a:xfrm>
            <a:off x="7909586" y="10381116"/>
            <a:ext cx="6785767" cy="954085"/>
          </a:xfrm>
          <a:prstGeom prst="rect">
            <a:avLst/>
          </a:prstGeom>
        </p:spPr>
        <p:txBody>
          <a:bodyPr wrap="square" lIns="228589" tIns="228589" rIns="228589" bIns="228589">
            <a:spAutoFit/>
          </a:bodyPr>
          <a:lstStyle>
            <a:lvl1pPr marL="0" indent="0">
              <a:buNone/>
              <a:defRPr sz="32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905617" y="9556231"/>
            <a:ext cx="6789738" cy="677100"/>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a:t>
            </a:r>
            <a:r>
              <a:rPr lang="en-US" altLang="zh-CN" dirty="0" smtClean="0"/>
              <a:t>METHODS and </a:t>
            </a:r>
            <a:r>
              <a:rPr lang="en-US" dirty="0" smtClean="0"/>
              <a:t>RESULTS</a:t>
            </a:r>
            <a:endParaRPr lang="en-US" dirty="0"/>
          </a:p>
        </p:txBody>
      </p:sp>
      <p:sp>
        <p:nvSpPr>
          <p:cNvPr id="25" name="Text Placeholder 5"/>
          <p:cNvSpPr>
            <a:spLocks noGrp="1"/>
          </p:cNvSpPr>
          <p:nvPr>
            <p:ph type="body" sz="quarter" idx="25" hasCustomPrompt="1"/>
          </p:nvPr>
        </p:nvSpPr>
        <p:spPr>
          <a:xfrm>
            <a:off x="7329165" y="24900425"/>
            <a:ext cx="6788015" cy="677100"/>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7329165" y="25725310"/>
            <a:ext cx="6788015" cy="954085"/>
          </a:xfrm>
          <a:prstGeom prst="rect">
            <a:avLst/>
          </a:prstGeom>
        </p:spPr>
        <p:txBody>
          <a:bodyPr wrap="square" lIns="228589" tIns="228589" rIns="228589" bIns="228589">
            <a:spAutoFit/>
          </a:bodyPr>
          <a:lstStyle>
            <a:lvl1pPr marL="0" indent="0">
              <a:buNone/>
              <a:defRPr sz="32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789123" y="30562322"/>
            <a:ext cx="6788015" cy="677100"/>
          </a:xfrm>
          <a:prstGeom prst="rect">
            <a:avLst/>
          </a:prstGeom>
          <a:noFill/>
        </p:spPr>
        <p:txBody>
          <a:bodyPr wrap="square" lIns="91436" tIns="91436" rIns="91436" bIns="91436" anchor="ctr" anchorCtr="0">
            <a:spAutoFit/>
          </a:bodyPr>
          <a:lstStyle>
            <a:lvl1pPr marL="0" indent="0" algn="ctr">
              <a:buNone/>
              <a:tabLst/>
              <a:defRPr sz="32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786607" y="31304077"/>
            <a:ext cx="6790531" cy="954085"/>
          </a:xfrm>
          <a:prstGeom prst="rect">
            <a:avLst/>
          </a:prstGeom>
        </p:spPr>
        <p:txBody>
          <a:bodyPr wrap="square" lIns="228589" tIns="228589" rIns="228589" bIns="228589">
            <a:spAutoFit/>
          </a:bodyPr>
          <a:lstStyle>
            <a:lvl1pPr marL="0" indent="0">
              <a:buNone/>
              <a:defRPr sz="32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4695353" y="30316099"/>
            <a:ext cx="6788015" cy="1169543"/>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4695353" y="31304077"/>
            <a:ext cx="6790531" cy="954085"/>
          </a:xfrm>
          <a:prstGeom prst="rect">
            <a:avLst/>
          </a:prstGeom>
        </p:spPr>
        <p:txBody>
          <a:bodyPr wrap="square" lIns="228589" tIns="228589" rIns="228589" bIns="228589">
            <a:spAutoFit/>
          </a:bodyPr>
          <a:lstStyle>
            <a:lvl1pPr marL="0" indent="0">
              <a:buNone/>
              <a:defRPr sz="32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2966297" y="2584174"/>
            <a:ext cx="15999484" cy="954156"/>
          </a:xfrm>
          <a:prstGeom prst="rect">
            <a:avLst/>
          </a:prstGeom>
        </p:spPr>
        <p:txBody>
          <a:bodyPr>
            <a:normAutofit/>
          </a:bodyPr>
          <a:lstStyle>
            <a:lvl1pPr marL="0" indent="0" algn="ctr">
              <a:buFontTx/>
              <a:buNone/>
              <a:defRPr sz="2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2966297" y="1669775"/>
            <a:ext cx="15999484" cy="914399"/>
          </a:xfrm>
          <a:prstGeom prst="rect">
            <a:avLst/>
          </a:prstGeom>
        </p:spPr>
        <p:txBody>
          <a:bodyPr anchor="t" anchorCtr="1">
            <a:normAutofit/>
          </a:bodyPr>
          <a:lstStyle>
            <a:lvl1pPr marL="0" indent="0" algn="ctr">
              <a:buFontTx/>
              <a:buNone/>
              <a:defRPr sz="24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2966297" y="465815"/>
            <a:ext cx="15999484" cy="1203960"/>
          </a:xfrm>
          <a:prstGeom prst="rect">
            <a:avLst/>
          </a:prstGeom>
        </p:spPr>
        <p:txBody>
          <a:bodyPr anchor="t" anchorCtr="1">
            <a:normAutofit/>
          </a:bodyPr>
          <a:lstStyle>
            <a:lvl1pPr marL="0" indent="0" algn="ctr">
              <a:buFontTx/>
              <a:buNone/>
              <a:defRPr sz="32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48" name="Rectangle 47"/>
          <p:cNvSpPr/>
          <p:nvPr userDrawn="1"/>
        </p:nvSpPr>
        <p:spPr>
          <a:xfrm>
            <a:off x="-11216136" y="-1"/>
            <a:ext cx="11009812" cy="32918401"/>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3200" b="1" spc="600" dirty="0" smtClean="0">
              <a:solidFill>
                <a:schemeClr val="bg1"/>
              </a:solidFill>
              <a:latin typeface="Trebuchet MS" pitchFamily="34" charset="0"/>
            </a:endParaRPr>
          </a:p>
          <a:p>
            <a:pPr algn="ctr"/>
            <a:r>
              <a:rPr lang="en-US" sz="4000" b="1" spc="600" dirty="0" smtClean="0">
                <a:solidFill>
                  <a:schemeClr val="tx1">
                    <a:lumMod val="50000"/>
                    <a:lumOff val="50000"/>
                  </a:schemeClr>
                </a:solidFill>
                <a:latin typeface="Trebuchet MS" pitchFamily="34" charset="0"/>
              </a:rPr>
              <a:t>STARS</a:t>
            </a:r>
            <a:r>
              <a:rPr lang="en-US" sz="4000" b="1" spc="600" baseline="0" dirty="0" smtClean="0">
                <a:solidFill>
                  <a:schemeClr val="tx1">
                    <a:lumMod val="50000"/>
                    <a:lumOff val="50000"/>
                  </a:schemeClr>
                </a:solidFill>
                <a:latin typeface="Trebuchet MS" pitchFamily="34" charset="0"/>
              </a:rPr>
              <a:t> Design Poster Guide </a:t>
            </a:r>
            <a:endParaRPr lang="en-US" sz="4000" b="1" spc="600" dirty="0" smtClean="0">
              <a:solidFill>
                <a:schemeClr val="tx1">
                  <a:lumMod val="50000"/>
                  <a:lumOff val="50000"/>
                </a:schemeClr>
              </a:solidFill>
              <a:latin typeface="Trebuchet MS" pitchFamily="34" charset="0"/>
            </a:endParaRPr>
          </a:p>
          <a:p>
            <a:pPr algn="l"/>
            <a:endParaRPr lang="en-US" sz="2800" b="1" dirty="0" smtClean="0">
              <a:solidFill>
                <a:schemeClr val="tx1">
                  <a:lumMod val="50000"/>
                  <a:lumOff val="50000"/>
                </a:schemeClr>
              </a:solidFill>
              <a:latin typeface="Trebuchet MS" pitchFamily="34" charset="0"/>
            </a:endParaRPr>
          </a:p>
          <a:p>
            <a:pPr algn="l" defTabSz="3765639"/>
            <a:r>
              <a:rPr lang="en-US" sz="2800" i="0" dirty="0" smtClean="0">
                <a:solidFill>
                  <a:schemeClr val="tx1">
                    <a:lumMod val="50000"/>
                    <a:lumOff val="50000"/>
                  </a:schemeClr>
                </a:solidFill>
                <a:latin typeface="Trebuchet MS" pitchFamily="34" charset="0"/>
              </a:rPr>
              <a:t>This PowerPoint</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template produces</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a </a:t>
            </a:r>
            <a:r>
              <a:rPr lang="en-US" sz="2800" b="1" i="0" u="none" dirty="0" smtClean="0">
                <a:solidFill>
                  <a:schemeClr val="tx1">
                    <a:lumMod val="50000"/>
                    <a:lumOff val="50000"/>
                  </a:schemeClr>
                </a:solidFill>
                <a:latin typeface="Trebuchet MS" pitchFamily="34" charset="0"/>
              </a:rPr>
              <a:t>24</a:t>
            </a:r>
            <a:r>
              <a:rPr lang="en-US" sz="2800" b="1" i="0" u="none" dirty="0" smtClean="0">
                <a:solidFill>
                  <a:schemeClr val="tx1">
                    <a:lumMod val="50000"/>
                    <a:lumOff val="50000"/>
                  </a:schemeClr>
                </a:solidFill>
                <a:latin typeface="+mn-lt"/>
                <a:cs typeface="Arial" panose="020B0604020202020204" pitchFamily="34" charset="0"/>
              </a:rPr>
              <a:t>”</a:t>
            </a:r>
            <a:r>
              <a:rPr lang="en-US" sz="2800" b="1" i="0" u="none" dirty="0" smtClean="0">
                <a:solidFill>
                  <a:schemeClr val="tx1">
                    <a:lumMod val="50000"/>
                    <a:lumOff val="50000"/>
                  </a:schemeClr>
                </a:solidFill>
                <a:latin typeface="Trebuchet MS" pitchFamily="34" charset="0"/>
              </a:rPr>
              <a:t>x36</a:t>
            </a:r>
            <a:r>
              <a:rPr lang="en-US" sz="2800" b="1" i="0" u="none" dirty="0" smtClean="0">
                <a:solidFill>
                  <a:schemeClr val="tx1">
                    <a:lumMod val="50000"/>
                    <a:lumOff val="50000"/>
                  </a:schemeClr>
                </a:solidFill>
                <a:latin typeface="+mn-lt"/>
              </a:rPr>
              <a:t>”</a:t>
            </a:r>
            <a:r>
              <a:rPr lang="en-US" sz="2800" b="1" i="0" u="none" dirty="0" smtClean="0">
                <a:solidFill>
                  <a:schemeClr val="tx1">
                    <a:lumMod val="50000"/>
                    <a:lumOff val="50000"/>
                  </a:schemeClr>
                </a:solidFill>
                <a:latin typeface="Trebuchet MS" pitchFamily="34" charset="0"/>
              </a:rPr>
              <a:t>,</a:t>
            </a:r>
            <a:r>
              <a:rPr lang="en-US" sz="2800" b="1" i="0" u="none" baseline="0" dirty="0" smtClean="0">
                <a:solidFill>
                  <a:schemeClr val="tx1">
                    <a:lumMod val="50000"/>
                    <a:lumOff val="50000"/>
                  </a:schemeClr>
                </a:solidFill>
                <a:latin typeface="Trebuchet MS" pitchFamily="34" charset="0"/>
              </a:rPr>
              <a:t> i.e., </a:t>
            </a:r>
            <a:r>
              <a:rPr lang="en-US" sz="2800" b="1" i="0" u="none" baseline="0" dirty="0" smtClean="0">
                <a:solidFill>
                  <a:schemeClr val="tx1">
                    <a:lumMod val="50000"/>
                    <a:lumOff val="50000"/>
                  </a:schemeClr>
                </a:solidFill>
                <a:latin typeface="Trebuchet MS" pitchFamily="34" charset="0"/>
              </a:rPr>
              <a:t>2 </a:t>
            </a:r>
            <a:r>
              <a:rPr lang="en-US" sz="2800" b="1" i="0" u="none" baseline="0" dirty="0" smtClean="0">
                <a:solidFill>
                  <a:schemeClr val="tx1">
                    <a:lumMod val="50000"/>
                    <a:lumOff val="50000"/>
                  </a:schemeClr>
                </a:solidFill>
                <a:latin typeface="Trebuchet MS" pitchFamily="34" charset="0"/>
              </a:rPr>
              <a:t>by 3 foot, </a:t>
            </a:r>
            <a:r>
              <a:rPr lang="en-US" sz="2800" i="0" dirty="0" smtClean="0">
                <a:solidFill>
                  <a:schemeClr val="tx1">
                    <a:lumMod val="50000"/>
                    <a:lumOff val="50000"/>
                  </a:schemeClr>
                </a:solidFill>
                <a:latin typeface="Trebuchet MS" pitchFamily="34" charset="0"/>
              </a:rPr>
              <a:t>presentation poster. </a:t>
            </a:r>
            <a:r>
              <a:rPr lang="en-US" sz="2800" dirty="0" smtClean="0">
                <a:solidFill>
                  <a:schemeClr val="tx1">
                    <a:lumMod val="50000"/>
                    <a:lumOff val="50000"/>
                  </a:schemeClr>
                </a:solidFill>
                <a:latin typeface="Trebuchet MS" pitchFamily="34" charset="0"/>
              </a:rPr>
              <a:t>Please visit </a:t>
            </a:r>
            <a:r>
              <a:rPr lang="en-US" sz="2800" dirty="0" smtClean="0">
                <a:solidFill>
                  <a:schemeClr val="tx1">
                    <a:lumMod val="50000"/>
                    <a:lumOff val="50000"/>
                  </a:schemeClr>
                </a:solidFill>
                <a:latin typeface="Trebuchet MS" pitchFamily="34" charset="0"/>
                <a:hlinkClick r:id="rId3"/>
              </a:rPr>
              <a:t>http://uis.edu/gis/</a:t>
            </a:r>
          </a:p>
          <a:p>
            <a:pPr algn="l" defTabSz="3765639"/>
            <a:r>
              <a:rPr lang="en-US" sz="2800" dirty="0" smtClean="0">
                <a:solidFill>
                  <a:schemeClr val="tx1">
                    <a:lumMod val="50000"/>
                    <a:lumOff val="50000"/>
                  </a:schemeClr>
                </a:solidFill>
                <a:latin typeface="Trebuchet MS" pitchFamily="34" charset="0"/>
                <a:hlinkClick r:id="rId3"/>
              </a:rPr>
              <a:t>about/links/</a:t>
            </a:r>
            <a:r>
              <a:rPr lang="en-US" sz="2800" dirty="0" smtClean="0">
                <a:solidFill>
                  <a:schemeClr val="tx1">
                    <a:lumMod val="50000"/>
                    <a:lumOff val="50000"/>
                  </a:schemeClr>
                </a:solidFill>
                <a:latin typeface="Trebuchet MS" pitchFamily="34" charset="0"/>
              </a:rPr>
              <a:t> or </a:t>
            </a:r>
            <a:r>
              <a:rPr lang="en-US" sz="2800" kern="1200" dirty="0" smtClean="0">
                <a:solidFill>
                  <a:schemeClr val="tx1">
                    <a:lumMod val="50000"/>
                    <a:lumOff val="50000"/>
                  </a:schemeClr>
                </a:solidFill>
                <a:latin typeface="Trebuchet MS" pitchFamily="34" charset="0"/>
                <a:ea typeface="+mn-ea"/>
                <a:cs typeface="+mn-cs"/>
                <a:hlinkClick r:id="rId4"/>
              </a:rPr>
              <a:t>http://uis.edu/ens</a:t>
            </a:r>
            <a:r>
              <a:rPr lang="en-US" sz="2800" kern="1200" dirty="0" smtClean="0">
                <a:solidFill>
                  <a:schemeClr val="tx1">
                    <a:lumMod val="50000"/>
                    <a:lumOff val="50000"/>
                  </a:schemeClr>
                </a:solidFill>
                <a:latin typeface="Trebuchet MS" pitchFamily="34" charset="0"/>
                <a:ea typeface="+mn-ea"/>
                <a:cs typeface="+mn-cs"/>
              </a:rPr>
              <a:t> for more </a:t>
            </a:r>
            <a:r>
              <a:rPr lang="en-US" sz="2800" dirty="0" smtClean="0">
                <a:solidFill>
                  <a:schemeClr val="tx1">
                    <a:lumMod val="50000"/>
                    <a:lumOff val="50000"/>
                  </a:schemeClr>
                </a:solidFill>
                <a:latin typeface="Trebuchet MS" pitchFamily="34" charset="0"/>
              </a:rPr>
              <a:t>details. </a:t>
            </a:r>
            <a:r>
              <a:rPr lang="en-US" sz="2800" b="0" baseline="0" dirty="0" smtClean="0">
                <a:solidFill>
                  <a:schemeClr val="tx1">
                    <a:lumMod val="50000"/>
                    <a:lumOff val="50000"/>
                  </a:schemeClr>
                </a:solidFill>
                <a:latin typeface="Trebuchet MS" pitchFamily="34" charset="0"/>
              </a:rPr>
              <a:t>Contact us at </a:t>
            </a:r>
            <a:r>
              <a:rPr lang="en-US" sz="2800" b="0" dirty="0" smtClean="0">
                <a:solidFill>
                  <a:schemeClr val="tx1">
                    <a:lumMod val="50000"/>
                    <a:lumOff val="50000"/>
                  </a:schemeClr>
                </a:solidFill>
                <a:latin typeface="Trebuchet MS" pitchFamily="34" charset="0"/>
              </a:rPr>
              <a:t>gis@uis.edu </a:t>
            </a:r>
            <a:r>
              <a:rPr lang="en-US" sz="2800" b="0" kern="1200" baseline="0" dirty="0" smtClean="0">
                <a:solidFill>
                  <a:schemeClr val="tx1">
                    <a:lumMod val="50000"/>
                    <a:lumOff val="50000"/>
                  </a:schemeClr>
                </a:solidFill>
                <a:latin typeface="Trebuchet MS" pitchFamily="34" charset="0"/>
                <a:ea typeface="+mn-ea"/>
                <a:cs typeface="+mn-cs"/>
              </a:rPr>
              <a:t>for assistance and information.</a:t>
            </a:r>
          </a:p>
          <a:p>
            <a:pPr algn="l" defTabSz="3765639">
              <a:spcBef>
                <a:spcPts val="1200"/>
              </a:spcBef>
            </a:pPr>
            <a:r>
              <a:rPr lang="en-US" sz="2800" b="0" kern="1200" baseline="0" dirty="0" smtClean="0">
                <a:solidFill>
                  <a:schemeClr val="tx1">
                    <a:lumMod val="50000"/>
                    <a:lumOff val="50000"/>
                  </a:schemeClr>
                </a:solidFill>
                <a:latin typeface="Trebuchet MS" pitchFamily="34" charset="0"/>
                <a:ea typeface="+mn-ea"/>
                <a:cs typeface="+mn-cs"/>
              </a:rPr>
              <a:t>Current poster printing rates</a:t>
            </a:r>
            <a:endParaRPr lang="en-US" sz="2800" b="1" dirty="0" smtClean="0">
              <a:solidFill>
                <a:srgbClr val="333333"/>
              </a:solidFill>
              <a:latin typeface="PT Sans"/>
            </a:endParaRPr>
          </a:p>
          <a:p>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UIS-affiliated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$5.70/sq.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$9.00/sq. foot</a:t>
            </a:r>
          </a:p>
          <a:p>
            <a:pPr marL="0" algn="l" defTabSz="4388900" rtl="0" eaLnBrk="1" latinLnBrk="0" hangingPunct="1"/>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Non-affiliated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$7.00/sq.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$10.00/sq. foot</a:t>
            </a:r>
          </a:p>
          <a:p>
            <a:pPr algn="ctr">
              <a:spcBef>
                <a:spcPts val="1800"/>
              </a:spcBef>
              <a:spcAft>
                <a:spcPts val="600"/>
              </a:spcAft>
            </a:pPr>
            <a:r>
              <a:rPr lang="en-US" sz="4000" b="1" spc="600" dirty="0" smtClean="0">
                <a:solidFill>
                  <a:schemeClr val="tx1">
                    <a:lumMod val="50000"/>
                    <a:lumOff val="50000"/>
                  </a:schemeClr>
                </a:solidFill>
                <a:latin typeface="Trebuchet MS" pitchFamily="34" charset="0"/>
              </a:rPr>
              <a:t>QUICK START</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Poster Background</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3200" b="1" u="sng" kern="1200" baseline="0" dirty="0" smtClean="0">
                <a:solidFill>
                  <a:schemeClr val="tx1">
                    <a:lumMod val="50000"/>
                    <a:lumOff val="50000"/>
                  </a:schemeClr>
                </a:solidFill>
                <a:latin typeface="Trebuchet MS" pitchFamily="34" charset="0"/>
                <a:ea typeface="+mn-ea"/>
                <a:cs typeface="+mn-cs"/>
              </a:rPr>
              <a:t>Avoid excessive use of colors</a:t>
            </a:r>
            <a:r>
              <a:rPr lang="en-US" sz="3200" b="0" kern="1200" baseline="0" dirty="0" smtClean="0">
                <a:solidFill>
                  <a:schemeClr val="tx1">
                    <a:lumMod val="50000"/>
                    <a:lumOff val="50000"/>
                  </a:schemeClr>
                </a:solidFill>
                <a:latin typeface="Trebuchet MS" pitchFamily="34" charset="0"/>
                <a:ea typeface="+mn-ea"/>
                <a:cs typeface="+mn-cs"/>
              </a:rPr>
              <a:t> </a:t>
            </a:r>
            <a:r>
              <a:rPr lang="en-US" sz="2800" b="0" kern="1200" baseline="0" dirty="0" smtClean="0">
                <a:solidFill>
                  <a:schemeClr val="tx1">
                    <a:lumMod val="50000"/>
                    <a:lumOff val="50000"/>
                  </a:schemeClr>
                </a:solidFill>
                <a:latin typeface="Trebuchet MS" pitchFamily="34" charset="0"/>
                <a:ea typeface="+mn-ea"/>
                <a:cs typeface="+mn-cs"/>
              </a:rPr>
              <a:t>especially for the p</a:t>
            </a:r>
            <a:r>
              <a:rPr lang="en-US" sz="2800" b="0" kern="1200" spc="0" baseline="0" dirty="0" smtClean="0">
                <a:solidFill>
                  <a:schemeClr val="tx1">
                    <a:lumMod val="50000"/>
                    <a:lumOff val="50000"/>
                  </a:schemeClr>
                </a:solidFill>
                <a:latin typeface="Trebuchet MS" pitchFamily="34" charset="0"/>
                <a:ea typeface="+mn-ea"/>
                <a:cs typeface="+mn-cs"/>
              </a:rPr>
              <a:t>oster background. Right click on poster-&gt;Format Background. See rates above for distinction regarding color choices</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RIGHT-CLICK on the poster background selecting LAYOUT. The poster columns can also be customized on the Master. VIEW &gt; MASTER.</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Zoom in and out</a:t>
            </a:r>
          </a:p>
          <a:p>
            <a:pPr marL="1870075" indent="-1870075" algn="l" defTabSz="850900"/>
            <a:r>
              <a:rPr lang="en-US" sz="2400" b="0"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Go to VIEW &gt; ZOOM. Note text size should be roughly 36. Zoom to 100% and see the actual size.</a:t>
            </a:r>
          </a:p>
          <a:p>
            <a:pPr algn="l"/>
            <a:endParaRPr lang="en-US" sz="28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Title, Authors, and Affiliations</a:t>
            </a:r>
          </a:p>
          <a:p>
            <a:pPr algn="l">
              <a:spcBef>
                <a:spcPts val="0"/>
              </a:spcBef>
            </a:pPr>
            <a:r>
              <a:rPr lang="en-US" sz="2800" b="0" baseline="0" dirty="0" smtClean="0">
                <a:solidFill>
                  <a:schemeClr val="tx1">
                    <a:lumMod val="50000"/>
                    <a:lumOff val="50000"/>
                  </a:schemeClr>
                </a:solidFill>
                <a:latin typeface="Trebuchet MS" pitchFamily="34" charset="0"/>
              </a:rPr>
              <a:t>Start designing your poster by adding the title, the authors, and the affiliated institutions. </a:t>
            </a:r>
            <a:r>
              <a:rPr lang="en-US" sz="2800" b="0" spc="0" baseline="0" dirty="0" smtClean="0">
                <a:solidFill>
                  <a:schemeClr val="tx1">
                    <a:lumMod val="50000"/>
                    <a:lumOff val="50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spcBef>
                <a:spcPts val="1200"/>
              </a:spcBef>
            </a:pPr>
            <a:r>
              <a:rPr lang="en-US" sz="2800" b="1" spc="300" baseline="0" dirty="0" smtClean="0">
                <a:solidFill>
                  <a:schemeClr val="tx1">
                    <a:lumMod val="50000"/>
                    <a:lumOff val="50000"/>
                  </a:schemeClr>
                </a:solidFill>
                <a:latin typeface="Trebuchet MS" pitchFamily="34" charset="0"/>
              </a:rPr>
              <a:t>TIP</a:t>
            </a:r>
            <a:r>
              <a:rPr lang="en-US" sz="2800" b="1"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The font size of your title should be bigger than your name(s) and institution name(s).</a:t>
            </a:r>
          </a:p>
          <a:p>
            <a:pPr marL="0" marR="0" lvl="0" indent="0" algn="ctr" defTabSz="1518341" rtl="0" eaLnBrk="1" fontAlgn="auto" latinLnBrk="0" hangingPunct="1">
              <a:lnSpc>
                <a:spcPct val="100000"/>
              </a:lnSpc>
              <a:spcBef>
                <a:spcPts val="120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Adding Logos / Seals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A common approach is to place logos on each side of the title.  Logo can also be placed in an area that does not catch the eye. INSERT &gt; PICTURES. http:</a:t>
            </a:r>
            <a:r>
              <a:rPr lang="en-US" sz="2000" b="0" baseline="0" dirty="0" smtClean="0">
                <a:solidFill>
                  <a:schemeClr val="tx1">
                    <a:lumMod val="50000"/>
                    <a:lumOff val="50000"/>
                  </a:schemeClr>
                </a:solidFill>
                <a:latin typeface="Trebuchet MS" pitchFamily="34" charset="0"/>
              </a:rPr>
              <a:t>//</a:t>
            </a:r>
            <a:r>
              <a:rPr lang="en-US" sz="2800" b="0" baseline="0" dirty="0" smtClean="0">
                <a:solidFill>
                  <a:schemeClr val="tx1">
                    <a:lumMod val="50000"/>
                    <a:lumOff val="50000"/>
                  </a:schemeClr>
                </a:solidFill>
                <a:latin typeface="Trebuchet MS" pitchFamily="34" charset="0"/>
              </a:rPr>
              <a:t>www.uis.edu/creativeservices/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standards/logos/ offers different logo options (also attached at the bottom of the side bar). </a:t>
            </a:r>
          </a:p>
          <a:p>
            <a:pPr algn="ctr">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DESIGN menu, click on COLORS, and choose the color theme of your choice. Create your own color theme. Use VIEW &gt; SLIDE MASTER to manually change color of background.</a:t>
            </a:r>
          </a:p>
          <a:p>
            <a:pPr marL="0" algn="ctr" defTabSz="4388900" rtl="0" eaLnBrk="1" latinLnBrk="0" hangingPunct="1">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Add Text</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Add text to Box in the slide. Also more text boxes can be added to accommodate more information.</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 </a:t>
            </a:r>
            <a:r>
              <a:rPr lang="en-US" sz="3600" b="1" kern="1200" baseline="0" noProof="0" dirty="0" smtClean="0">
                <a:solidFill>
                  <a:schemeClr val="tx1">
                    <a:lumMod val="50000"/>
                    <a:lumOff val="50000"/>
                  </a:schemeClr>
                </a:solidFill>
                <a:latin typeface="Trebuchet MS" pitchFamily="34" charset="0"/>
                <a:ea typeface="+mn-ea"/>
                <a:cs typeface="+mn-cs"/>
              </a:rPr>
              <a:t>Text size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Adjust the size of your text, Remember the poster will be very large so the text will look small zoomed all the way out. </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Font Selection</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Fonts to use and avoid: Serif vs Sans Serif fonts. Sans Serif means without short lines and they are preferred for posters, particularly for small fonts. Good Examples: Arial (Helvetica), Century Gothic, Verdana, Tahoma, etc.</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Arial" panose="020B0604020202020204" pitchFamily="34" charset="0"/>
                <a:ea typeface="+mn-ea"/>
                <a:cs typeface="Arial" panose="020B0604020202020204" pitchFamily="34" charset="0"/>
              </a:rPr>
              <a:t>Font (Arial)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Century Gothic" panose="020B0502020202020204" pitchFamily="34" charset="0"/>
                <a:ea typeface="+mn-ea"/>
                <a:cs typeface="+mn-cs"/>
              </a:rPr>
              <a:t>Font </a:t>
            </a:r>
            <a:r>
              <a:rPr lang="en-US" sz="2400" b="0" kern="1200" baseline="0" dirty="0" smtClean="0">
                <a:solidFill>
                  <a:schemeClr val="tx1">
                    <a:lumMod val="50000"/>
                    <a:lumOff val="50000"/>
                  </a:schemeClr>
                </a:solidFill>
                <a:latin typeface="Century Gothic" panose="020B0502020202020204" pitchFamily="34" charset="0"/>
                <a:ea typeface="+mn-ea"/>
                <a:cs typeface="+mn-cs"/>
              </a:rPr>
              <a:t>(Century Gothic)</a:t>
            </a:r>
            <a:r>
              <a:rPr lang="en-US" sz="2800" b="0" kern="1200" baseline="0" dirty="0" smtClean="0">
                <a:solidFill>
                  <a:schemeClr val="tx1">
                    <a:lumMod val="50000"/>
                    <a:lumOff val="50000"/>
                  </a:schemeClr>
                </a:solidFill>
                <a:latin typeface="Century Gothic" panose="020B0502020202020204" pitchFamily="34" charset="0"/>
                <a:ea typeface="+mn-ea"/>
                <a:cs typeface="+mn-cs"/>
              </a:rPr>
              <a:t>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Font (Verdana)</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Font (Tahoma/Geneva)</a:t>
            </a:r>
          </a:p>
          <a:p>
            <a:pPr algn="l"/>
            <a:endParaRPr lang="en-US" sz="2800" b="0" baseline="0" dirty="0" smtClean="0">
              <a:solidFill>
                <a:schemeClr val="tx1">
                  <a:lumMod val="50000"/>
                  <a:lumOff val="50000"/>
                </a:schemeClr>
              </a:solidFill>
              <a:latin typeface="Trebuchet MS" pitchFamily="34" charset="0"/>
            </a:endParaRPr>
          </a:p>
        </p:txBody>
      </p:sp>
      <p:pic>
        <p:nvPicPr>
          <p:cNvPr id="71" name="Picture 70"/>
          <p:cNvPicPr>
            <a:picLocks noChangeAspect="1"/>
          </p:cNvPicPr>
          <p:nvPr userDrawn="1"/>
        </p:nvPicPr>
        <p:blipFill>
          <a:blip r:embed="rId5"/>
          <a:stretch>
            <a:fillRect/>
          </a:stretch>
        </p:blipFill>
        <p:spPr>
          <a:xfrm>
            <a:off x="-11041516" y="12805414"/>
            <a:ext cx="1973715" cy="1484839"/>
          </a:xfrm>
          <a:prstGeom prst="rect">
            <a:avLst/>
          </a:prstGeom>
          <a:solidFill>
            <a:schemeClr val="bg2">
              <a:lumMod val="50000"/>
            </a:schemeClr>
          </a:solidFill>
        </p:spPr>
      </p:pic>
      <p:pic>
        <p:nvPicPr>
          <p:cNvPr id="72" name="Picture 91" descr="http://www.uis.edu/creativeservices/wp-content/uploads/sites/9/2013/02/UIS-Logo-Dome_black.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622908"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73" name="Picture 93" descr="http://www.uis.edu/creativeservices/wp-content/uploads/sites/9/2013/02/UIS-Logo-Dome_white.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537005"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74" name="Picture 95" descr="http://www.uis.edu/creativeservices/wp-content/uploads/sites/9/2013/02/UIS-Logo-Dome_UISblue.jp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460681"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75" name="Straight Connector 74"/>
          <p:cNvCxnSpPr/>
          <p:nvPr userDrawn="1"/>
        </p:nvCxnSpPr>
        <p:spPr>
          <a:xfrm>
            <a:off x="-11226351" y="7607185"/>
            <a:ext cx="10999746" cy="3341"/>
          </a:xfrm>
          <a:prstGeom prst="line">
            <a:avLst/>
          </a:prstGeom>
          <a:solidFill>
            <a:schemeClr val="bg2">
              <a:lumMod val="50000"/>
            </a:schemeClr>
          </a:solidFill>
          <a:ln>
            <a:solidFill>
              <a:srgbClr val="FFC000"/>
            </a:solidFill>
          </a:ln>
        </p:spPr>
        <p:style>
          <a:lnRef idx="1">
            <a:schemeClr val="accent1"/>
          </a:lnRef>
          <a:fillRef idx="0">
            <a:schemeClr val="accent1"/>
          </a:fillRef>
          <a:effectRef idx="0">
            <a:schemeClr val="accent1"/>
          </a:effectRef>
          <a:fontRef idx="minor">
            <a:schemeClr val="tx1"/>
          </a:fontRef>
        </p:style>
      </p:cxnSp>
      <p:sp>
        <p:nvSpPr>
          <p:cNvPr id="76" name="Rectangle 75"/>
          <p:cNvSpPr/>
          <p:nvPr userDrawn="1"/>
        </p:nvSpPr>
        <p:spPr>
          <a:xfrm>
            <a:off x="22159280" y="4653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tx1">
                    <a:lumMod val="50000"/>
                    <a:lumOff val="50000"/>
                  </a:schemeClr>
                </a:solidFill>
                <a:latin typeface="Trebuchet MS" pitchFamily="34" charset="0"/>
              </a:rPr>
              <a:t>QUICK START (cont.)</a:t>
            </a:r>
          </a:p>
          <a:p>
            <a:pPr algn="ctr"/>
            <a:endParaRPr lang="en-US" sz="4000" b="1" spc="60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DESIGN menu, click on COLORS, and choose the color theme of your choice. </a:t>
            </a:r>
            <a:r>
              <a:rPr lang="en-US" sz="2400" b="0" spc="0" baseline="0" dirty="0" smtClean="0">
                <a:solidFill>
                  <a:schemeClr val="tx1">
                    <a:lumMod val="50000"/>
                    <a:lumOff val="50000"/>
                  </a:schemeClr>
                </a:solidFill>
                <a:latin typeface="Trebuchet MS" pitchFamily="34" charset="0"/>
              </a:rPr>
              <a:t>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r>
              <a:rPr lang="en-US" sz="2400" b="0" baseline="0" dirty="0" smtClean="0">
                <a:solidFill>
                  <a:schemeClr val="tx1">
                    <a:lumMod val="50000"/>
                    <a:lumOff val="50000"/>
                  </a:schemeClr>
                </a:solidFill>
                <a:latin typeface="Trebuchet MS" pitchFamily="34" charset="0"/>
              </a:rPr>
              <a:t>Use VIEW &gt; SLIDE MASTER to manually change color of background</a:t>
            </a:r>
          </a:p>
          <a:p>
            <a:pPr marL="0"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Text</a:t>
            </a:r>
          </a:p>
          <a:p>
            <a:pPr marL="3265488" lvl="2" indent="0" algn="l" defTabSz="114300"/>
            <a:r>
              <a:rPr lang="en-US" sz="2400" b="0" baseline="0" dirty="0" smtClean="0">
                <a:solidFill>
                  <a:schemeClr val="tx1">
                    <a:lumMod val="50000"/>
                    <a:lumOff val="50000"/>
                  </a:schemeClr>
                </a:solidFill>
                <a:latin typeface="Trebuchet MS" pitchFamily="34" charset="0"/>
              </a:rPr>
              <a:t>Add text to Box in the slide. Also more text boxes can be added to accommodate more information</a:t>
            </a: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 </a:t>
            </a: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Adjust the size of your text, Remember the poster will be very large so the text will look small zoomed all the way out. </a:t>
            </a:r>
          </a:p>
          <a:p>
            <a:pPr marL="1518341" lvl="2" indent="0" algn="l" defTabSz="114300"/>
            <a:endParaRPr lang="en-US" sz="2400" b="0" baseline="0" dirty="0" smtClean="0">
              <a:solidFill>
                <a:schemeClr val="tx1">
                  <a:lumMod val="50000"/>
                  <a:lumOff val="50000"/>
                </a:schemeClr>
              </a:solidFill>
              <a:latin typeface="Trebuchet MS" pitchFamily="34" charset="0"/>
            </a:endParaRPr>
          </a:p>
          <a:p>
            <a:pPr marL="1518341" lvl="2"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Tables</a:t>
            </a:r>
          </a:p>
          <a:p>
            <a:pPr marL="1730375" lvl="1" indent="0" algn="l" defTabSz="114300"/>
            <a:r>
              <a:rPr lang="en-US" sz="2400" b="0" baseline="0" dirty="0" smtClean="0">
                <a:solidFill>
                  <a:schemeClr val="tx1">
                    <a:lumMod val="50000"/>
                    <a:lumOff val="50000"/>
                  </a:schemeClr>
                </a:solidFill>
                <a:latin typeface="Trebuchet MS" pitchFamily="34" charset="0"/>
              </a:rPr>
              <a:t>To add a table go to the INSERT menu and </a:t>
            </a:r>
            <a:br>
              <a:rPr lang="en-US" sz="2400" b="0" baseline="0" dirty="0" smtClean="0">
                <a:solidFill>
                  <a:schemeClr val="tx1">
                    <a:lumMod val="50000"/>
                    <a:lumOff val="50000"/>
                  </a:schemeClr>
                </a:solidFill>
                <a:latin typeface="Trebuchet MS" pitchFamily="34" charset="0"/>
              </a:rPr>
            </a:br>
            <a:r>
              <a:rPr lang="en-US" sz="2400" b="0" baseline="0" dirty="0" smtClean="0">
                <a:solidFill>
                  <a:schemeClr val="tx1">
                    <a:lumMod val="50000"/>
                    <a:lumOff val="50000"/>
                  </a:schemeClr>
                </a:solidFill>
                <a:latin typeface="Trebuchet MS" pitchFamily="34" charset="0"/>
              </a:rPr>
              <a:t>click on TABLE. Select amount of  rows and columns needed . </a:t>
            </a:r>
          </a:p>
          <a:p>
            <a:pPr marL="0" lvl="0" indent="0" algn="l" defTabSz="114300"/>
            <a:r>
              <a:rPr lang="en-US" sz="2400" b="0" baseline="0" dirty="0" smtClean="0">
                <a:solidFill>
                  <a:schemeClr val="tx1">
                    <a:lumMod val="50000"/>
                    <a:lumOff val="50000"/>
                  </a:schemeClr>
                </a:solidFill>
                <a:latin typeface="Trebuchet MS" pitchFamily="34" charset="0"/>
              </a:rPr>
              <a:t>You may also copy and a paste a table from Word or another PowerPoint document. </a:t>
            </a: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Just as tables or images they may be added by copying and pasting into PowerPoint.</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Make sure your poster is set to the correct dimensions </a:t>
            </a:r>
            <a:r>
              <a:rPr lang="en-US" sz="2400" b="1" i="0" u="sng" dirty="0" smtClean="0">
                <a:solidFill>
                  <a:schemeClr val="tx1">
                    <a:lumMod val="50000"/>
                    <a:lumOff val="50000"/>
                  </a:schemeClr>
                </a:solidFill>
                <a:latin typeface="Trebuchet MS" pitchFamily="34" charset="0"/>
              </a:rPr>
              <a:t>36”x48</a:t>
            </a:r>
            <a:r>
              <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 Save both a PDF and PowerPoint file format so either can be used to print.</a:t>
            </a: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sp>
        <p:nvSpPr>
          <p:cNvPr id="77" name="Rectangle 76"/>
          <p:cNvSpPr/>
          <p:nvPr userDrawn="1"/>
        </p:nvSpPr>
        <p:spPr>
          <a:xfrm>
            <a:off x="22159280" y="4653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spcBef>
                <a:spcPts val="1200"/>
              </a:spcBef>
            </a:pPr>
            <a:endParaRPr lang="en-US" sz="3600" b="1" baseline="0" dirty="0" smtClean="0">
              <a:solidFill>
                <a:schemeClr val="tx1">
                  <a:lumMod val="50000"/>
                  <a:lumOff val="50000"/>
                </a:schemeClr>
              </a:solidFill>
              <a:latin typeface="Trebuchet MS" pitchFamily="34" charset="0"/>
            </a:endParaRPr>
          </a:p>
          <a:p>
            <a:pPr algn="ctr">
              <a:spcBef>
                <a:spcPts val="1200"/>
              </a:spcBef>
              <a:spcAft>
                <a:spcPts val="600"/>
              </a:spcAft>
            </a:pPr>
            <a:r>
              <a:rPr lang="en-US" sz="3600" b="1" baseline="0" dirty="0" smtClean="0">
                <a:solidFill>
                  <a:schemeClr val="tx1">
                    <a:lumMod val="50000"/>
                    <a:lumOff val="50000"/>
                  </a:schemeClr>
                </a:solidFill>
                <a:latin typeface="Trebuchet MS" pitchFamily="34" charset="0"/>
              </a:rPr>
              <a:t>Add Tables</a:t>
            </a:r>
          </a:p>
          <a:p>
            <a:pPr algn="l"/>
            <a:r>
              <a:rPr lang="en-US" sz="2800" b="0" kern="1200" spc="0" baseline="0" dirty="0" smtClean="0">
                <a:solidFill>
                  <a:schemeClr val="tx1">
                    <a:lumMod val="50000"/>
                    <a:lumOff val="50000"/>
                  </a:schemeClr>
                </a:solidFill>
                <a:latin typeface="Trebuchet MS" pitchFamily="34" charset="0"/>
                <a:ea typeface="+mn-ea"/>
                <a:cs typeface="+mn-cs"/>
              </a:rPr>
              <a:t>To add a table go to the INSERT menu and click on TABLE. Select rows and columns needed. You may also copy and </a:t>
            </a:r>
            <a:r>
              <a:rPr lang="en-US" sz="2800" b="0" kern="1200" spc="0" baseline="0" dirty="0" smtClean="0">
                <a:solidFill>
                  <a:schemeClr val="tx1">
                    <a:lumMod val="50000"/>
                    <a:lumOff val="50000"/>
                  </a:schemeClr>
                </a:solidFill>
                <a:latin typeface="Trebuchet MS" pitchFamily="34" charset="0"/>
                <a:ea typeface="+mn-ea"/>
                <a:cs typeface="+mn-cs"/>
              </a:rPr>
              <a:t>paste </a:t>
            </a:r>
            <a:r>
              <a:rPr lang="en-US" sz="2800" b="0" kern="1200" spc="0" baseline="0" dirty="0" smtClean="0">
                <a:solidFill>
                  <a:schemeClr val="tx1">
                    <a:lumMod val="50000"/>
                    <a:lumOff val="50000"/>
                  </a:schemeClr>
                </a:solidFill>
                <a:latin typeface="Trebuchet MS" pitchFamily="34" charset="0"/>
                <a:ea typeface="+mn-ea"/>
                <a:cs typeface="+mn-cs"/>
              </a:rPr>
              <a:t>a table from Word or another PowerPoint document. </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Just as tables or images they may be added by copying and pasting into PowerPoint.</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Photographs / Graphics</a:t>
            </a:r>
          </a:p>
          <a:p>
            <a:pPr algn="l" defTabSz="977900"/>
            <a:r>
              <a:rPr lang="en-US" sz="2800" b="0" baseline="0" dirty="0" smtClean="0">
                <a:solidFill>
                  <a:schemeClr val="tx1">
                    <a:lumMod val="50000"/>
                    <a:lumOff val="50000"/>
                  </a:schemeClr>
                </a:solidFill>
                <a:latin typeface="Trebuchet MS" pitchFamily="34" charset="0"/>
              </a:rPr>
              <a:t>This is key, avoid distorting images. INSERT &gt; PICTURES. Resize images proportionally by holding down the SHIFT key and dragging one of the corner handles. Use </a:t>
            </a:r>
            <a:r>
              <a:rPr lang="en-US" sz="2800" b="0" u="sng" baseline="0" dirty="0" smtClean="0">
                <a:solidFill>
                  <a:schemeClr val="tx1">
                    <a:lumMod val="50000"/>
                    <a:lumOff val="50000"/>
                  </a:schemeClr>
                </a:solidFill>
                <a:latin typeface="Trebuchet MS" pitchFamily="34" charset="0"/>
              </a:rPr>
              <a:t>Lock Aspect Ratio</a:t>
            </a:r>
            <a:r>
              <a:rPr lang="en-US" sz="2800" b="0" baseline="0" dirty="0" smtClean="0">
                <a:solidFill>
                  <a:schemeClr val="tx1">
                    <a:lumMod val="50000"/>
                    <a:lumOff val="50000"/>
                  </a:schemeClr>
                </a:solidFill>
                <a:latin typeface="Trebuchet MS" pitchFamily="34" charset="0"/>
              </a:rPr>
              <a:t>.</a:t>
            </a:r>
            <a:endParaRPr lang="en-US" sz="28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spcBef>
                <a:spcPts val="1200"/>
              </a:spcBef>
            </a:pPr>
            <a:endParaRPr lang="en-US" sz="4400" b="1"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Image Quality Check</a:t>
            </a:r>
          </a:p>
          <a:p>
            <a:pPr lvl="0" algn="l" defTabSz="977900"/>
            <a:r>
              <a:rPr lang="en-US" sz="2800" b="0" baseline="0" dirty="0" smtClean="0">
                <a:solidFill>
                  <a:schemeClr val="tx1">
                    <a:lumMod val="50000"/>
                    <a:lumOff val="50000"/>
                  </a:schemeClr>
                </a:solidFill>
                <a:latin typeface="Trebuchet MS" pitchFamily="34" charset="0"/>
              </a:rPr>
              <a:t>It is a wise idea to check the quality of the image. You can Zoom in and look at your images at 100% magnification. If they look good they will print well. </a:t>
            </a: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marL="0" indent="0">
              <a:buFont typeface="Arial" panose="020B0604020202020204" pitchFamily="34" charset="0"/>
              <a:buNone/>
            </a:pPr>
            <a:endParaRPr lang="en-US" sz="2400" b="0" kern="1200" baseline="0" dirty="0" smtClean="0">
              <a:solidFill>
                <a:schemeClr val="tx1">
                  <a:lumMod val="50000"/>
                  <a:lumOff val="50000"/>
                </a:schemeClr>
              </a:solidFill>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r>
              <a:rPr lang="en-US" sz="3600" b="1" baseline="0" dirty="0" smtClean="0">
                <a:solidFill>
                  <a:schemeClr val="tx1">
                    <a:lumMod val="50000"/>
                    <a:lumOff val="50000"/>
                  </a:schemeClr>
                </a:solidFill>
                <a:latin typeface="Trebuchet MS" pitchFamily="34" charset="0"/>
              </a:rPr>
              <a:t>Remove Image Background</a:t>
            </a:r>
          </a:p>
          <a:p>
            <a:pPr marL="0" algn="l" defTabSz="4388900" rtl="0" eaLnBrk="1" latinLnBrk="0" hangingPunct="1"/>
            <a:r>
              <a:rPr lang="en-US" sz="2800" b="0" kern="1200" spc="0" baseline="0" dirty="0" smtClean="0">
                <a:solidFill>
                  <a:schemeClr val="tx1">
                    <a:lumMod val="50000"/>
                    <a:lumOff val="50000"/>
                  </a:schemeClr>
                </a:solidFill>
                <a:latin typeface="Trebuchet MS" pitchFamily="34" charset="0"/>
                <a:ea typeface="+mn-ea"/>
                <a:cs typeface="+mn-cs"/>
              </a:rPr>
              <a:t>Dependent on the version of PowerPoint in use: Format -&gt; Picture Tools -&gt; Remove background. Select area to  keep and omit the background</a:t>
            </a:r>
          </a:p>
          <a:p>
            <a:pPr marL="0" algn="ctr" defTabSz="4388900" rtl="0" eaLnBrk="1" latinLnBrk="0" hangingPunct="1"/>
            <a:endParaRPr lang="en-US" sz="2800" b="0" kern="1200" spc="0" baseline="0" dirty="0" smtClean="0">
              <a:solidFill>
                <a:schemeClr val="tx1">
                  <a:lumMod val="50000"/>
                  <a:lumOff val="50000"/>
                </a:schemeClr>
              </a:solidFill>
              <a:latin typeface="Trebuchet MS" pitchFamily="34" charset="0"/>
              <a:ea typeface="+mn-ea"/>
              <a:cs typeface="+mn-cs"/>
            </a:endParaRPr>
          </a:p>
          <a:p>
            <a:endPar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RIGHT-CLICK on the poster background and select LAYOUT to see the column options available for this template. The poster columns can also be customized on the Master. VIEW &gt;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Save your template as a PowerPoint document. For printing, save as PowerPoint or “Print-quality” PDF.</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Make sure your poster is set to the correct dimensions, example such as </a:t>
            </a:r>
            <a:r>
              <a:rPr lang="en-US" sz="2800" b="0" kern="1200" spc="0" baseline="0" dirty="0" smtClean="0">
                <a:solidFill>
                  <a:schemeClr val="tx1">
                    <a:lumMod val="50000"/>
                    <a:lumOff val="50000"/>
                  </a:schemeClr>
                </a:solidFill>
                <a:latin typeface="Trebuchet MS" pitchFamily="34" charset="0"/>
                <a:ea typeface="+mn-ea"/>
                <a:cs typeface="+mn-cs"/>
              </a:rPr>
              <a:t>48”x36” or 3ft x 4 ft. Save both a PDF and PowerPoint file format so either can be used to print.</a:t>
            </a:r>
            <a:endParaRPr lang="en-US" sz="2800" b="0" kern="1200" spc="0" baseline="0" noProof="0" dirty="0" smtClean="0">
              <a:solidFill>
                <a:schemeClr val="tx1">
                  <a:lumMod val="50000"/>
                  <a:lumOff val="50000"/>
                </a:schemeClr>
              </a:solidFill>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pSp>
        <p:nvGrpSpPr>
          <p:cNvPr id="78" name="Group 77"/>
          <p:cNvGrpSpPr/>
          <p:nvPr userDrawn="1"/>
        </p:nvGrpSpPr>
        <p:grpSpPr>
          <a:xfrm>
            <a:off x="23573134" y="18236507"/>
            <a:ext cx="8278148" cy="3674609"/>
            <a:chOff x="31853053" y="15802717"/>
            <a:chExt cx="9873252" cy="4635263"/>
          </a:xfrm>
        </p:grpSpPr>
        <p:pic>
          <p:nvPicPr>
            <p:cNvPr id="79"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1853053" y="16152294"/>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10" descr="http://awesomeamerica.com/illinois/ILMap2.jpg"/>
            <p:cNvPicPr>
              <a:picLocks noChangeAspect="1" noChangeArrowheads="1"/>
            </p:cNvPicPr>
            <p:nvPr userDrawn="1"/>
          </p:nvPicPr>
          <p:blipFill>
            <a:blip r:embed="rId10">
              <a:extLst>
                <a:ext uri="{BEBA8EAE-BF5A-486C-A8C5-ECC9F3942E4B}">
                  <a14:imgProps xmlns:a14="http://schemas.microsoft.com/office/drawing/2010/main">
                    <a14:imgLayer r:embed="rId11">
                      <a14:imgEffect>
                        <a14:backgroundRemoval t="2703" b="95332" l="10000" r="90000"/>
                      </a14:imgEffect>
                    </a14:imgLayer>
                  </a14:imgProps>
                </a:ext>
                <a:ext uri="{28A0092B-C50C-407E-A947-70E740481C1C}">
                  <a14:useLocalDpi xmlns:a14="http://schemas.microsoft.com/office/drawing/2010/main" val="0"/>
                </a:ext>
              </a:extLst>
            </a:blip>
            <a:srcRect/>
            <a:stretch>
              <a:fillRect/>
            </a:stretch>
          </p:blipFill>
          <p:spPr bwMode="auto">
            <a:xfrm>
              <a:off x="38678305" y="16182011"/>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80"/>
            <p:cNvPicPr>
              <a:picLocks noChangeAspect="1"/>
            </p:cNvPicPr>
            <p:nvPr userDrawn="1"/>
          </p:nvPicPr>
          <p:blipFill>
            <a:blip r:embed="rId12"/>
            <a:stretch>
              <a:fillRect/>
            </a:stretch>
          </p:blipFill>
          <p:spPr>
            <a:xfrm>
              <a:off x="34901053" y="15802717"/>
              <a:ext cx="4063792" cy="4635263"/>
            </a:xfrm>
            <a:prstGeom prst="rect">
              <a:avLst/>
            </a:prstGeom>
          </p:spPr>
        </p:pic>
      </p:grpSp>
      <p:grpSp>
        <p:nvGrpSpPr>
          <p:cNvPr id="82" name="Group 81"/>
          <p:cNvGrpSpPr/>
          <p:nvPr userDrawn="1"/>
        </p:nvGrpSpPr>
        <p:grpSpPr>
          <a:xfrm>
            <a:off x="22903709" y="7279550"/>
            <a:ext cx="9784694" cy="3359060"/>
            <a:chOff x="-9511764" y="23369557"/>
            <a:chExt cx="7662312" cy="2808018"/>
          </a:xfrm>
        </p:grpSpPr>
        <p:grpSp>
          <p:nvGrpSpPr>
            <p:cNvPr id="83" name="Group 82"/>
            <p:cNvGrpSpPr/>
            <p:nvPr userDrawn="1"/>
          </p:nvGrpSpPr>
          <p:grpSpPr>
            <a:xfrm>
              <a:off x="-9511764" y="23594015"/>
              <a:ext cx="2384137" cy="2563616"/>
              <a:chOff x="-9744993" y="23540953"/>
              <a:chExt cx="2384137" cy="2563616"/>
            </a:xfrm>
          </p:grpSpPr>
          <p:sp>
            <p:nvSpPr>
              <p:cNvPr id="101" name="TextBox 100"/>
              <p:cNvSpPr txBox="1"/>
              <p:nvPr userDrawn="1"/>
            </p:nvSpPr>
            <p:spPr>
              <a:xfrm>
                <a:off x="-9744992" y="25641452"/>
                <a:ext cx="2307522" cy="463117"/>
              </a:xfrm>
              <a:prstGeom prst="rect">
                <a:avLst/>
              </a:prstGeom>
              <a:solidFill>
                <a:schemeClr val="bg2">
                  <a:lumMod val="50000"/>
                </a:schemeClr>
              </a:solidFill>
            </p:spPr>
            <p:txBody>
              <a:bodyPr wrap="square" lIns="91440" tIns="91440" rIns="91440" bIns="91440" rtlCol="0">
                <a:spAutoFit/>
              </a:bodyPr>
              <a:lstStyle/>
              <a:p>
                <a:pPr algn="ctr"/>
                <a:r>
                  <a:rPr lang="en-US" sz="2400" b="1" dirty="0" smtClean="0">
                    <a:solidFill>
                      <a:schemeClr val="bg1"/>
                    </a:solidFill>
                  </a:rPr>
                  <a:t>CORNER</a:t>
                </a:r>
                <a:r>
                  <a:rPr lang="en-US" sz="2400" b="1" baseline="0" dirty="0" smtClean="0">
                    <a:solidFill>
                      <a:schemeClr val="bg1"/>
                    </a:solidFill>
                  </a:rPr>
                  <a:t> HANDLES</a:t>
                </a:r>
                <a:endParaRPr lang="en-US" sz="2400" b="1" dirty="0">
                  <a:solidFill>
                    <a:schemeClr val="bg1"/>
                  </a:solidFill>
                </a:endParaRPr>
              </a:p>
            </p:txBody>
          </p:sp>
          <p:pic>
            <p:nvPicPr>
              <p:cNvPr id="102" name="Picture 101"/>
              <p:cNvPicPr>
                <a:picLocks noChangeAspect="1"/>
              </p:cNvPicPr>
              <p:nvPr userDrawn="1"/>
            </p:nvPicPr>
            <p:blipFill>
              <a:blip r:embed="rId13"/>
              <a:stretch>
                <a:fillRect/>
              </a:stretch>
            </p:blipFill>
            <p:spPr>
              <a:xfrm>
                <a:off x="-9744993" y="23540953"/>
                <a:ext cx="2384137" cy="1845195"/>
              </a:xfrm>
              <a:prstGeom prst="rect">
                <a:avLst/>
              </a:prstGeom>
              <a:solidFill>
                <a:schemeClr val="bg2">
                  <a:lumMod val="50000"/>
                </a:schemeClr>
              </a:solidFill>
            </p:spPr>
          </p:pic>
        </p:grpSp>
        <p:grpSp>
          <p:nvGrpSpPr>
            <p:cNvPr id="84" name="Group 83"/>
            <p:cNvGrpSpPr/>
            <p:nvPr userDrawn="1"/>
          </p:nvGrpSpPr>
          <p:grpSpPr>
            <a:xfrm>
              <a:off x="-6920471" y="23369557"/>
              <a:ext cx="5071019" cy="2808018"/>
              <a:chOff x="2759996" y="28756133"/>
              <a:chExt cx="5598438" cy="2990105"/>
            </a:xfrm>
          </p:grpSpPr>
          <p:grpSp>
            <p:nvGrpSpPr>
              <p:cNvPr id="85" name="Group 84"/>
              <p:cNvGrpSpPr/>
              <p:nvPr userDrawn="1"/>
            </p:nvGrpSpPr>
            <p:grpSpPr>
              <a:xfrm>
                <a:off x="2759996" y="28756133"/>
                <a:ext cx="1962600" cy="2959318"/>
                <a:chOff x="1174902" y="28800288"/>
                <a:chExt cx="1962600" cy="2959318"/>
              </a:xfrm>
            </p:grpSpPr>
            <p:sp>
              <p:nvSpPr>
                <p:cNvPr id="99" name="TextBox 98"/>
                <p:cNvSpPr txBox="1"/>
                <p:nvPr userDrawn="1"/>
              </p:nvSpPr>
              <p:spPr>
                <a:xfrm>
                  <a:off x="1174902" y="31266458"/>
                  <a:ext cx="1962600" cy="493148"/>
                </a:xfrm>
                <a:prstGeom prst="rect">
                  <a:avLst/>
                </a:prstGeom>
                <a:solidFill>
                  <a:schemeClr val="bg2">
                    <a:lumMod val="50000"/>
                  </a:schemeClr>
                </a:solidFill>
                <a:ln>
                  <a:noFill/>
                </a:ln>
              </p:spPr>
              <p:txBody>
                <a:bodyPr wrap="square" lIns="91440" tIns="91440" rIns="91440" bIns="91440" rtlCol="0">
                  <a:spAutoFit/>
                </a:bodyPr>
                <a:lstStyle/>
                <a:p>
                  <a:pPr algn="ctr"/>
                  <a:r>
                    <a:rPr lang="en-US" sz="2400" b="1" dirty="0" smtClean="0">
                      <a:solidFill>
                        <a:schemeClr val="bg1"/>
                      </a:solidFill>
                    </a:rPr>
                    <a:t>ORIGINAL</a:t>
                  </a:r>
                  <a:endParaRPr lang="en-US" sz="2400" b="1" dirty="0">
                    <a:solidFill>
                      <a:schemeClr val="bg1"/>
                    </a:solidFill>
                  </a:endParaRPr>
                </a:p>
              </p:txBody>
            </p:sp>
            <p:pic>
              <p:nvPicPr>
                <p:cNvPr id="100"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74902" y="28800288"/>
                  <a:ext cx="1962600" cy="249618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6" name="Group 85"/>
              <p:cNvGrpSpPr/>
              <p:nvPr userDrawn="1"/>
            </p:nvGrpSpPr>
            <p:grpSpPr>
              <a:xfrm>
                <a:off x="4803281" y="28756909"/>
                <a:ext cx="3555153" cy="2989329"/>
                <a:chOff x="5170866" y="28742685"/>
                <a:chExt cx="3555153" cy="2989329"/>
              </a:xfrm>
            </p:grpSpPr>
            <p:sp>
              <p:nvSpPr>
                <p:cNvPr id="87" name="TextBox 86"/>
                <p:cNvSpPr txBox="1"/>
                <p:nvPr userDrawn="1"/>
              </p:nvSpPr>
              <p:spPr>
                <a:xfrm>
                  <a:off x="5715689" y="31238866"/>
                  <a:ext cx="2238267" cy="493148"/>
                </a:xfrm>
                <a:prstGeom prst="rect">
                  <a:avLst/>
                </a:prstGeom>
                <a:solidFill>
                  <a:schemeClr val="bg2">
                    <a:lumMod val="50000"/>
                  </a:schemeClr>
                </a:solidFill>
              </p:spPr>
              <p:txBody>
                <a:bodyPr wrap="square" lIns="457200" tIns="91440" rIns="457200" bIns="91440" rtlCol="0">
                  <a:spAutoFit/>
                </a:bodyPr>
                <a:lstStyle/>
                <a:p>
                  <a:pPr algn="ctr"/>
                  <a:r>
                    <a:rPr lang="en-US" sz="2400" b="1" dirty="0" smtClean="0">
                      <a:solidFill>
                        <a:schemeClr val="bg1"/>
                      </a:solidFill>
                    </a:rPr>
                    <a:t>DISTORTED</a:t>
                  </a:r>
                  <a:endParaRPr lang="en-US" sz="1050" b="1" dirty="0">
                    <a:solidFill>
                      <a:schemeClr val="bg1"/>
                    </a:solidFill>
                  </a:endParaRPr>
                </a:p>
              </p:txBody>
            </p:sp>
            <p:pic>
              <p:nvPicPr>
                <p:cNvPr id="88"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170866" y="28742685"/>
                  <a:ext cx="3555153" cy="2496181"/>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03" name="Group 102"/>
          <p:cNvGrpSpPr/>
          <p:nvPr userDrawn="1"/>
        </p:nvGrpSpPr>
        <p:grpSpPr>
          <a:xfrm>
            <a:off x="23131461" y="13406335"/>
            <a:ext cx="9176666" cy="2467871"/>
            <a:chOff x="44896286" y="8023712"/>
            <a:chExt cx="9176666" cy="2467871"/>
          </a:xfrm>
        </p:grpSpPr>
        <p:grpSp>
          <p:nvGrpSpPr>
            <p:cNvPr id="104" name="Group 103"/>
            <p:cNvGrpSpPr/>
            <p:nvPr userDrawn="1"/>
          </p:nvGrpSpPr>
          <p:grpSpPr>
            <a:xfrm>
              <a:off x="45424560" y="8023713"/>
              <a:ext cx="8106365" cy="2467870"/>
              <a:chOff x="1839019" y="25091838"/>
              <a:chExt cx="8106365" cy="2467870"/>
            </a:xfrm>
          </p:grpSpPr>
          <p:graphicFrame>
            <p:nvGraphicFramePr>
              <p:cNvPr id="107" name="Object 106"/>
              <p:cNvGraphicFramePr>
                <a:graphicFrameLocks noChangeAspect="1"/>
              </p:cNvGraphicFramePr>
              <p:nvPr userDrawn="1">
                <p:extLst>
                  <p:ext uri="{D42A27DB-BD31-4B8C-83A1-F6EECF244321}">
                    <p14:modId xmlns:p14="http://schemas.microsoft.com/office/powerpoint/2010/main" val="680608948"/>
                  </p:ext>
                </p:extLst>
              </p:nvPr>
            </p:nvGraphicFramePr>
            <p:xfrm>
              <a:off x="1839019" y="25127195"/>
              <a:ext cx="3968274" cy="2432513"/>
            </p:xfrm>
            <a:graphic>
              <a:graphicData uri="http://schemas.openxmlformats.org/presentationml/2006/ole">
                <mc:AlternateContent xmlns:mc="http://schemas.openxmlformats.org/markup-compatibility/2006">
                  <mc:Choice xmlns:v="urn:schemas-microsoft-com:vml" Requires="v">
                    <p:oleObj spid="_x0000_s5284" name="Image" r:id="rId14" imgW="1828440" imgH="1117440" progId="Photoshop.Image.13">
                      <p:embed/>
                    </p:oleObj>
                  </mc:Choice>
                  <mc:Fallback>
                    <p:oleObj name="Image" r:id="rId14" imgW="1828440" imgH="1117440" progId="Photoshop.Image.13">
                      <p:embed/>
                      <p:pic>
                        <p:nvPicPr>
                          <p:cNvPr id="0" name=""/>
                          <p:cNvPicPr/>
                          <p:nvPr/>
                        </p:nvPicPr>
                        <p:blipFill>
                          <a:blip r:embed="rId15"/>
                          <a:stretch>
                            <a:fillRect/>
                          </a:stretch>
                        </p:blipFill>
                        <p:spPr>
                          <a:xfrm>
                            <a:off x="1839019" y="25127195"/>
                            <a:ext cx="3968274" cy="2432513"/>
                          </a:xfrm>
                          <a:prstGeom prst="rect">
                            <a:avLst/>
                          </a:prstGeom>
                        </p:spPr>
                      </p:pic>
                    </p:oleObj>
                  </mc:Fallback>
                </mc:AlternateContent>
              </a:graphicData>
            </a:graphic>
          </p:graphicFrame>
          <p:graphicFrame>
            <p:nvGraphicFramePr>
              <p:cNvPr id="108" name="Object 107"/>
              <p:cNvGraphicFramePr>
                <a:graphicFrameLocks noChangeAspect="1"/>
              </p:cNvGraphicFramePr>
              <p:nvPr userDrawn="1">
                <p:extLst>
                  <p:ext uri="{D42A27DB-BD31-4B8C-83A1-F6EECF244321}">
                    <p14:modId xmlns:p14="http://schemas.microsoft.com/office/powerpoint/2010/main" val="3685317136"/>
                  </p:ext>
                </p:extLst>
              </p:nvPr>
            </p:nvGraphicFramePr>
            <p:xfrm>
              <a:off x="5977110" y="25091838"/>
              <a:ext cx="3968274" cy="2432513"/>
            </p:xfrm>
            <a:graphic>
              <a:graphicData uri="http://schemas.openxmlformats.org/presentationml/2006/ole">
                <mc:AlternateContent xmlns:mc="http://schemas.openxmlformats.org/markup-compatibility/2006">
                  <mc:Choice xmlns:v="urn:schemas-microsoft-com:vml" Requires="v">
                    <p:oleObj spid="_x0000_s5285" name="Image" r:id="rId16" imgW="1828440" imgH="1117440" progId="Photoshop.Image.13">
                      <p:embed/>
                    </p:oleObj>
                  </mc:Choice>
                  <mc:Fallback>
                    <p:oleObj name="Image" r:id="rId16" imgW="1828440" imgH="1117440" progId="Photoshop.Image.13">
                      <p:embed/>
                      <p:pic>
                        <p:nvPicPr>
                          <p:cNvPr id="0" name=""/>
                          <p:cNvPicPr/>
                          <p:nvPr/>
                        </p:nvPicPr>
                        <p:blipFill>
                          <a:blip r:embed="rId17"/>
                          <a:stretch>
                            <a:fillRect/>
                          </a:stretch>
                        </p:blipFill>
                        <p:spPr>
                          <a:xfrm>
                            <a:off x="5977110" y="25091838"/>
                            <a:ext cx="3968274" cy="2432513"/>
                          </a:xfrm>
                          <a:prstGeom prst="rect">
                            <a:avLst/>
                          </a:prstGeom>
                        </p:spPr>
                      </p:pic>
                    </p:oleObj>
                  </mc:Fallback>
                </mc:AlternateContent>
              </a:graphicData>
            </a:graphic>
          </p:graphicFrame>
        </p:grpSp>
        <p:sp>
          <p:nvSpPr>
            <p:cNvPr id="105" name="TextBox 104"/>
            <p:cNvSpPr txBox="1"/>
            <p:nvPr userDrawn="1"/>
          </p:nvSpPr>
          <p:spPr>
            <a:xfrm rot="16200000">
              <a:off x="43910861" y="9027312"/>
              <a:ext cx="2432515" cy="461665"/>
            </a:xfrm>
            <a:prstGeom prst="rect">
              <a:avLst/>
            </a:prstGeom>
            <a:solidFill>
              <a:schemeClr val="bg2">
                <a:lumMod val="50000"/>
              </a:schemeClr>
            </a:solidFill>
          </p:spPr>
          <p:txBody>
            <a:bodyPr wrap="square" lIns="91440" tIns="91440" rIns="91440" bIns="91440" rtlCol="0">
              <a:spAutoFit/>
            </a:bodyPr>
            <a:lstStyle/>
            <a:p>
              <a:pPr algn="ctr"/>
              <a:r>
                <a:rPr lang="en-US" sz="1800" b="1" dirty="0" smtClean="0">
                  <a:solidFill>
                    <a:srgbClr val="92D050"/>
                  </a:solidFill>
                </a:rPr>
                <a:t>Good</a:t>
              </a:r>
              <a:r>
                <a:rPr lang="en-US" sz="1800" b="1" baseline="0" dirty="0" smtClean="0">
                  <a:solidFill>
                    <a:srgbClr val="92D050"/>
                  </a:solidFill>
                </a:rPr>
                <a:t> </a:t>
              </a:r>
              <a:r>
                <a:rPr lang="en-US" sz="1800" b="1" baseline="0" dirty="0" smtClean="0">
                  <a:solidFill>
                    <a:schemeClr val="bg1"/>
                  </a:solidFill>
                </a:rPr>
                <a:t>printing quality</a:t>
              </a:r>
              <a:endParaRPr lang="en-US" sz="1800" b="1" dirty="0">
                <a:solidFill>
                  <a:schemeClr val="bg1"/>
                </a:solidFill>
              </a:endParaRPr>
            </a:p>
          </p:txBody>
        </p:sp>
        <p:sp>
          <p:nvSpPr>
            <p:cNvPr id="106" name="TextBox 105"/>
            <p:cNvSpPr txBox="1"/>
            <p:nvPr userDrawn="1"/>
          </p:nvSpPr>
          <p:spPr>
            <a:xfrm rot="16200000">
              <a:off x="52610473" y="8993748"/>
              <a:ext cx="2432515" cy="492443"/>
            </a:xfrm>
            <a:prstGeom prst="rect">
              <a:avLst/>
            </a:prstGeom>
            <a:solidFill>
              <a:schemeClr val="bg2">
                <a:lumMod val="50000"/>
              </a:schemeClr>
            </a:solidFill>
          </p:spPr>
          <p:txBody>
            <a:bodyPr wrap="square" lIns="0" tIns="91440" rIns="0" bIns="91440" rtlCol="0">
              <a:spAutoFit/>
            </a:bodyPr>
            <a:lstStyle/>
            <a:p>
              <a:pPr algn="ctr"/>
              <a:r>
                <a:rPr lang="en-US" sz="2000" b="1" dirty="0" smtClean="0">
                  <a:solidFill>
                    <a:srgbClr val="FF0000"/>
                  </a:solidFill>
                </a:rPr>
                <a:t>Bad </a:t>
              </a:r>
              <a:r>
                <a:rPr lang="en-US" sz="2000" b="1" dirty="0" smtClean="0">
                  <a:solidFill>
                    <a:schemeClr val="bg1"/>
                  </a:solidFill>
                </a:rPr>
                <a:t>printing quality</a:t>
              </a:r>
              <a:endParaRPr lang="en-US" sz="2000" b="1" dirty="0">
                <a:solidFill>
                  <a:schemeClr val="bg1"/>
                </a:solidFill>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66440" y="5491631"/>
            <a:ext cx="5028407" cy="954085"/>
          </a:xfrm>
          <a:prstGeom prst="rect">
            <a:avLst/>
          </a:prstGeom>
        </p:spPr>
        <p:txBody>
          <a:bodyPr wrap="square" lIns="228589" tIns="228589" rIns="228589" bIns="228589">
            <a:spAutoFit/>
          </a:bodyPr>
          <a:lstStyle>
            <a:lvl1pPr marL="0" indent="0">
              <a:buNone/>
              <a:defRPr sz="32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8275517" y="4322612"/>
            <a:ext cx="5024438" cy="1661985"/>
          </a:xfrm>
          <a:prstGeom prst="rect">
            <a:avLst/>
          </a:prstGeom>
          <a:noFill/>
        </p:spPr>
        <p:txBody>
          <a:bodyPr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INTRODUCTION or ABSTRACT</a:t>
            </a:r>
            <a:endParaRPr lang="en-US" dirty="0"/>
          </a:p>
        </p:txBody>
      </p:sp>
      <p:sp>
        <p:nvSpPr>
          <p:cNvPr id="21" name="Text Placeholder 3"/>
          <p:cNvSpPr>
            <a:spLocks noGrp="1"/>
          </p:cNvSpPr>
          <p:nvPr>
            <p:ph type="body" sz="quarter" idx="21" hasCustomPrompt="1"/>
          </p:nvPr>
        </p:nvSpPr>
        <p:spPr>
          <a:xfrm>
            <a:off x="16534610" y="11172728"/>
            <a:ext cx="4980436" cy="954085"/>
          </a:xfrm>
          <a:prstGeom prst="rect">
            <a:avLst/>
          </a:prstGeom>
        </p:spPr>
        <p:txBody>
          <a:bodyPr wrap="square" lIns="228589" tIns="228589" rIns="228589" bIns="228589">
            <a:spAutoFit/>
          </a:bodyPr>
          <a:lstStyle>
            <a:lvl1pPr marL="0" indent="0">
              <a:buNone/>
              <a:defRPr sz="32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6506828" y="9972241"/>
            <a:ext cx="4980436" cy="1169543"/>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5754687" y="10360896"/>
            <a:ext cx="5041659" cy="954085"/>
          </a:xfrm>
          <a:prstGeom prst="rect">
            <a:avLst/>
          </a:prstGeom>
        </p:spPr>
        <p:txBody>
          <a:bodyPr wrap="square" lIns="228589" tIns="228589" rIns="228589" bIns="228589">
            <a:spAutoFit/>
          </a:bodyPr>
          <a:lstStyle>
            <a:lvl1pPr marL="0" indent="0">
              <a:buNone/>
              <a:defRPr sz="32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5754688" y="9609868"/>
            <a:ext cx="5041658" cy="677100"/>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6534610" y="18424829"/>
            <a:ext cx="5023509" cy="677100"/>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6560769" y="19153255"/>
            <a:ext cx="5023509" cy="954085"/>
          </a:xfrm>
          <a:prstGeom prst="rect">
            <a:avLst/>
          </a:prstGeom>
        </p:spPr>
        <p:txBody>
          <a:bodyPr wrap="square" lIns="228589" tIns="228589" rIns="228589" bIns="228589">
            <a:spAutoFit/>
          </a:bodyPr>
          <a:lstStyle>
            <a:lvl1pPr marL="0" indent="0">
              <a:buNone/>
              <a:defRPr sz="32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16489021" y="27714581"/>
            <a:ext cx="5023509" cy="677100"/>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6489021" y="28414773"/>
            <a:ext cx="5026025" cy="954085"/>
          </a:xfrm>
          <a:prstGeom prst="rect">
            <a:avLst/>
          </a:prstGeom>
        </p:spPr>
        <p:txBody>
          <a:bodyPr wrap="square" lIns="228589" tIns="228589" rIns="228589" bIns="228589">
            <a:spAutoFit/>
          </a:bodyPr>
          <a:lstStyle>
            <a:lvl1pPr marL="0" indent="0">
              <a:buNone/>
              <a:defRPr sz="32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16560769" y="29589124"/>
            <a:ext cx="5023509" cy="1661985"/>
          </a:xfrm>
          <a:prstGeom prst="rect">
            <a:avLst/>
          </a:prstGeom>
          <a:noFill/>
        </p:spPr>
        <p:txBody>
          <a:bodyPr wrap="square" lIns="91436" tIns="91436" rIns="91436" bIns="91436" anchor="ctr" anchorCtr="0">
            <a:spAutoFit/>
          </a:bodyPr>
          <a:lstStyle>
            <a:lvl1pPr marL="0" indent="0" algn="ctr">
              <a:buNone/>
              <a:defRPr sz="32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6560769" y="30809992"/>
            <a:ext cx="5026025" cy="954085"/>
          </a:xfrm>
          <a:prstGeom prst="rect">
            <a:avLst/>
          </a:prstGeom>
        </p:spPr>
        <p:txBody>
          <a:bodyPr wrap="square" lIns="228589" tIns="228589" rIns="228589" bIns="228589">
            <a:spAutoFit/>
          </a:bodyPr>
          <a:lstStyle>
            <a:lvl1pPr marL="0" indent="0">
              <a:buNone/>
              <a:defRPr sz="32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2966297" y="2747842"/>
            <a:ext cx="15999484" cy="671219"/>
          </a:xfrm>
          <a:prstGeom prst="rect">
            <a:avLst/>
          </a:prstGeom>
        </p:spPr>
        <p:txBody>
          <a:bodyPr>
            <a:normAutofit/>
          </a:bodyPr>
          <a:lstStyle>
            <a:lvl1pPr marL="0" indent="0" algn="ctr">
              <a:buFontTx/>
              <a:buNone/>
              <a:defRPr sz="24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2966297" y="1749287"/>
            <a:ext cx="15999484" cy="954156"/>
          </a:xfrm>
          <a:prstGeom prst="rect">
            <a:avLst/>
          </a:prstGeom>
        </p:spPr>
        <p:txBody>
          <a:bodyPr anchor="t" anchorCtr="1">
            <a:normAutofit/>
          </a:bodyPr>
          <a:lstStyle>
            <a:lvl1pPr marL="0" indent="0" algn="ctr">
              <a:buFontTx/>
              <a:buNone/>
              <a:defRPr sz="24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2966297" y="465814"/>
            <a:ext cx="15999484" cy="1283473"/>
          </a:xfrm>
          <a:prstGeom prst="rect">
            <a:avLst/>
          </a:prstGeom>
        </p:spPr>
        <p:txBody>
          <a:bodyPr anchor="t" anchorCtr="1">
            <a:normAutofit/>
          </a:bodyPr>
          <a:lstStyle>
            <a:lvl1pPr marL="0" indent="0" algn="ctr">
              <a:buFontTx/>
              <a:buNone/>
              <a:defRPr sz="32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49" name="Rectangle 48"/>
          <p:cNvSpPr/>
          <p:nvPr userDrawn="1"/>
        </p:nvSpPr>
        <p:spPr>
          <a:xfrm>
            <a:off x="-11216136" y="-1"/>
            <a:ext cx="11009812" cy="32918401"/>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3200" b="1" spc="600" dirty="0" smtClean="0">
              <a:solidFill>
                <a:schemeClr val="bg1"/>
              </a:solidFill>
              <a:latin typeface="Trebuchet MS" pitchFamily="34" charset="0"/>
            </a:endParaRPr>
          </a:p>
          <a:p>
            <a:pPr algn="ctr"/>
            <a:r>
              <a:rPr lang="en-US" sz="4000" b="1" spc="600" dirty="0" smtClean="0">
                <a:solidFill>
                  <a:schemeClr val="tx1">
                    <a:lumMod val="50000"/>
                    <a:lumOff val="50000"/>
                  </a:schemeClr>
                </a:solidFill>
                <a:latin typeface="Trebuchet MS" pitchFamily="34" charset="0"/>
              </a:rPr>
              <a:t>STARS</a:t>
            </a:r>
            <a:r>
              <a:rPr lang="en-US" sz="4000" b="1" spc="600" baseline="0" dirty="0" smtClean="0">
                <a:solidFill>
                  <a:schemeClr val="tx1">
                    <a:lumMod val="50000"/>
                    <a:lumOff val="50000"/>
                  </a:schemeClr>
                </a:solidFill>
                <a:latin typeface="Trebuchet MS" pitchFamily="34" charset="0"/>
              </a:rPr>
              <a:t> Design Poster Guide </a:t>
            </a:r>
            <a:endParaRPr lang="en-US" sz="4000" b="1" spc="600" dirty="0" smtClean="0">
              <a:solidFill>
                <a:schemeClr val="tx1">
                  <a:lumMod val="50000"/>
                  <a:lumOff val="50000"/>
                </a:schemeClr>
              </a:solidFill>
              <a:latin typeface="Trebuchet MS" pitchFamily="34" charset="0"/>
            </a:endParaRPr>
          </a:p>
          <a:p>
            <a:pPr algn="l"/>
            <a:endParaRPr lang="en-US" sz="2800" b="1" dirty="0" smtClean="0">
              <a:solidFill>
                <a:schemeClr val="tx1">
                  <a:lumMod val="50000"/>
                  <a:lumOff val="50000"/>
                </a:schemeClr>
              </a:solidFill>
              <a:latin typeface="Trebuchet MS" pitchFamily="34" charset="0"/>
            </a:endParaRPr>
          </a:p>
          <a:p>
            <a:pPr algn="l" defTabSz="3765639"/>
            <a:r>
              <a:rPr lang="en-US" sz="2800" i="0" dirty="0" smtClean="0">
                <a:solidFill>
                  <a:schemeClr val="tx1">
                    <a:lumMod val="50000"/>
                    <a:lumOff val="50000"/>
                  </a:schemeClr>
                </a:solidFill>
                <a:latin typeface="Trebuchet MS" pitchFamily="34" charset="0"/>
              </a:rPr>
              <a:t>This PowerPoint</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template produces</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a </a:t>
            </a:r>
            <a:r>
              <a:rPr lang="en-US" sz="2800" b="1" i="0" u="none" dirty="0" smtClean="0">
                <a:solidFill>
                  <a:schemeClr val="tx1">
                    <a:lumMod val="50000"/>
                    <a:lumOff val="50000"/>
                  </a:schemeClr>
                </a:solidFill>
                <a:latin typeface="Trebuchet MS" pitchFamily="34" charset="0"/>
              </a:rPr>
              <a:t>24”x36</a:t>
            </a:r>
            <a:r>
              <a:rPr lang="en-US" sz="2800" b="1" i="0" u="none" dirty="0" smtClean="0">
                <a:solidFill>
                  <a:schemeClr val="tx1">
                    <a:lumMod val="50000"/>
                    <a:lumOff val="50000"/>
                  </a:schemeClr>
                </a:solidFill>
                <a:latin typeface="Trebuchet MS" pitchFamily="34" charset="0"/>
              </a:rPr>
              <a:t>”,</a:t>
            </a:r>
            <a:r>
              <a:rPr lang="en-US" sz="2800" b="1" i="0" u="none" baseline="0" dirty="0" smtClean="0">
                <a:solidFill>
                  <a:schemeClr val="tx1">
                    <a:lumMod val="50000"/>
                    <a:lumOff val="50000"/>
                  </a:schemeClr>
                </a:solidFill>
                <a:latin typeface="Trebuchet MS" pitchFamily="34" charset="0"/>
              </a:rPr>
              <a:t> i.e., </a:t>
            </a:r>
            <a:r>
              <a:rPr lang="en-US" sz="2800" b="1" i="0" u="none" baseline="0" dirty="0" smtClean="0">
                <a:solidFill>
                  <a:schemeClr val="tx1">
                    <a:lumMod val="50000"/>
                    <a:lumOff val="50000"/>
                  </a:schemeClr>
                </a:solidFill>
                <a:latin typeface="Trebuchet MS" pitchFamily="34" charset="0"/>
              </a:rPr>
              <a:t>2 </a:t>
            </a:r>
            <a:r>
              <a:rPr lang="en-US" sz="2800" b="1" i="0" u="none" baseline="0" dirty="0" smtClean="0">
                <a:solidFill>
                  <a:schemeClr val="tx1">
                    <a:lumMod val="50000"/>
                    <a:lumOff val="50000"/>
                  </a:schemeClr>
                </a:solidFill>
                <a:latin typeface="Trebuchet MS" pitchFamily="34" charset="0"/>
              </a:rPr>
              <a:t>by 3 foot, </a:t>
            </a:r>
            <a:r>
              <a:rPr lang="en-US" sz="2800" i="0" dirty="0" smtClean="0">
                <a:solidFill>
                  <a:schemeClr val="tx1">
                    <a:lumMod val="50000"/>
                    <a:lumOff val="50000"/>
                  </a:schemeClr>
                </a:solidFill>
                <a:latin typeface="Trebuchet MS" pitchFamily="34" charset="0"/>
              </a:rPr>
              <a:t>presentation poster. </a:t>
            </a:r>
            <a:r>
              <a:rPr lang="en-US" sz="2800" dirty="0" smtClean="0">
                <a:solidFill>
                  <a:schemeClr val="tx1">
                    <a:lumMod val="50000"/>
                    <a:lumOff val="50000"/>
                  </a:schemeClr>
                </a:solidFill>
                <a:latin typeface="Trebuchet MS" pitchFamily="34" charset="0"/>
              </a:rPr>
              <a:t>Please visit </a:t>
            </a:r>
            <a:r>
              <a:rPr lang="en-US" sz="2800" dirty="0" smtClean="0">
                <a:solidFill>
                  <a:schemeClr val="tx1">
                    <a:lumMod val="50000"/>
                    <a:lumOff val="50000"/>
                  </a:schemeClr>
                </a:solidFill>
                <a:latin typeface="Trebuchet MS" pitchFamily="34" charset="0"/>
                <a:hlinkClick r:id="rId3"/>
              </a:rPr>
              <a:t>http://uis.edu/gis/</a:t>
            </a:r>
          </a:p>
          <a:p>
            <a:pPr algn="l" defTabSz="3765639"/>
            <a:r>
              <a:rPr lang="en-US" sz="2800" dirty="0" smtClean="0">
                <a:solidFill>
                  <a:schemeClr val="tx1">
                    <a:lumMod val="50000"/>
                    <a:lumOff val="50000"/>
                  </a:schemeClr>
                </a:solidFill>
                <a:latin typeface="Trebuchet MS" pitchFamily="34" charset="0"/>
                <a:hlinkClick r:id="rId3"/>
              </a:rPr>
              <a:t>about/links/</a:t>
            </a:r>
            <a:r>
              <a:rPr lang="en-US" sz="2800" dirty="0" smtClean="0">
                <a:solidFill>
                  <a:schemeClr val="tx1">
                    <a:lumMod val="50000"/>
                    <a:lumOff val="50000"/>
                  </a:schemeClr>
                </a:solidFill>
                <a:latin typeface="Trebuchet MS" pitchFamily="34" charset="0"/>
              </a:rPr>
              <a:t> or </a:t>
            </a:r>
            <a:r>
              <a:rPr lang="en-US" sz="2800" kern="1200" dirty="0" smtClean="0">
                <a:solidFill>
                  <a:schemeClr val="tx1">
                    <a:lumMod val="50000"/>
                    <a:lumOff val="50000"/>
                  </a:schemeClr>
                </a:solidFill>
                <a:latin typeface="Trebuchet MS" pitchFamily="34" charset="0"/>
                <a:ea typeface="+mn-ea"/>
                <a:cs typeface="+mn-cs"/>
                <a:hlinkClick r:id="rId4"/>
              </a:rPr>
              <a:t>http://uis.edu/ens</a:t>
            </a:r>
            <a:r>
              <a:rPr lang="en-US" sz="2800" kern="1200" dirty="0" smtClean="0">
                <a:solidFill>
                  <a:schemeClr val="tx1">
                    <a:lumMod val="50000"/>
                    <a:lumOff val="50000"/>
                  </a:schemeClr>
                </a:solidFill>
                <a:latin typeface="Trebuchet MS" pitchFamily="34" charset="0"/>
                <a:ea typeface="+mn-ea"/>
                <a:cs typeface="+mn-cs"/>
              </a:rPr>
              <a:t> for more </a:t>
            </a:r>
            <a:r>
              <a:rPr lang="en-US" sz="2800" dirty="0" smtClean="0">
                <a:solidFill>
                  <a:schemeClr val="tx1">
                    <a:lumMod val="50000"/>
                    <a:lumOff val="50000"/>
                  </a:schemeClr>
                </a:solidFill>
                <a:latin typeface="Trebuchet MS" pitchFamily="34" charset="0"/>
              </a:rPr>
              <a:t>details. </a:t>
            </a:r>
            <a:r>
              <a:rPr lang="en-US" sz="2800" b="0" baseline="0" dirty="0" smtClean="0">
                <a:solidFill>
                  <a:schemeClr val="tx1">
                    <a:lumMod val="50000"/>
                    <a:lumOff val="50000"/>
                  </a:schemeClr>
                </a:solidFill>
                <a:latin typeface="Trebuchet MS" pitchFamily="34" charset="0"/>
              </a:rPr>
              <a:t>Contact us at </a:t>
            </a:r>
            <a:r>
              <a:rPr lang="en-US" sz="2800" b="0" dirty="0" smtClean="0">
                <a:solidFill>
                  <a:schemeClr val="tx1">
                    <a:lumMod val="50000"/>
                    <a:lumOff val="50000"/>
                  </a:schemeClr>
                </a:solidFill>
                <a:latin typeface="Trebuchet MS" pitchFamily="34" charset="0"/>
              </a:rPr>
              <a:t>gis@uis.edu </a:t>
            </a:r>
            <a:r>
              <a:rPr lang="en-US" sz="2800" b="0" kern="1200" baseline="0" dirty="0" smtClean="0">
                <a:solidFill>
                  <a:schemeClr val="tx1">
                    <a:lumMod val="50000"/>
                    <a:lumOff val="50000"/>
                  </a:schemeClr>
                </a:solidFill>
                <a:latin typeface="Trebuchet MS" pitchFamily="34" charset="0"/>
                <a:ea typeface="+mn-ea"/>
                <a:cs typeface="+mn-cs"/>
              </a:rPr>
              <a:t>for assistance and information.</a:t>
            </a:r>
          </a:p>
          <a:p>
            <a:pPr algn="l" defTabSz="3765639">
              <a:spcBef>
                <a:spcPts val="1200"/>
              </a:spcBef>
            </a:pPr>
            <a:r>
              <a:rPr lang="en-US" sz="2800" b="0" kern="1200" baseline="0" dirty="0" smtClean="0">
                <a:solidFill>
                  <a:schemeClr val="tx1">
                    <a:lumMod val="50000"/>
                    <a:lumOff val="50000"/>
                  </a:schemeClr>
                </a:solidFill>
                <a:latin typeface="Trebuchet MS" pitchFamily="34" charset="0"/>
                <a:ea typeface="+mn-ea"/>
                <a:cs typeface="+mn-cs"/>
              </a:rPr>
              <a:t>Current poster printing rates</a:t>
            </a:r>
            <a:endParaRPr lang="en-US" sz="2800" b="1" dirty="0" smtClean="0">
              <a:solidFill>
                <a:srgbClr val="333333"/>
              </a:solidFill>
              <a:latin typeface="PT Sans"/>
            </a:endParaRPr>
          </a:p>
          <a:p>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UIS-affiliated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$5.70/sq.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$9.00/sq. foot</a:t>
            </a:r>
          </a:p>
          <a:p>
            <a:pPr marL="0" algn="l" defTabSz="4388900" rtl="0" eaLnBrk="1" latinLnBrk="0" hangingPunct="1"/>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Non-affiliated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$7.00/sq.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$10.00/sq. foot</a:t>
            </a:r>
          </a:p>
          <a:p>
            <a:pPr algn="ctr">
              <a:spcBef>
                <a:spcPts val="1800"/>
              </a:spcBef>
              <a:spcAft>
                <a:spcPts val="600"/>
              </a:spcAft>
            </a:pPr>
            <a:r>
              <a:rPr lang="en-US" sz="4000" b="1" spc="600" dirty="0" smtClean="0">
                <a:solidFill>
                  <a:schemeClr val="tx1">
                    <a:lumMod val="50000"/>
                    <a:lumOff val="50000"/>
                  </a:schemeClr>
                </a:solidFill>
                <a:latin typeface="Trebuchet MS" pitchFamily="34" charset="0"/>
              </a:rPr>
              <a:t>QUICK START</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Poster Background</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3200" b="1" u="sng" kern="1200" baseline="0" dirty="0" smtClean="0">
                <a:solidFill>
                  <a:schemeClr val="tx1">
                    <a:lumMod val="50000"/>
                    <a:lumOff val="50000"/>
                  </a:schemeClr>
                </a:solidFill>
                <a:latin typeface="Trebuchet MS" pitchFamily="34" charset="0"/>
                <a:ea typeface="+mn-ea"/>
                <a:cs typeface="+mn-cs"/>
              </a:rPr>
              <a:t>Avoid excessive use of colors</a:t>
            </a:r>
            <a:r>
              <a:rPr lang="en-US" sz="3200" b="0" kern="1200" baseline="0" dirty="0" smtClean="0">
                <a:solidFill>
                  <a:schemeClr val="tx1">
                    <a:lumMod val="50000"/>
                    <a:lumOff val="50000"/>
                  </a:schemeClr>
                </a:solidFill>
                <a:latin typeface="Trebuchet MS" pitchFamily="34" charset="0"/>
                <a:ea typeface="+mn-ea"/>
                <a:cs typeface="+mn-cs"/>
              </a:rPr>
              <a:t> </a:t>
            </a:r>
            <a:r>
              <a:rPr lang="en-US" sz="2800" b="0" kern="1200" baseline="0" dirty="0" smtClean="0">
                <a:solidFill>
                  <a:schemeClr val="tx1">
                    <a:lumMod val="50000"/>
                    <a:lumOff val="50000"/>
                  </a:schemeClr>
                </a:solidFill>
                <a:latin typeface="Trebuchet MS" pitchFamily="34" charset="0"/>
                <a:ea typeface="+mn-ea"/>
                <a:cs typeface="+mn-cs"/>
              </a:rPr>
              <a:t>especially for the p</a:t>
            </a:r>
            <a:r>
              <a:rPr lang="en-US" sz="2800" b="0" kern="1200" spc="0" baseline="0" dirty="0" smtClean="0">
                <a:solidFill>
                  <a:schemeClr val="tx1">
                    <a:lumMod val="50000"/>
                    <a:lumOff val="50000"/>
                  </a:schemeClr>
                </a:solidFill>
                <a:latin typeface="Trebuchet MS" pitchFamily="34" charset="0"/>
                <a:ea typeface="+mn-ea"/>
                <a:cs typeface="+mn-cs"/>
              </a:rPr>
              <a:t>oster background. Right click on poster-&gt;Format Background. See rates above for distinction regarding color choices</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RIGHT-CLICK on the poster background selecting LAYOUT. The poster columns can also be customized on the Master. VIEW &gt; MASTER.</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Zoom in and out</a:t>
            </a:r>
          </a:p>
          <a:p>
            <a:pPr marL="1870075" indent="-1870075" algn="l" defTabSz="850900"/>
            <a:r>
              <a:rPr lang="en-US" sz="2400" b="0"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Go to VIEW &gt; ZOOM. Note text size should be roughly 36. Zoom to 100% and see the actual size.</a:t>
            </a:r>
          </a:p>
          <a:p>
            <a:pPr algn="l"/>
            <a:endParaRPr lang="en-US" sz="28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Title, Authors, and Affiliations</a:t>
            </a:r>
          </a:p>
          <a:p>
            <a:pPr algn="l">
              <a:spcBef>
                <a:spcPts val="0"/>
              </a:spcBef>
            </a:pPr>
            <a:r>
              <a:rPr lang="en-US" sz="2800" b="0" baseline="0" dirty="0" smtClean="0">
                <a:solidFill>
                  <a:schemeClr val="tx1">
                    <a:lumMod val="50000"/>
                    <a:lumOff val="50000"/>
                  </a:schemeClr>
                </a:solidFill>
                <a:latin typeface="Trebuchet MS" pitchFamily="34" charset="0"/>
              </a:rPr>
              <a:t>Start designing your poster by adding the title, the authors, and the affiliated institutions. </a:t>
            </a:r>
            <a:r>
              <a:rPr lang="en-US" sz="2800" b="0" spc="0" baseline="0" dirty="0" smtClean="0">
                <a:solidFill>
                  <a:schemeClr val="tx1">
                    <a:lumMod val="50000"/>
                    <a:lumOff val="50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spcBef>
                <a:spcPts val="1200"/>
              </a:spcBef>
            </a:pPr>
            <a:r>
              <a:rPr lang="en-US" sz="2800" b="1" spc="300" baseline="0" dirty="0" smtClean="0">
                <a:solidFill>
                  <a:schemeClr val="tx1">
                    <a:lumMod val="50000"/>
                    <a:lumOff val="50000"/>
                  </a:schemeClr>
                </a:solidFill>
                <a:latin typeface="Trebuchet MS" pitchFamily="34" charset="0"/>
              </a:rPr>
              <a:t>TIP</a:t>
            </a:r>
            <a:r>
              <a:rPr lang="en-US" sz="2800" b="1"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The font size of your title should be bigger than your name(s) and institution name(s).</a:t>
            </a:r>
          </a:p>
          <a:p>
            <a:pPr marL="0" marR="0" lvl="0" indent="0" algn="ctr" defTabSz="1518341" rtl="0" eaLnBrk="1" fontAlgn="auto" latinLnBrk="0" hangingPunct="1">
              <a:lnSpc>
                <a:spcPct val="100000"/>
              </a:lnSpc>
              <a:spcBef>
                <a:spcPts val="120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Adding Logos / Seals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A common approach is to place logos on each side of the title.  Logo can also be placed in an area that does not catch the eye. INSERT &gt; PICTURES. http:</a:t>
            </a:r>
            <a:r>
              <a:rPr lang="en-US" sz="2000" b="0" baseline="0" dirty="0" smtClean="0">
                <a:solidFill>
                  <a:schemeClr val="tx1">
                    <a:lumMod val="50000"/>
                    <a:lumOff val="50000"/>
                  </a:schemeClr>
                </a:solidFill>
                <a:latin typeface="Trebuchet MS" pitchFamily="34" charset="0"/>
              </a:rPr>
              <a:t>//</a:t>
            </a:r>
            <a:r>
              <a:rPr lang="en-US" sz="2800" b="0" baseline="0" dirty="0" smtClean="0">
                <a:solidFill>
                  <a:schemeClr val="tx1">
                    <a:lumMod val="50000"/>
                    <a:lumOff val="50000"/>
                  </a:schemeClr>
                </a:solidFill>
                <a:latin typeface="Trebuchet MS" pitchFamily="34" charset="0"/>
              </a:rPr>
              <a:t>www.uis.edu/creativeservices/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standards/logos/ offers different logo options (also attached at the bottom of the side bar). </a:t>
            </a:r>
          </a:p>
          <a:p>
            <a:pPr algn="ctr">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DESIGN menu, click on COLORS, and choose the color theme of your choice. Create your own color theme. Use VIEW &gt; SLIDE MASTER to manually change color of background.</a:t>
            </a:r>
          </a:p>
          <a:p>
            <a:pPr marL="0" algn="ctr" defTabSz="4388900" rtl="0" eaLnBrk="1" latinLnBrk="0" hangingPunct="1">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Add Text</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Add text to Box in the slide. Also more text boxes can be added to accommodate more information.</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 </a:t>
            </a:r>
            <a:r>
              <a:rPr lang="en-US" sz="3600" b="1" kern="1200" baseline="0" noProof="0" dirty="0" smtClean="0">
                <a:solidFill>
                  <a:schemeClr val="tx1">
                    <a:lumMod val="50000"/>
                    <a:lumOff val="50000"/>
                  </a:schemeClr>
                </a:solidFill>
                <a:latin typeface="Trebuchet MS" pitchFamily="34" charset="0"/>
                <a:ea typeface="+mn-ea"/>
                <a:cs typeface="+mn-cs"/>
              </a:rPr>
              <a:t>Text size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Adjust the size of your text, Remember the poster will be very large so the text will look small zoomed all the way out. </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Font Selection</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Fonts to use and avoid: Serif vs Sans Serif fonts. Sans Serif means without short lines and they are preferred for posters, particularly for small fonts. Good Examples: Arial (Helvetica), Century Gothic, Verdana, Tahoma, etc.</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Arial" panose="020B0604020202020204" pitchFamily="34" charset="0"/>
                <a:ea typeface="+mn-ea"/>
                <a:cs typeface="Arial" panose="020B0604020202020204" pitchFamily="34" charset="0"/>
              </a:rPr>
              <a:t>Font (Arial)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Century Gothic" panose="020B0502020202020204" pitchFamily="34" charset="0"/>
                <a:ea typeface="+mn-ea"/>
                <a:cs typeface="+mn-cs"/>
              </a:rPr>
              <a:t>Font </a:t>
            </a:r>
            <a:r>
              <a:rPr lang="en-US" sz="2400" b="0" kern="1200" baseline="0" dirty="0" smtClean="0">
                <a:solidFill>
                  <a:schemeClr val="tx1">
                    <a:lumMod val="50000"/>
                    <a:lumOff val="50000"/>
                  </a:schemeClr>
                </a:solidFill>
                <a:latin typeface="Century Gothic" panose="020B0502020202020204" pitchFamily="34" charset="0"/>
                <a:ea typeface="+mn-ea"/>
                <a:cs typeface="+mn-cs"/>
              </a:rPr>
              <a:t>(Century Gothic)</a:t>
            </a:r>
            <a:r>
              <a:rPr lang="en-US" sz="2800" b="0" kern="1200" baseline="0" dirty="0" smtClean="0">
                <a:solidFill>
                  <a:schemeClr val="tx1">
                    <a:lumMod val="50000"/>
                    <a:lumOff val="50000"/>
                  </a:schemeClr>
                </a:solidFill>
                <a:latin typeface="Century Gothic" panose="020B0502020202020204" pitchFamily="34" charset="0"/>
                <a:ea typeface="+mn-ea"/>
                <a:cs typeface="+mn-cs"/>
              </a:rPr>
              <a:t>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Font (Verdana)</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Font (Tahoma/Geneva)</a:t>
            </a:r>
          </a:p>
          <a:p>
            <a:pPr algn="l"/>
            <a:endParaRPr lang="en-US" sz="2800" b="0" baseline="0" dirty="0" smtClean="0">
              <a:solidFill>
                <a:schemeClr val="tx1">
                  <a:lumMod val="50000"/>
                  <a:lumOff val="50000"/>
                </a:schemeClr>
              </a:solidFill>
              <a:latin typeface="Trebuchet MS" pitchFamily="34" charset="0"/>
            </a:endParaRPr>
          </a:p>
        </p:txBody>
      </p:sp>
      <p:pic>
        <p:nvPicPr>
          <p:cNvPr id="51" name="Picture 50"/>
          <p:cNvPicPr>
            <a:picLocks noChangeAspect="1"/>
          </p:cNvPicPr>
          <p:nvPr userDrawn="1"/>
        </p:nvPicPr>
        <p:blipFill>
          <a:blip r:embed="rId5"/>
          <a:stretch>
            <a:fillRect/>
          </a:stretch>
        </p:blipFill>
        <p:spPr>
          <a:xfrm>
            <a:off x="-11041516" y="12805414"/>
            <a:ext cx="1973715" cy="1484839"/>
          </a:xfrm>
          <a:prstGeom prst="rect">
            <a:avLst/>
          </a:prstGeom>
          <a:solidFill>
            <a:schemeClr val="bg2">
              <a:lumMod val="50000"/>
            </a:schemeClr>
          </a:solidFill>
        </p:spPr>
      </p:pic>
      <p:pic>
        <p:nvPicPr>
          <p:cNvPr id="52" name="Picture 91" descr="http://www.uis.edu/creativeservices/wp-content/uploads/sites/9/2013/02/UIS-Logo-Dome_black.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622908"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53" name="Picture 93" descr="http://www.uis.edu/creativeservices/wp-content/uploads/sites/9/2013/02/UIS-Logo-Dome_white.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537005"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54" name="Picture 95" descr="http://www.uis.edu/creativeservices/wp-content/uploads/sites/9/2013/02/UIS-Logo-Dome_UISblue.jp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460681"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57" name="Straight Connector 56"/>
          <p:cNvCxnSpPr/>
          <p:nvPr userDrawn="1"/>
        </p:nvCxnSpPr>
        <p:spPr>
          <a:xfrm>
            <a:off x="-11226351" y="7607185"/>
            <a:ext cx="10999746" cy="3341"/>
          </a:xfrm>
          <a:prstGeom prst="line">
            <a:avLst/>
          </a:prstGeom>
          <a:solidFill>
            <a:schemeClr val="bg2">
              <a:lumMod val="50000"/>
            </a:schemeClr>
          </a:solidFill>
          <a:ln>
            <a:solidFill>
              <a:srgbClr val="FFC000"/>
            </a:solidFill>
          </a:ln>
        </p:spPr>
        <p:style>
          <a:lnRef idx="1">
            <a:schemeClr val="accent1"/>
          </a:lnRef>
          <a:fillRef idx="0">
            <a:schemeClr val="accent1"/>
          </a:fillRef>
          <a:effectRef idx="0">
            <a:schemeClr val="accent1"/>
          </a:effectRef>
          <a:fontRef idx="minor">
            <a:schemeClr val="tx1"/>
          </a:fontRef>
        </p:style>
      </p:cxnSp>
      <p:sp>
        <p:nvSpPr>
          <p:cNvPr id="58" name="Rectangle 57"/>
          <p:cNvSpPr/>
          <p:nvPr userDrawn="1"/>
        </p:nvSpPr>
        <p:spPr>
          <a:xfrm>
            <a:off x="22178360"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tx1">
                    <a:lumMod val="50000"/>
                    <a:lumOff val="50000"/>
                  </a:schemeClr>
                </a:solidFill>
                <a:latin typeface="Trebuchet MS" pitchFamily="34" charset="0"/>
              </a:rPr>
              <a:t>QUICK START (cont.)</a:t>
            </a:r>
          </a:p>
          <a:p>
            <a:pPr algn="ctr"/>
            <a:endParaRPr lang="en-US" sz="4000" b="1" spc="60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DESIGN menu, click on COLORS, and choose the color theme of your choice. </a:t>
            </a:r>
            <a:r>
              <a:rPr lang="en-US" sz="2400" b="0" spc="0" baseline="0" dirty="0" smtClean="0">
                <a:solidFill>
                  <a:schemeClr val="tx1">
                    <a:lumMod val="50000"/>
                    <a:lumOff val="50000"/>
                  </a:schemeClr>
                </a:solidFill>
                <a:latin typeface="Trebuchet MS" pitchFamily="34" charset="0"/>
              </a:rPr>
              <a:t>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r>
              <a:rPr lang="en-US" sz="2400" b="0" baseline="0" dirty="0" smtClean="0">
                <a:solidFill>
                  <a:schemeClr val="tx1">
                    <a:lumMod val="50000"/>
                    <a:lumOff val="50000"/>
                  </a:schemeClr>
                </a:solidFill>
                <a:latin typeface="Trebuchet MS" pitchFamily="34" charset="0"/>
              </a:rPr>
              <a:t>Use VIEW &gt; SLIDE MASTER to manually change color of background</a:t>
            </a:r>
          </a:p>
          <a:p>
            <a:pPr marL="0"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Text</a:t>
            </a:r>
          </a:p>
          <a:p>
            <a:pPr marL="3265488" lvl="2" indent="0" algn="l" defTabSz="114300"/>
            <a:r>
              <a:rPr lang="en-US" sz="2400" b="0" baseline="0" dirty="0" smtClean="0">
                <a:solidFill>
                  <a:schemeClr val="tx1">
                    <a:lumMod val="50000"/>
                    <a:lumOff val="50000"/>
                  </a:schemeClr>
                </a:solidFill>
                <a:latin typeface="Trebuchet MS" pitchFamily="34" charset="0"/>
              </a:rPr>
              <a:t>Add text to Box in the slide. Also more text boxes can be added to accommodate more information</a:t>
            </a: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 </a:t>
            </a: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Adjust the size of your text, Remember the poster will be very large so the text will look small zoomed all the way out. </a:t>
            </a:r>
          </a:p>
          <a:p>
            <a:pPr marL="1518341" lvl="2" indent="0" algn="l" defTabSz="114300"/>
            <a:endParaRPr lang="en-US" sz="2400" b="0" baseline="0" dirty="0" smtClean="0">
              <a:solidFill>
                <a:schemeClr val="tx1">
                  <a:lumMod val="50000"/>
                  <a:lumOff val="50000"/>
                </a:schemeClr>
              </a:solidFill>
              <a:latin typeface="Trebuchet MS" pitchFamily="34" charset="0"/>
            </a:endParaRPr>
          </a:p>
          <a:p>
            <a:pPr marL="1518341" lvl="2"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Tables</a:t>
            </a:r>
          </a:p>
          <a:p>
            <a:pPr marL="1730375" lvl="1" indent="0" algn="l" defTabSz="114300"/>
            <a:r>
              <a:rPr lang="en-US" sz="2400" b="0" baseline="0" dirty="0" smtClean="0">
                <a:solidFill>
                  <a:schemeClr val="tx1">
                    <a:lumMod val="50000"/>
                    <a:lumOff val="50000"/>
                  </a:schemeClr>
                </a:solidFill>
                <a:latin typeface="Trebuchet MS" pitchFamily="34" charset="0"/>
              </a:rPr>
              <a:t>To add a table go to the INSERT menu and </a:t>
            </a:r>
            <a:br>
              <a:rPr lang="en-US" sz="2400" b="0" baseline="0" dirty="0" smtClean="0">
                <a:solidFill>
                  <a:schemeClr val="tx1">
                    <a:lumMod val="50000"/>
                    <a:lumOff val="50000"/>
                  </a:schemeClr>
                </a:solidFill>
                <a:latin typeface="Trebuchet MS" pitchFamily="34" charset="0"/>
              </a:rPr>
            </a:br>
            <a:r>
              <a:rPr lang="en-US" sz="2400" b="0" baseline="0" dirty="0" smtClean="0">
                <a:solidFill>
                  <a:schemeClr val="tx1">
                    <a:lumMod val="50000"/>
                    <a:lumOff val="50000"/>
                  </a:schemeClr>
                </a:solidFill>
                <a:latin typeface="Trebuchet MS" pitchFamily="34" charset="0"/>
              </a:rPr>
              <a:t>click on TABLE. Select amount of  rows and columns needed . </a:t>
            </a:r>
          </a:p>
          <a:p>
            <a:pPr marL="0" lvl="0" indent="0" algn="l" defTabSz="114300"/>
            <a:r>
              <a:rPr lang="en-US" sz="2400" b="0" baseline="0" dirty="0" smtClean="0">
                <a:solidFill>
                  <a:schemeClr val="tx1">
                    <a:lumMod val="50000"/>
                    <a:lumOff val="50000"/>
                  </a:schemeClr>
                </a:solidFill>
                <a:latin typeface="Trebuchet MS" pitchFamily="34" charset="0"/>
              </a:rPr>
              <a:t>You may also copy and a paste a table from Word or another PowerPoint document. </a:t>
            </a: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Just as tables or images they may be added by copying and pasting into PowerPoint.</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Make sure your poster is set to the correct dimensions </a:t>
            </a:r>
            <a:r>
              <a:rPr lang="en-US" sz="2400" b="1" i="0" u="sng" dirty="0" smtClean="0">
                <a:solidFill>
                  <a:schemeClr val="tx1">
                    <a:lumMod val="50000"/>
                    <a:lumOff val="50000"/>
                  </a:schemeClr>
                </a:solidFill>
                <a:latin typeface="Trebuchet MS" pitchFamily="34" charset="0"/>
              </a:rPr>
              <a:t>36”x48</a:t>
            </a:r>
            <a:r>
              <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 Save both a PDF and PowerPoint file format so either can be used to print.</a:t>
            </a: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sp>
        <p:nvSpPr>
          <p:cNvPr id="59" name="Rectangle 58"/>
          <p:cNvSpPr/>
          <p:nvPr userDrawn="1"/>
        </p:nvSpPr>
        <p:spPr>
          <a:xfrm>
            <a:off x="22178360"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spcBef>
                <a:spcPts val="1200"/>
              </a:spcBef>
            </a:pPr>
            <a:endParaRPr lang="en-US" sz="3600" b="1" baseline="0" dirty="0" smtClean="0">
              <a:solidFill>
                <a:schemeClr val="tx1">
                  <a:lumMod val="50000"/>
                  <a:lumOff val="50000"/>
                </a:schemeClr>
              </a:solidFill>
              <a:latin typeface="Trebuchet MS" pitchFamily="34" charset="0"/>
            </a:endParaRPr>
          </a:p>
          <a:p>
            <a:pPr algn="ctr">
              <a:spcBef>
                <a:spcPts val="1200"/>
              </a:spcBef>
              <a:spcAft>
                <a:spcPts val="600"/>
              </a:spcAft>
            </a:pPr>
            <a:r>
              <a:rPr lang="en-US" sz="3600" b="1" baseline="0" dirty="0" smtClean="0">
                <a:solidFill>
                  <a:schemeClr val="tx1">
                    <a:lumMod val="50000"/>
                    <a:lumOff val="50000"/>
                  </a:schemeClr>
                </a:solidFill>
                <a:latin typeface="Trebuchet MS" pitchFamily="34" charset="0"/>
              </a:rPr>
              <a:t>Add Tables</a:t>
            </a:r>
          </a:p>
          <a:p>
            <a:pPr algn="l"/>
            <a:r>
              <a:rPr lang="en-US" sz="2800" b="0" kern="1200" spc="0" baseline="0" dirty="0" smtClean="0">
                <a:solidFill>
                  <a:schemeClr val="tx1">
                    <a:lumMod val="50000"/>
                    <a:lumOff val="50000"/>
                  </a:schemeClr>
                </a:solidFill>
                <a:latin typeface="Trebuchet MS" pitchFamily="34" charset="0"/>
                <a:ea typeface="+mn-ea"/>
                <a:cs typeface="+mn-cs"/>
              </a:rPr>
              <a:t>To add a table go to the INSERT menu and click on TABLE. Select rows and columns needed. You may also copy </a:t>
            </a:r>
            <a:r>
              <a:rPr lang="en-US" sz="2800" b="0" kern="1200" spc="0" baseline="0" dirty="0" smtClean="0">
                <a:solidFill>
                  <a:schemeClr val="tx1">
                    <a:lumMod val="50000"/>
                    <a:lumOff val="50000"/>
                  </a:schemeClr>
                </a:solidFill>
                <a:latin typeface="Trebuchet MS" pitchFamily="34" charset="0"/>
                <a:ea typeface="+mn-ea"/>
                <a:cs typeface="+mn-cs"/>
              </a:rPr>
              <a:t>and </a:t>
            </a:r>
            <a:r>
              <a:rPr lang="en-US" sz="2800" b="0" kern="1200" spc="0" baseline="0" dirty="0" smtClean="0">
                <a:solidFill>
                  <a:schemeClr val="tx1">
                    <a:lumMod val="50000"/>
                    <a:lumOff val="50000"/>
                  </a:schemeClr>
                </a:solidFill>
                <a:latin typeface="Trebuchet MS" pitchFamily="34" charset="0"/>
                <a:ea typeface="+mn-ea"/>
                <a:cs typeface="+mn-cs"/>
              </a:rPr>
              <a:t>paste a table from Word or another PowerPoint document. </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Just as tables or images they may be added by copying and pasting into PowerPoint.</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Photographs / Graphics</a:t>
            </a:r>
          </a:p>
          <a:p>
            <a:pPr algn="l" defTabSz="977900"/>
            <a:r>
              <a:rPr lang="en-US" sz="2800" b="0" baseline="0" dirty="0" smtClean="0">
                <a:solidFill>
                  <a:schemeClr val="tx1">
                    <a:lumMod val="50000"/>
                    <a:lumOff val="50000"/>
                  </a:schemeClr>
                </a:solidFill>
                <a:latin typeface="Trebuchet MS" pitchFamily="34" charset="0"/>
              </a:rPr>
              <a:t>This is key, avoid distorting images. INSERT &gt; PICTURES. Resize images proportionally by holding down the SHIFT key and dragging one of the corner handles. Use </a:t>
            </a:r>
            <a:r>
              <a:rPr lang="en-US" sz="2800" b="0" u="sng" baseline="0" dirty="0" smtClean="0">
                <a:solidFill>
                  <a:schemeClr val="tx1">
                    <a:lumMod val="50000"/>
                    <a:lumOff val="50000"/>
                  </a:schemeClr>
                </a:solidFill>
                <a:latin typeface="Trebuchet MS" pitchFamily="34" charset="0"/>
              </a:rPr>
              <a:t>Lock Aspect Ratio</a:t>
            </a:r>
            <a:r>
              <a:rPr lang="en-US" sz="2800" b="0" baseline="0" dirty="0" smtClean="0">
                <a:solidFill>
                  <a:schemeClr val="tx1">
                    <a:lumMod val="50000"/>
                    <a:lumOff val="50000"/>
                  </a:schemeClr>
                </a:solidFill>
                <a:latin typeface="Trebuchet MS" pitchFamily="34" charset="0"/>
              </a:rPr>
              <a:t>.</a:t>
            </a:r>
            <a:endParaRPr lang="en-US" sz="28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spcBef>
                <a:spcPts val="1200"/>
              </a:spcBef>
            </a:pPr>
            <a:endParaRPr lang="en-US" sz="4400" b="1"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Image Quality Check</a:t>
            </a:r>
          </a:p>
          <a:p>
            <a:pPr lvl="0" algn="l" defTabSz="977900"/>
            <a:r>
              <a:rPr lang="en-US" sz="2800" b="0" baseline="0" dirty="0" smtClean="0">
                <a:solidFill>
                  <a:schemeClr val="tx1">
                    <a:lumMod val="50000"/>
                    <a:lumOff val="50000"/>
                  </a:schemeClr>
                </a:solidFill>
                <a:latin typeface="Trebuchet MS" pitchFamily="34" charset="0"/>
              </a:rPr>
              <a:t>It is a wise idea to check the quality of the image. You can Zoom in and look at your images at 100% magnification. If they look good they will print well. </a:t>
            </a: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marL="0" indent="0">
              <a:buFont typeface="Arial" panose="020B0604020202020204" pitchFamily="34" charset="0"/>
              <a:buNone/>
            </a:pPr>
            <a:endParaRPr lang="en-US" sz="2400" b="0" kern="1200" baseline="0" dirty="0" smtClean="0">
              <a:solidFill>
                <a:schemeClr val="tx1">
                  <a:lumMod val="50000"/>
                  <a:lumOff val="50000"/>
                </a:schemeClr>
              </a:solidFill>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r>
              <a:rPr lang="en-US" sz="3600" b="1" baseline="0" dirty="0" smtClean="0">
                <a:solidFill>
                  <a:schemeClr val="tx1">
                    <a:lumMod val="50000"/>
                    <a:lumOff val="50000"/>
                  </a:schemeClr>
                </a:solidFill>
                <a:latin typeface="Trebuchet MS" pitchFamily="34" charset="0"/>
              </a:rPr>
              <a:t>Remove Image Background</a:t>
            </a:r>
          </a:p>
          <a:p>
            <a:pPr marL="0" algn="l" defTabSz="4388900" rtl="0" eaLnBrk="1" latinLnBrk="0" hangingPunct="1"/>
            <a:r>
              <a:rPr lang="en-US" sz="2800" b="0" kern="1200" spc="0" baseline="0" dirty="0" smtClean="0">
                <a:solidFill>
                  <a:schemeClr val="tx1">
                    <a:lumMod val="50000"/>
                    <a:lumOff val="50000"/>
                  </a:schemeClr>
                </a:solidFill>
                <a:latin typeface="Trebuchet MS" pitchFamily="34" charset="0"/>
                <a:ea typeface="+mn-ea"/>
                <a:cs typeface="+mn-cs"/>
              </a:rPr>
              <a:t>Dependent on the version of PowerPoint in use: Format -&gt; Picture Tools -&gt; Remove background. Select area to  keep and omit the background</a:t>
            </a:r>
          </a:p>
          <a:p>
            <a:pPr marL="0" algn="ctr" defTabSz="4388900" rtl="0" eaLnBrk="1" latinLnBrk="0" hangingPunct="1"/>
            <a:endParaRPr lang="en-US" sz="2800" b="0" kern="1200" spc="0" baseline="0" dirty="0" smtClean="0">
              <a:solidFill>
                <a:schemeClr val="tx1">
                  <a:lumMod val="50000"/>
                  <a:lumOff val="50000"/>
                </a:schemeClr>
              </a:solidFill>
              <a:latin typeface="Trebuchet MS" pitchFamily="34" charset="0"/>
              <a:ea typeface="+mn-ea"/>
              <a:cs typeface="+mn-cs"/>
            </a:endParaRPr>
          </a:p>
          <a:p>
            <a:endPar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RIGHT-CLICK on the poster background and select LAYOUT to see the column options available for this template. The poster columns can also be customized on the Master. VIEW &gt;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Save your template as a PowerPoint document. For printing, save as PowerPoint or “Print-quality” PDF.</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Make sure your poster is set to the correct dimensions, example such as </a:t>
            </a:r>
            <a:r>
              <a:rPr lang="en-US" sz="2800" b="0" kern="1200" spc="0" baseline="0" dirty="0" smtClean="0">
                <a:solidFill>
                  <a:schemeClr val="tx1">
                    <a:lumMod val="50000"/>
                    <a:lumOff val="50000"/>
                  </a:schemeClr>
                </a:solidFill>
                <a:latin typeface="Trebuchet MS" pitchFamily="34" charset="0"/>
                <a:ea typeface="+mn-ea"/>
                <a:cs typeface="+mn-cs"/>
              </a:rPr>
              <a:t>48”x36” or 3ft x 4 ft. Save both a PDF and PowerPoint file format so either can be used to print.</a:t>
            </a:r>
            <a:endParaRPr lang="en-US" sz="2800" b="0" kern="1200" spc="0" baseline="0" noProof="0" dirty="0" smtClean="0">
              <a:solidFill>
                <a:schemeClr val="tx1">
                  <a:lumMod val="50000"/>
                  <a:lumOff val="50000"/>
                </a:schemeClr>
              </a:solidFill>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pSp>
        <p:nvGrpSpPr>
          <p:cNvPr id="60" name="Group 59"/>
          <p:cNvGrpSpPr/>
          <p:nvPr userDrawn="1"/>
        </p:nvGrpSpPr>
        <p:grpSpPr>
          <a:xfrm>
            <a:off x="23592214" y="18134907"/>
            <a:ext cx="8278148" cy="3674609"/>
            <a:chOff x="31853053" y="15802717"/>
            <a:chExt cx="9873252" cy="4635263"/>
          </a:xfrm>
        </p:grpSpPr>
        <p:pic>
          <p:nvPicPr>
            <p:cNvPr id="61"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1853053" y="16152294"/>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0" descr="http://awesomeamerica.com/illinois/ILMap2.jpg"/>
            <p:cNvPicPr>
              <a:picLocks noChangeAspect="1" noChangeArrowheads="1"/>
            </p:cNvPicPr>
            <p:nvPr userDrawn="1"/>
          </p:nvPicPr>
          <p:blipFill>
            <a:blip r:embed="rId10">
              <a:extLst>
                <a:ext uri="{BEBA8EAE-BF5A-486C-A8C5-ECC9F3942E4B}">
                  <a14:imgProps xmlns:a14="http://schemas.microsoft.com/office/drawing/2010/main">
                    <a14:imgLayer r:embed="rId11">
                      <a14:imgEffect>
                        <a14:backgroundRemoval t="2703" b="95332" l="10000" r="90000"/>
                      </a14:imgEffect>
                    </a14:imgLayer>
                  </a14:imgProps>
                </a:ext>
                <a:ext uri="{28A0092B-C50C-407E-A947-70E740481C1C}">
                  <a14:useLocalDpi xmlns:a14="http://schemas.microsoft.com/office/drawing/2010/main" val="0"/>
                </a:ext>
              </a:extLst>
            </a:blip>
            <a:srcRect/>
            <a:stretch>
              <a:fillRect/>
            </a:stretch>
          </p:blipFill>
          <p:spPr bwMode="auto">
            <a:xfrm>
              <a:off x="38678305" y="16182011"/>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62"/>
            <p:cNvPicPr>
              <a:picLocks noChangeAspect="1"/>
            </p:cNvPicPr>
            <p:nvPr userDrawn="1"/>
          </p:nvPicPr>
          <p:blipFill>
            <a:blip r:embed="rId12"/>
            <a:stretch>
              <a:fillRect/>
            </a:stretch>
          </p:blipFill>
          <p:spPr>
            <a:xfrm>
              <a:off x="34901053" y="15802717"/>
              <a:ext cx="4063792" cy="4635263"/>
            </a:xfrm>
            <a:prstGeom prst="rect">
              <a:avLst/>
            </a:prstGeom>
          </p:spPr>
        </p:pic>
      </p:grpSp>
      <p:grpSp>
        <p:nvGrpSpPr>
          <p:cNvPr id="46" name="Group 45"/>
          <p:cNvGrpSpPr/>
          <p:nvPr userDrawn="1"/>
        </p:nvGrpSpPr>
        <p:grpSpPr>
          <a:xfrm>
            <a:off x="22903709" y="7279550"/>
            <a:ext cx="9784694" cy="3359060"/>
            <a:chOff x="-9511764" y="23369557"/>
            <a:chExt cx="7662312" cy="2808018"/>
          </a:xfrm>
        </p:grpSpPr>
        <p:grpSp>
          <p:nvGrpSpPr>
            <p:cNvPr id="47" name="Group 46"/>
            <p:cNvGrpSpPr/>
            <p:nvPr userDrawn="1"/>
          </p:nvGrpSpPr>
          <p:grpSpPr>
            <a:xfrm>
              <a:off x="-9511764" y="23594015"/>
              <a:ext cx="2384137" cy="2563616"/>
              <a:chOff x="-9744993" y="23540953"/>
              <a:chExt cx="2384137" cy="2563616"/>
            </a:xfrm>
          </p:grpSpPr>
          <p:sp>
            <p:nvSpPr>
              <p:cNvPr id="71" name="TextBox 70"/>
              <p:cNvSpPr txBox="1"/>
              <p:nvPr userDrawn="1"/>
            </p:nvSpPr>
            <p:spPr>
              <a:xfrm>
                <a:off x="-9744992" y="25641452"/>
                <a:ext cx="2307522" cy="463117"/>
              </a:xfrm>
              <a:prstGeom prst="rect">
                <a:avLst/>
              </a:prstGeom>
              <a:solidFill>
                <a:schemeClr val="bg2">
                  <a:lumMod val="50000"/>
                </a:schemeClr>
              </a:solidFill>
            </p:spPr>
            <p:txBody>
              <a:bodyPr wrap="square" lIns="91440" tIns="91440" rIns="91440" bIns="91440" rtlCol="0">
                <a:spAutoFit/>
              </a:bodyPr>
              <a:lstStyle/>
              <a:p>
                <a:pPr algn="ctr"/>
                <a:r>
                  <a:rPr lang="en-US" sz="2400" b="1" dirty="0" smtClean="0">
                    <a:solidFill>
                      <a:schemeClr val="bg1"/>
                    </a:solidFill>
                  </a:rPr>
                  <a:t>CORNER</a:t>
                </a:r>
                <a:r>
                  <a:rPr lang="en-US" sz="2400" b="1" baseline="0" dirty="0" smtClean="0">
                    <a:solidFill>
                      <a:schemeClr val="bg1"/>
                    </a:solidFill>
                  </a:rPr>
                  <a:t> HANDLES</a:t>
                </a:r>
                <a:endParaRPr lang="en-US" sz="2400" b="1" dirty="0">
                  <a:solidFill>
                    <a:schemeClr val="bg1"/>
                  </a:solidFill>
                </a:endParaRPr>
              </a:p>
            </p:txBody>
          </p:sp>
          <p:pic>
            <p:nvPicPr>
              <p:cNvPr id="72" name="Picture 71"/>
              <p:cNvPicPr>
                <a:picLocks noChangeAspect="1"/>
              </p:cNvPicPr>
              <p:nvPr userDrawn="1"/>
            </p:nvPicPr>
            <p:blipFill>
              <a:blip r:embed="rId13"/>
              <a:stretch>
                <a:fillRect/>
              </a:stretch>
            </p:blipFill>
            <p:spPr>
              <a:xfrm>
                <a:off x="-9744993" y="23540953"/>
                <a:ext cx="2384137" cy="1845195"/>
              </a:xfrm>
              <a:prstGeom prst="rect">
                <a:avLst/>
              </a:prstGeom>
              <a:solidFill>
                <a:schemeClr val="bg2">
                  <a:lumMod val="50000"/>
                </a:schemeClr>
              </a:solidFill>
            </p:spPr>
          </p:pic>
        </p:grpSp>
        <p:grpSp>
          <p:nvGrpSpPr>
            <p:cNvPr id="48" name="Group 47"/>
            <p:cNvGrpSpPr/>
            <p:nvPr userDrawn="1"/>
          </p:nvGrpSpPr>
          <p:grpSpPr>
            <a:xfrm>
              <a:off x="-6920471" y="23369557"/>
              <a:ext cx="5071019" cy="2808018"/>
              <a:chOff x="2759996" y="28756133"/>
              <a:chExt cx="5598438" cy="2990105"/>
            </a:xfrm>
          </p:grpSpPr>
          <p:grpSp>
            <p:nvGrpSpPr>
              <p:cNvPr id="50" name="Group 49"/>
              <p:cNvGrpSpPr/>
              <p:nvPr userDrawn="1"/>
            </p:nvGrpSpPr>
            <p:grpSpPr>
              <a:xfrm>
                <a:off x="2759996" y="28756133"/>
                <a:ext cx="1962600" cy="2959318"/>
                <a:chOff x="1174902" y="28800288"/>
                <a:chExt cx="1962600" cy="2959318"/>
              </a:xfrm>
            </p:grpSpPr>
            <p:sp>
              <p:nvSpPr>
                <p:cNvPr id="69" name="TextBox 68"/>
                <p:cNvSpPr txBox="1"/>
                <p:nvPr userDrawn="1"/>
              </p:nvSpPr>
              <p:spPr>
                <a:xfrm>
                  <a:off x="1174902" y="31266458"/>
                  <a:ext cx="1962600" cy="493148"/>
                </a:xfrm>
                <a:prstGeom prst="rect">
                  <a:avLst/>
                </a:prstGeom>
                <a:solidFill>
                  <a:schemeClr val="bg2">
                    <a:lumMod val="50000"/>
                  </a:schemeClr>
                </a:solidFill>
                <a:ln>
                  <a:noFill/>
                </a:ln>
              </p:spPr>
              <p:txBody>
                <a:bodyPr wrap="square" lIns="91440" tIns="91440" rIns="91440" bIns="91440" rtlCol="0">
                  <a:spAutoFit/>
                </a:bodyPr>
                <a:lstStyle/>
                <a:p>
                  <a:pPr algn="ctr"/>
                  <a:r>
                    <a:rPr lang="en-US" sz="2400" b="1" dirty="0" smtClean="0">
                      <a:solidFill>
                        <a:schemeClr val="bg1"/>
                      </a:solidFill>
                    </a:rPr>
                    <a:t>ORIGINAL</a:t>
                  </a:r>
                  <a:endParaRPr lang="en-US" sz="2400" b="1" dirty="0">
                    <a:solidFill>
                      <a:schemeClr val="bg1"/>
                    </a:solidFill>
                  </a:endParaRPr>
                </a:p>
              </p:txBody>
            </p:sp>
            <p:pic>
              <p:nvPicPr>
                <p:cNvPr id="70"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74902" y="28800288"/>
                  <a:ext cx="1962600" cy="249618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5" name="Group 54"/>
              <p:cNvGrpSpPr/>
              <p:nvPr userDrawn="1"/>
            </p:nvGrpSpPr>
            <p:grpSpPr>
              <a:xfrm>
                <a:off x="4803281" y="28756909"/>
                <a:ext cx="3555153" cy="2989329"/>
                <a:chOff x="5170866" y="28742685"/>
                <a:chExt cx="3555153" cy="2989329"/>
              </a:xfrm>
            </p:grpSpPr>
            <p:sp>
              <p:nvSpPr>
                <p:cNvPr id="56" name="TextBox 55"/>
                <p:cNvSpPr txBox="1"/>
                <p:nvPr userDrawn="1"/>
              </p:nvSpPr>
              <p:spPr>
                <a:xfrm>
                  <a:off x="5715689" y="31238866"/>
                  <a:ext cx="2238267" cy="493148"/>
                </a:xfrm>
                <a:prstGeom prst="rect">
                  <a:avLst/>
                </a:prstGeom>
                <a:solidFill>
                  <a:schemeClr val="bg2">
                    <a:lumMod val="50000"/>
                  </a:schemeClr>
                </a:solidFill>
              </p:spPr>
              <p:txBody>
                <a:bodyPr wrap="square" lIns="457200" tIns="91440" rIns="457200" bIns="91440" rtlCol="0">
                  <a:spAutoFit/>
                </a:bodyPr>
                <a:lstStyle/>
                <a:p>
                  <a:pPr algn="ctr"/>
                  <a:r>
                    <a:rPr lang="en-US" sz="2400" b="1" dirty="0" smtClean="0">
                      <a:solidFill>
                        <a:schemeClr val="bg1"/>
                      </a:solidFill>
                    </a:rPr>
                    <a:t>DISTORTED</a:t>
                  </a:r>
                  <a:endParaRPr lang="en-US" sz="1050" b="1" dirty="0">
                    <a:solidFill>
                      <a:schemeClr val="bg1"/>
                    </a:solidFill>
                  </a:endParaRPr>
                </a:p>
              </p:txBody>
            </p:sp>
            <p:pic>
              <p:nvPicPr>
                <p:cNvPr id="68"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170866" y="28742685"/>
                  <a:ext cx="3555153" cy="2496181"/>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73" name="Group 72"/>
          <p:cNvGrpSpPr/>
          <p:nvPr userDrawn="1"/>
        </p:nvGrpSpPr>
        <p:grpSpPr>
          <a:xfrm>
            <a:off x="23131461" y="13406335"/>
            <a:ext cx="9176666" cy="2467871"/>
            <a:chOff x="44896286" y="8023712"/>
            <a:chExt cx="9176666" cy="2467871"/>
          </a:xfrm>
        </p:grpSpPr>
        <p:grpSp>
          <p:nvGrpSpPr>
            <p:cNvPr id="74" name="Group 73"/>
            <p:cNvGrpSpPr/>
            <p:nvPr userDrawn="1"/>
          </p:nvGrpSpPr>
          <p:grpSpPr>
            <a:xfrm>
              <a:off x="45424560" y="8023713"/>
              <a:ext cx="8106365" cy="2467870"/>
              <a:chOff x="1839019" y="25091838"/>
              <a:chExt cx="8106365" cy="2467870"/>
            </a:xfrm>
          </p:grpSpPr>
          <p:graphicFrame>
            <p:nvGraphicFramePr>
              <p:cNvPr id="77" name="Object 76"/>
              <p:cNvGraphicFramePr>
                <a:graphicFrameLocks noChangeAspect="1"/>
              </p:cNvGraphicFramePr>
              <p:nvPr userDrawn="1">
                <p:extLst>
                  <p:ext uri="{D42A27DB-BD31-4B8C-83A1-F6EECF244321}">
                    <p14:modId xmlns:p14="http://schemas.microsoft.com/office/powerpoint/2010/main" val="2860931945"/>
                  </p:ext>
                </p:extLst>
              </p:nvPr>
            </p:nvGraphicFramePr>
            <p:xfrm>
              <a:off x="1839019" y="25127195"/>
              <a:ext cx="3968274" cy="2432513"/>
            </p:xfrm>
            <a:graphic>
              <a:graphicData uri="http://schemas.openxmlformats.org/presentationml/2006/ole">
                <mc:AlternateContent xmlns:mc="http://schemas.openxmlformats.org/markup-compatibility/2006">
                  <mc:Choice xmlns:v="urn:schemas-microsoft-com:vml" Requires="v">
                    <p:oleObj spid="_x0000_s6314" name="Image" r:id="rId14" imgW="1828440" imgH="1117440" progId="Photoshop.Image.13">
                      <p:embed/>
                    </p:oleObj>
                  </mc:Choice>
                  <mc:Fallback>
                    <p:oleObj name="Image" r:id="rId14" imgW="1828440" imgH="1117440" progId="Photoshop.Image.13">
                      <p:embed/>
                      <p:pic>
                        <p:nvPicPr>
                          <p:cNvPr id="107" name="Object 106"/>
                          <p:cNvPicPr/>
                          <p:nvPr/>
                        </p:nvPicPr>
                        <p:blipFill>
                          <a:blip r:embed="rId15"/>
                          <a:stretch>
                            <a:fillRect/>
                          </a:stretch>
                        </p:blipFill>
                        <p:spPr>
                          <a:xfrm>
                            <a:off x="1839019" y="25127195"/>
                            <a:ext cx="3968274" cy="2432513"/>
                          </a:xfrm>
                          <a:prstGeom prst="rect">
                            <a:avLst/>
                          </a:prstGeom>
                        </p:spPr>
                      </p:pic>
                    </p:oleObj>
                  </mc:Fallback>
                </mc:AlternateContent>
              </a:graphicData>
            </a:graphic>
          </p:graphicFrame>
          <p:graphicFrame>
            <p:nvGraphicFramePr>
              <p:cNvPr id="78" name="Object 77"/>
              <p:cNvGraphicFramePr>
                <a:graphicFrameLocks noChangeAspect="1"/>
              </p:cNvGraphicFramePr>
              <p:nvPr userDrawn="1">
                <p:extLst>
                  <p:ext uri="{D42A27DB-BD31-4B8C-83A1-F6EECF244321}">
                    <p14:modId xmlns:p14="http://schemas.microsoft.com/office/powerpoint/2010/main" val="3239792620"/>
                  </p:ext>
                </p:extLst>
              </p:nvPr>
            </p:nvGraphicFramePr>
            <p:xfrm>
              <a:off x="5977110" y="25091838"/>
              <a:ext cx="3968274" cy="2432513"/>
            </p:xfrm>
            <a:graphic>
              <a:graphicData uri="http://schemas.openxmlformats.org/presentationml/2006/ole">
                <mc:AlternateContent xmlns:mc="http://schemas.openxmlformats.org/markup-compatibility/2006">
                  <mc:Choice xmlns:v="urn:schemas-microsoft-com:vml" Requires="v">
                    <p:oleObj spid="_x0000_s6315" name="Image" r:id="rId16" imgW="1828440" imgH="1117440" progId="Photoshop.Image.13">
                      <p:embed/>
                    </p:oleObj>
                  </mc:Choice>
                  <mc:Fallback>
                    <p:oleObj name="Image" r:id="rId16" imgW="1828440" imgH="1117440" progId="Photoshop.Image.13">
                      <p:embed/>
                      <p:pic>
                        <p:nvPicPr>
                          <p:cNvPr id="108" name="Object 107"/>
                          <p:cNvPicPr/>
                          <p:nvPr/>
                        </p:nvPicPr>
                        <p:blipFill>
                          <a:blip r:embed="rId17"/>
                          <a:stretch>
                            <a:fillRect/>
                          </a:stretch>
                        </p:blipFill>
                        <p:spPr>
                          <a:xfrm>
                            <a:off x="5977110" y="25091838"/>
                            <a:ext cx="3968274" cy="2432513"/>
                          </a:xfrm>
                          <a:prstGeom prst="rect">
                            <a:avLst/>
                          </a:prstGeom>
                        </p:spPr>
                      </p:pic>
                    </p:oleObj>
                  </mc:Fallback>
                </mc:AlternateContent>
              </a:graphicData>
            </a:graphic>
          </p:graphicFrame>
        </p:grpSp>
        <p:sp>
          <p:nvSpPr>
            <p:cNvPr id="75" name="TextBox 74"/>
            <p:cNvSpPr txBox="1"/>
            <p:nvPr userDrawn="1"/>
          </p:nvSpPr>
          <p:spPr>
            <a:xfrm rot="16200000">
              <a:off x="43910861" y="9027312"/>
              <a:ext cx="2432515" cy="461665"/>
            </a:xfrm>
            <a:prstGeom prst="rect">
              <a:avLst/>
            </a:prstGeom>
            <a:solidFill>
              <a:schemeClr val="bg2">
                <a:lumMod val="50000"/>
              </a:schemeClr>
            </a:solidFill>
          </p:spPr>
          <p:txBody>
            <a:bodyPr wrap="square" lIns="91440" tIns="91440" rIns="91440" bIns="91440" rtlCol="0">
              <a:spAutoFit/>
            </a:bodyPr>
            <a:lstStyle/>
            <a:p>
              <a:pPr algn="ctr"/>
              <a:r>
                <a:rPr lang="en-US" sz="1800" b="1" dirty="0" smtClean="0">
                  <a:solidFill>
                    <a:srgbClr val="92D050"/>
                  </a:solidFill>
                </a:rPr>
                <a:t>Good</a:t>
              </a:r>
              <a:r>
                <a:rPr lang="en-US" sz="1800" b="1" baseline="0" dirty="0" smtClean="0">
                  <a:solidFill>
                    <a:srgbClr val="92D050"/>
                  </a:solidFill>
                </a:rPr>
                <a:t> </a:t>
              </a:r>
              <a:r>
                <a:rPr lang="en-US" sz="1800" b="1" baseline="0" dirty="0" smtClean="0">
                  <a:solidFill>
                    <a:schemeClr val="bg1"/>
                  </a:solidFill>
                </a:rPr>
                <a:t>printing quality</a:t>
              </a:r>
              <a:endParaRPr lang="en-US" sz="1800" b="1" dirty="0">
                <a:solidFill>
                  <a:schemeClr val="bg1"/>
                </a:solidFill>
              </a:endParaRPr>
            </a:p>
          </p:txBody>
        </p:sp>
        <p:sp>
          <p:nvSpPr>
            <p:cNvPr id="76" name="TextBox 75"/>
            <p:cNvSpPr txBox="1"/>
            <p:nvPr userDrawn="1"/>
          </p:nvSpPr>
          <p:spPr>
            <a:xfrm rot="16200000">
              <a:off x="52610473" y="8993748"/>
              <a:ext cx="2432515" cy="492443"/>
            </a:xfrm>
            <a:prstGeom prst="rect">
              <a:avLst/>
            </a:prstGeom>
            <a:solidFill>
              <a:schemeClr val="bg2">
                <a:lumMod val="50000"/>
              </a:schemeClr>
            </a:solidFill>
          </p:spPr>
          <p:txBody>
            <a:bodyPr wrap="square" lIns="0" tIns="91440" rIns="0" bIns="91440" rtlCol="0">
              <a:spAutoFit/>
            </a:bodyPr>
            <a:lstStyle/>
            <a:p>
              <a:pPr algn="ctr"/>
              <a:r>
                <a:rPr lang="en-US" sz="2000" b="1" dirty="0" smtClean="0">
                  <a:solidFill>
                    <a:srgbClr val="FF0000"/>
                  </a:solidFill>
                </a:rPr>
                <a:t>Bad </a:t>
              </a:r>
              <a:r>
                <a:rPr lang="en-US" sz="2000" b="1" dirty="0" smtClean="0">
                  <a:solidFill>
                    <a:schemeClr val="bg1"/>
                  </a:solidFill>
                </a:rPr>
                <a:t>printing quality</a:t>
              </a:r>
              <a:endParaRPr lang="en-US" sz="2000" b="1" dirty="0">
                <a:solidFill>
                  <a:schemeClr val="bg1"/>
                </a:solidFill>
              </a:endParaRPr>
            </a:p>
          </p:txBody>
        </p:sp>
      </p:grpSp>
    </p:spTree>
    <p:extLst>
      <p:ext uri="{BB962C8B-B14F-4D97-AF65-F5344CB8AC3E}">
        <p14:creationId xmlns:p14="http://schemas.microsoft.com/office/powerpoint/2010/main" val="27695672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1945600" cy="3856383"/>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sz="8600" dirty="0"/>
          </a:p>
        </p:txBody>
      </p:sp>
      <p:sp>
        <p:nvSpPr>
          <p:cNvPr id="9" name="Rectangle 9"/>
          <p:cNvSpPr>
            <a:spLocks noChangeArrowheads="1"/>
          </p:cNvSpPr>
          <p:nvPr/>
        </p:nvSpPr>
        <p:spPr bwMode="auto">
          <a:xfrm>
            <a:off x="0" y="3856383"/>
            <a:ext cx="219456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sz="8600" dirty="0"/>
          </a:p>
        </p:txBody>
      </p:sp>
      <p:cxnSp>
        <p:nvCxnSpPr>
          <p:cNvPr id="38" name="Straight Connector 37"/>
          <p:cNvCxnSpPr/>
          <p:nvPr/>
        </p:nvCxnSpPr>
        <p:spPr>
          <a:xfrm flipV="1">
            <a:off x="-6973301" y="11526118"/>
            <a:ext cx="6788718"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188843" y="4164496"/>
            <a:ext cx="21548035" cy="4780721"/>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0"/>
          </a:p>
        </p:txBody>
      </p:sp>
      <p:sp>
        <p:nvSpPr>
          <p:cNvPr id="22" name="Rounded Rectangle 21"/>
          <p:cNvSpPr/>
          <p:nvPr userDrawn="1"/>
        </p:nvSpPr>
        <p:spPr>
          <a:xfrm>
            <a:off x="188843" y="9153939"/>
            <a:ext cx="21548035" cy="15296321"/>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0"/>
          </a:p>
        </p:txBody>
      </p:sp>
      <p:sp>
        <p:nvSpPr>
          <p:cNvPr id="23" name="Rounded Rectangle 22"/>
          <p:cNvSpPr/>
          <p:nvPr userDrawn="1"/>
        </p:nvSpPr>
        <p:spPr>
          <a:xfrm>
            <a:off x="188844" y="24660225"/>
            <a:ext cx="21548034" cy="8077200"/>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0"/>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1945600" cy="3657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sz="8600" dirty="0"/>
          </a:p>
        </p:txBody>
      </p:sp>
      <p:sp>
        <p:nvSpPr>
          <p:cNvPr id="9" name="Rectangle 9"/>
          <p:cNvSpPr>
            <a:spLocks noChangeArrowheads="1"/>
          </p:cNvSpPr>
          <p:nvPr/>
        </p:nvSpPr>
        <p:spPr bwMode="auto">
          <a:xfrm>
            <a:off x="0" y="3657600"/>
            <a:ext cx="219456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sz="8600" dirty="0"/>
          </a:p>
        </p:txBody>
      </p:sp>
      <p:sp>
        <p:nvSpPr>
          <p:cNvPr id="2" name="Rounded Rectangle 1"/>
          <p:cNvSpPr/>
          <p:nvPr userDrawn="1"/>
        </p:nvSpPr>
        <p:spPr>
          <a:xfrm>
            <a:off x="16459200" y="9223513"/>
            <a:ext cx="5321030" cy="8547653"/>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0"/>
          </a:p>
        </p:txBody>
      </p:sp>
      <p:sp>
        <p:nvSpPr>
          <p:cNvPr id="26" name="Rounded Rectangle 25"/>
          <p:cNvSpPr/>
          <p:nvPr userDrawn="1"/>
        </p:nvSpPr>
        <p:spPr>
          <a:xfrm>
            <a:off x="16459200" y="17960009"/>
            <a:ext cx="5321030" cy="1468009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0" dirty="0"/>
          </a:p>
        </p:txBody>
      </p:sp>
      <p:sp>
        <p:nvSpPr>
          <p:cNvPr id="8" name="Rounded Rectangle 7"/>
          <p:cNvSpPr/>
          <p:nvPr userDrawn="1"/>
        </p:nvSpPr>
        <p:spPr>
          <a:xfrm>
            <a:off x="145914" y="9223513"/>
            <a:ext cx="16147915" cy="23416591"/>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0"/>
          </a:p>
        </p:txBody>
      </p:sp>
      <p:sp>
        <p:nvSpPr>
          <p:cNvPr id="10" name="Rounded Rectangle 9"/>
          <p:cNvSpPr/>
          <p:nvPr userDrawn="1"/>
        </p:nvSpPr>
        <p:spPr>
          <a:xfrm>
            <a:off x="145915" y="3930869"/>
            <a:ext cx="21634315" cy="5118538"/>
          </a:xfrm>
          <a:prstGeom prst="roundRect">
            <a:avLst>
              <a:gd name="adj" fmla="val 5862"/>
            </a:avLst>
          </a:prstGeom>
          <a:gradFill flip="none" rotWithShape="1">
            <a:gsLst>
              <a:gs pos="0">
                <a:srgbClr val="CDD2DE"/>
              </a:gs>
              <a:gs pos="0">
                <a:schemeClr val="tx2">
                  <a:lumMod val="40000"/>
                  <a:lumOff val="60000"/>
                </a:schemeClr>
              </a:gs>
              <a:gs pos="100000">
                <a:srgbClr val="F3F5FA"/>
              </a:gs>
            </a:gsLst>
            <a:lin ang="5400000" scaled="1"/>
            <a:tileRect/>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0"/>
          </a:p>
        </p:txBody>
      </p: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Placeholder 28"/>
          <p:cNvSpPr>
            <a:spLocks noGrp="1"/>
          </p:cNvSpPr>
          <p:nvPr>
            <p:ph type="body" sz="quarter" idx="10"/>
          </p:nvPr>
        </p:nvSpPr>
        <p:spPr/>
        <p:txBody>
          <a:bodyPr/>
          <a:lstStyle/>
          <a:p>
            <a:endParaRPr lang="en-US"/>
          </a:p>
        </p:txBody>
      </p:sp>
      <p:sp>
        <p:nvSpPr>
          <p:cNvPr id="30" name="Text Placeholder 29"/>
          <p:cNvSpPr>
            <a:spLocks noGrp="1"/>
          </p:cNvSpPr>
          <p:nvPr>
            <p:ph type="body" sz="quarter" idx="11"/>
          </p:nvPr>
        </p:nvSpPr>
        <p:spPr/>
        <p:txBody>
          <a:bodyPr/>
          <a:lstStyle/>
          <a:p>
            <a:endParaRPr lang="en-US"/>
          </a:p>
        </p:txBody>
      </p:sp>
      <p:sp>
        <p:nvSpPr>
          <p:cNvPr id="31" name="Text Placeholder 30"/>
          <p:cNvSpPr>
            <a:spLocks noGrp="1"/>
          </p:cNvSpPr>
          <p:nvPr>
            <p:ph type="body" sz="quarter" idx="21"/>
          </p:nvPr>
        </p:nvSpPr>
        <p:spPr/>
        <p:txBody>
          <a:bodyPr/>
          <a:lstStyle/>
          <a:p>
            <a:endParaRPr lang="en-US"/>
          </a:p>
        </p:txBody>
      </p:sp>
      <p:sp>
        <p:nvSpPr>
          <p:cNvPr id="32" name="Text Placeholder 31"/>
          <p:cNvSpPr>
            <a:spLocks noGrp="1"/>
          </p:cNvSpPr>
          <p:nvPr>
            <p:ph type="body" sz="quarter" idx="22"/>
          </p:nvPr>
        </p:nvSpPr>
        <p:spPr/>
        <p:txBody>
          <a:bodyPr/>
          <a:lstStyle/>
          <a:p>
            <a:endParaRPr lang="en-US"/>
          </a:p>
        </p:txBody>
      </p:sp>
      <p:sp>
        <p:nvSpPr>
          <p:cNvPr id="33" name="Text Placeholder 32"/>
          <p:cNvSpPr>
            <a:spLocks noGrp="1"/>
          </p:cNvSpPr>
          <p:nvPr>
            <p:ph type="body" sz="quarter" idx="23"/>
          </p:nvPr>
        </p:nvSpPr>
        <p:spPr/>
        <p:txBody>
          <a:bodyPr/>
          <a:lstStyle/>
          <a:p>
            <a:endParaRPr lang="en-US"/>
          </a:p>
        </p:txBody>
      </p:sp>
      <p:sp>
        <p:nvSpPr>
          <p:cNvPr id="34" name="Text Placeholder 33"/>
          <p:cNvSpPr>
            <a:spLocks noGrp="1"/>
          </p:cNvSpPr>
          <p:nvPr>
            <p:ph type="body" sz="quarter" idx="24"/>
          </p:nvPr>
        </p:nvSpPr>
        <p:spPr/>
        <p:txBody>
          <a:bodyPr/>
          <a:lstStyle/>
          <a:p>
            <a:endParaRPr lang="en-US"/>
          </a:p>
        </p:txBody>
      </p:sp>
      <p:sp>
        <p:nvSpPr>
          <p:cNvPr id="35" name="Text Placeholder 34"/>
          <p:cNvSpPr>
            <a:spLocks noGrp="1"/>
          </p:cNvSpPr>
          <p:nvPr>
            <p:ph type="body" sz="quarter" idx="25"/>
          </p:nvPr>
        </p:nvSpPr>
        <p:spPr/>
        <p:txBody>
          <a:bodyPr/>
          <a:lstStyle/>
          <a:p>
            <a:endParaRPr lang="en-US"/>
          </a:p>
        </p:txBody>
      </p:sp>
      <p:sp>
        <p:nvSpPr>
          <p:cNvPr id="36" name="Text Placeholder 35"/>
          <p:cNvSpPr>
            <a:spLocks noGrp="1"/>
          </p:cNvSpPr>
          <p:nvPr>
            <p:ph type="body" sz="quarter" idx="26"/>
          </p:nvPr>
        </p:nvSpPr>
        <p:spPr/>
        <p:txBody>
          <a:bodyPr/>
          <a:lstStyle/>
          <a:p>
            <a:endParaRPr lang="en-US"/>
          </a:p>
        </p:txBody>
      </p:sp>
      <p:sp>
        <p:nvSpPr>
          <p:cNvPr id="37" name="Text Placeholder 36"/>
          <p:cNvSpPr>
            <a:spLocks noGrp="1"/>
          </p:cNvSpPr>
          <p:nvPr>
            <p:ph type="body" sz="quarter" idx="27"/>
          </p:nvPr>
        </p:nvSpPr>
        <p:spPr/>
        <p:txBody>
          <a:bodyPr/>
          <a:lstStyle/>
          <a:p>
            <a:endParaRPr lang="en-US"/>
          </a:p>
        </p:txBody>
      </p:sp>
      <p:sp>
        <p:nvSpPr>
          <p:cNvPr id="38" name="Text Placeholder 37"/>
          <p:cNvSpPr>
            <a:spLocks noGrp="1"/>
          </p:cNvSpPr>
          <p:nvPr>
            <p:ph type="body" sz="quarter" idx="28"/>
          </p:nvPr>
        </p:nvSpPr>
        <p:spPr/>
        <p:txBody>
          <a:bodyPr/>
          <a:lstStyle/>
          <a:p>
            <a:endParaRPr lang="en-US"/>
          </a:p>
        </p:txBody>
      </p:sp>
      <p:sp>
        <p:nvSpPr>
          <p:cNvPr id="39" name="Text Placeholder 38"/>
          <p:cNvSpPr>
            <a:spLocks noGrp="1"/>
          </p:cNvSpPr>
          <p:nvPr>
            <p:ph type="body" sz="quarter" idx="29"/>
          </p:nvPr>
        </p:nvSpPr>
        <p:spPr/>
        <p:txBody>
          <a:bodyPr/>
          <a:lstStyle/>
          <a:p>
            <a:endParaRPr lang="en-US"/>
          </a:p>
        </p:txBody>
      </p:sp>
      <p:sp>
        <p:nvSpPr>
          <p:cNvPr id="40" name="Text Placeholder 39"/>
          <p:cNvSpPr>
            <a:spLocks noGrp="1"/>
          </p:cNvSpPr>
          <p:nvPr>
            <p:ph type="body" sz="quarter" idx="30"/>
          </p:nvPr>
        </p:nvSpPr>
        <p:spPr/>
        <p:txBody>
          <a:bodyPr/>
          <a:lstStyle/>
          <a:p>
            <a:endParaRPr lang="en-US"/>
          </a:p>
        </p:txBody>
      </p:sp>
      <p:sp>
        <p:nvSpPr>
          <p:cNvPr id="41" name="Text Placeholder 40"/>
          <p:cNvSpPr>
            <a:spLocks noGrp="1"/>
          </p:cNvSpPr>
          <p:nvPr>
            <p:ph type="body" sz="quarter" idx="150"/>
          </p:nvPr>
        </p:nvSpPr>
        <p:spPr/>
        <p:txBody>
          <a:bodyPr/>
          <a:lstStyle/>
          <a:p>
            <a:endParaRPr lang="en-US"/>
          </a:p>
        </p:txBody>
      </p:sp>
      <p:sp>
        <p:nvSpPr>
          <p:cNvPr id="42" name="Text Placeholder 41"/>
          <p:cNvSpPr>
            <a:spLocks noGrp="1"/>
          </p:cNvSpPr>
          <p:nvPr>
            <p:ph type="body" sz="quarter" idx="151"/>
          </p:nvPr>
        </p:nvSpPr>
        <p:spPr/>
        <p:txBody>
          <a:bodyPr/>
          <a:lstStyle/>
          <a:p>
            <a:endParaRPr lang="en-US"/>
          </a:p>
        </p:txBody>
      </p:sp>
      <p:sp>
        <p:nvSpPr>
          <p:cNvPr id="43" name="Text Placeholder 42"/>
          <p:cNvSpPr>
            <a:spLocks noGrp="1"/>
          </p:cNvSpPr>
          <p:nvPr>
            <p:ph type="body" sz="quarter" idx="153"/>
          </p:nvPr>
        </p:nvSpPr>
        <p:spPr/>
        <p:txBody>
          <a:bodyPr/>
          <a:lstStyle/>
          <a:p>
            <a:endParaRPr lang="en-US"/>
          </a:p>
        </p:txBody>
      </p:sp>
      <p:sp>
        <p:nvSpPr>
          <p:cNvPr id="14" name="TextBox 13"/>
          <p:cNvSpPr txBox="1"/>
          <p:nvPr/>
        </p:nvSpPr>
        <p:spPr>
          <a:xfrm>
            <a:off x="2533160" y="11335201"/>
            <a:ext cx="17629474" cy="5386090"/>
          </a:xfrm>
          <a:prstGeom prst="rect">
            <a:avLst/>
          </a:prstGeom>
          <a:solidFill>
            <a:schemeClr val="bg2">
              <a:lumMod val="90000"/>
            </a:schemeClr>
          </a:solidFill>
        </p:spPr>
        <p:txBody>
          <a:bodyPr wrap="square" rtlCol="0">
            <a:spAutoFit/>
          </a:bodyPr>
          <a:lstStyle/>
          <a:p>
            <a:pPr algn="ctr"/>
            <a:r>
              <a:rPr lang="en-US" dirty="0"/>
              <a:t>In general, This should be the central focal area of your poster. Important figures or images should occupy this shape with text surrounding </a:t>
            </a:r>
          </a:p>
        </p:txBody>
      </p:sp>
    </p:spTree>
    <p:extLst>
      <p:ext uri="{BB962C8B-B14F-4D97-AF65-F5344CB8AC3E}">
        <p14:creationId xmlns:p14="http://schemas.microsoft.com/office/powerpoint/2010/main" val="3425218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723</TotalTime>
  <Words>26</Words>
  <Application>Microsoft Office PowerPoint</Application>
  <PresentationFormat>Custom</PresentationFormat>
  <Paragraphs>2</Paragraphs>
  <Slides>1</Slides>
  <Notes>1</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13" baseType="lpstr">
      <vt:lpstr>PT Sans</vt:lpstr>
      <vt:lpstr>宋体</vt:lpstr>
      <vt:lpstr>Arial</vt:lpstr>
      <vt:lpstr>Calibri</vt:lpstr>
      <vt:lpstr>Century Gothic</vt:lpstr>
      <vt:lpstr>Tahoma</vt:lpstr>
      <vt:lpstr>Times New Roman</vt:lpstr>
      <vt:lpstr>Trebuchet MS</vt:lpstr>
      <vt:lpstr>Verdana</vt:lpstr>
      <vt:lpstr>1_Classic 3 Columns</vt:lpstr>
      <vt:lpstr>36x48-Template-V2b</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Shipeng Sun</cp:lastModifiedBy>
  <cp:revision>127</cp:revision>
  <dcterms:created xsi:type="dcterms:W3CDTF">2012-02-03T19:11:35Z</dcterms:created>
  <dcterms:modified xsi:type="dcterms:W3CDTF">2016-05-24T19:45:59Z</dcterms:modified>
</cp:coreProperties>
</file>