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307" r:id="rId3"/>
    <p:sldId id="300" r:id="rId4"/>
    <p:sldId id="259" r:id="rId5"/>
    <p:sldId id="310" r:id="rId6"/>
    <p:sldId id="273" r:id="rId7"/>
    <p:sldId id="306" r:id="rId8"/>
    <p:sldId id="286" r:id="rId9"/>
    <p:sldId id="278" r:id="rId10"/>
    <p:sldId id="260" r:id="rId11"/>
    <p:sldId id="309" r:id="rId12"/>
    <p:sldId id="284" r:id="rId13"/>
    <p:sldId id="308" r:id="rId14"/>
    <p:sldId id="291" r:id="rId15"/>
    <p:sldId id="297" r:id="rId16"/>
    <p:sldId id="298" r:id="rId17"/>
    <p:sldId id="287" r:id="rId18"/>
    <p:sldId id="304" r:id="rId19"/>
    <p:sldId id="293" r:id="rId20"/>
    <p:sldId id="274" r:id="rId21"/>
    <p:sldId id="276" r:id="rId22"/>
    <p:sldId id="303" r:id="rId23"/>
    <p:sldId id="302" r:id="rId24"/>
    <p:sldId id="280" r:id="rId25"/>
    <p:sldId id="281" r:id="rId26"/>
  </p:sldIdLst>
  <p:sldSz cx="9144000" cy="6858000" type="screen4x3"/>
  <p:notesSz cx="6858000" cy="9296400"/>
  <p:custDataLst>
    <p:tags r:id="rId29"/>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Kimberly" initials="KC" lastIdx="2" clrIdx="0">
    <p:extLst>
      <p:ext uri="{19B8F6BF-5375-455C-9EA6-DF929625EA0E}">
        <p15:presenceInfo xmlns:p15="http://schemas.microsoft.com/office/powerpoint/2012/main" userId="Craig, Kimber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E64"/>
    <a:srgbClr val="993300"/>
    <a:srgbClr val="CE783A"/>
    <a:srgbClr val="F1D5A6"/>
    <a:srgbClr val="FDE6AD"/>
    <a:srgbClr val="FFF7C3"/>
    <a:srgbClr val="F0D994"/>
    <a:srgbClr val="F0E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46" autoAdjust="0"/>
    <p:restoredTop sz="94649"/>
  </p:normalViewPr>
  <p:slideViewPr>
    <p:cSldViewPr snapToObjects="1">
      <p:cViewPr varScale="1">
        <p:scale>
          <a:sx n="108" d="100"/>
          <a:sy n="108" d="100"/>
        </p:scale>
        <p:origin x="1404" y="108"/>
      </p:cViewPr>
      <p:guideLst>
        <p:guide orient="horz" pos="2160"/>
        <p:guide pos="2880"/>
      </p:guideLst>
    </p:cSldViewPr>
  </p:slideViewPr>
  <p:notesTextViewPr>
    <p:cViewPr>
      <p:scale>
        <a:sx n="1" d="1"/>
        <a:sy n="1" d="1"/>
      </p:scale>
      <p:origin x="0" y="0"/>
    </p:cViewPr>
  </p:notesTextViewPr>
  <p:notesViewPr>
    <p:cSldViewPr snapToObjects="1">
      <p:cViewPr varScale="1">
        <p:scale>
          <a:sx n="88" d="100"/>
          <a:sy n="88" d="100"/>
        </p:scale>
        <p:origin x="378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9B537-594C-4E3C-878D-53293BD0E4B8}" type="doc">
      <dgm:prSet loTypeId="urn:microsoft.com/office/officeart/2005/8/layout/hProcess11" loCatId="process" qsTypeId="urn:microsoft.com/office/officeart/2005/8/quickstyle/simple1" qsCatId="simple" csTypeId="urn:microsoft.com/office/officeart/2005/8/colors/accent1_2" csCatId="accent1" phldr="1"/>
      <dgm:spPr/>
    </dgm:pt>
    <dgm:pt modelId="{DF8345C8-1AC9-4DA1-B41F-085A689EB724}">
      <dgm:prSet phldrT="[Text]"/>
      <dgm:spPr/>
      <dgm:t>
        <a:bodyPr/>
        <a:lstStyle/>
        <a:p>
          <a:r>
            <a:rPr lang="en-US" b="1" dirty="0">
              <a:solidFill>
                <a:schemeClr val="tx2"/>
              </a:solidFill>
            </a:rPr>
            <a:t>Form Committee &amp; Review Data</a:t>
          </a:r>
        </a:p>
        <a:p>
          <a:r>
            <a:rPr lang="en-US" dirty="0">
              <a:solidFill>
                <a:schemeClr val="tx2"/>
              </a:solidFill>
            </a:rPr>
            <a:t>Sept/Oct</a:t>
          </a:r>
        </a:p>
      </dgm:t>
    </dgm:pt>
    <dgm:pt modelId="{6AF66794-A088-42D5-9C4C-7AD035360889}" type="parTrans" cxnId="{CCBDDB0A-3184-4E5C-83D6-735E5F109F57}">
      <dgm:prSet/>
      <dgm:spPr/>
      <dgm:t>
        <a:bodyPr/>
        <a:lstStyle/>
        <a:p>
          <a:endParaRPr lang="en-US"/>
        </a:p>
      </dgm:t>
    </dgm:pt>
    <dgm:pt modelId="{9E45E7A0-346D-442F-A208-D2C3069621A5}" type="sibTrans" cxnId="{CCBDDB0A-3184-4E5C-83D6-735E5F109F57}">
      <dgm:prSet/>
      <dgm:spPr/>
      <dgm:t>
        <a:bodyPr/>
        <a:lstStyle/>
        <a:p>
          <a:endParaRPr lang="en-US"/>
        </a:p>
      </dgm:t>
    </dgm:pt>
    <dgm:pt modelId="{EE6CFEDF-9C2B-4F83-8FDE-C1C0FCAB4B76}">
      <dgm:prSet phldrT="[Text]"/>
      <dgm:spPr/>
      <dgm:t>
        <a:bodyPr/>
        <a:lstStyle/>
        <a:p>
          <a:r>
            <a:rPr lang="en-US" b="1" dirty="0">
              <a:solidFill>
                <a:schemeClr val="tx2">
                  <a:lumMod val="75000"/>
                </a:schemeClr>
              </a:solidFill>
            </a:rPr>
            <a:t>Route through Governance</a:t>
          </a:r>
        </a:p>
        <a:p>
          <a:r>
            <a:rPr lang="en-US" dirty="0">
              <a:solidFill>
                <a:schemeClr val="tx2">
                  <a:lumMod val="75000"/>
                </a:schemeClr>
              </a:solidFill>
            </a:rPr>
            <a:t>March-May</a:t>
          </a:r>
        </a:p>
        <a:p>
          <a:r>
            <a:rPr lang="en-US" dirty="0"/>
            <a:t>(Curriculum Comm., Dean, VC)</a:t>
          </a:r>
        </a:p>
      </dgm:t>
    </dgm:pt>
    <dgm:pt modelId="{84FA924D-7DA8-4B4E-898A-AA021FD0C51A}" type="parTrans" cxnId="{041F3055-E69D-4AE9-84D4-B87964FC7B42}">
      <dgm:prSet/>
      <dgm:spPr/>
      <dgm:t>
        <a:bodyPr/>
        <a:lstStyle/>
        <a:p>
          <a:endParaRPr lang="en-US"/>
        </a:p>
      </dgm:t>
    </dgm:pt>
    <dgm:pt modelId="{8087DFB4-40BE-4A72-9E6C-B2D61F1654D5}" type="sibTrans" cxnId="{041F3055-E69D-4AE9-84D4-B87964FC7B42}">
      <dgm:prSet/>
      <dgm:spPr/>
      <dgm:t>
        <a:bodyPr/>
        <a:lstStyle/>
        <a:p>
          <a:endParaRPr lang="en-US"/>
        </a:p>
      </dgm:t>
    </dgm:pt>
    <dgm:pt modelId="{9F96618C-5702-4309-9070-CA673B8CB2B6}">
      <dgm:prSet phldrT="[Text]"/>
      <dgm:spPr/>
      <dgm:t>
        <a:bodyPr/>
        <a:lstStyle/>
        <a:p>
          <a:r>
            <a:rPr lang="en-US" dirty="0">
              <a:solidFill>
                <a:schemeClr val="tx2"/>
              </a:solidFill>
            </a:rPr>
            <a:t>Submit to IBHE</a:t>
          </a:r>
        </a:p>
        <a:p>
          <a:r>
            <a:rPr lang="en-US" dirty="0"/>
            <a:t>September 2023</a:t>
          </a:r>
        </a:p>
      </dgm:t>
    </dgm:pt>
    <dgm:pt modelId="{BC8E2B7F-F06D-4CB9-85F4-BA45AB67B1E5}" type="parTrans" cxnId="{8DD7F650-6A24-4F65-9335-C45F1B2A79CA}">
      <dgm:prSet/>
      <dgm:spPr/>
      <dgm:t>
        <a:bodyPr/>
        <a:lstStyle/>
        <a:p>
          <a:endParaRPr lang="en-US"/>
        </a:p>
      </dgm:t>
    </dgm:pt>
    <dgm:pt modelId="{85C1E6CF-746A-41B2-B725-38EC39881B0B}" type="sibTrans" cxnId="{8DD7F650-6A24-4F65-9335-C45F1B2A79CA}">
      <dgm:prSet/>
      <dgm:spPr/>
      <dgm:t>
        <a:bodyPr/>
        <a:lstStyle/>
        <a:p>
          <a:endParaRPr lang="en-US"/>
        </a:p>
      </dgm:t>
    </dgm:pt>
    <dgm:pt modelId="{F332EE09-4173-472B-AB79-73DB36A45BE2}">
      <dgm:prSet/>
      <dgm:spPr/>
      <dgm:t>
        <a:bodyPr/>
        <a:lstStyle/>
        <a:p>
          <a:endParaRPr lang="en-US"/>
        </a:p>
      </dgm:t>
    </dgm:pt>
    <dgm:pt modelId="{67A3970C-6035-4D08-9D19-4A573A4D2066}" type="parTrans" cxnId="{03F195EC-BF31-492B-9E50-6E1D121E57BB}">
      <dgm:prSet/>
      <dgm:spPr/>
      <dgm:t>
        <a:bodyPr/>
        <a:lstStyle/>
        <a:p>
          <a:endParaRPr lang="en-US"/>
        </a:p>
      </dgm:t>
    </dgm:pt>
    <dgm:pt modelId="{AB888E6B-E736-4759-8518-B1D23AB29964}" type="sibTrans" cxnId="{03F195EC-BF31-492B-9E50-6E1D121E57BB}">
      <dgm:prSet/>
      <dgm:spPr/>
      <dgm:t>
        <a:bodyPr/>
        <a:lstStyle/>
        <a:p>
          <a:endParaRPr lang="en-US"/>
        </a:p>
      </dgm:t>
    </dgm:pt>
    <dgm:pt modelId="{CE5E7FF3-0D12-4E74-BBDB-680D0FD83898}" type="pres">
      <dgm:prSet presAssocID="{9A39B537-594C-4E3C-878D-53293BD0E4B8}" presName="Name0" presStyleCnt="0">
        <dgm:presLayoutVars>
          <dgm:dir/>
          <dgm:resizeHandles val="exact"/>
        </dgm:presLayoutVars>
      </dgm:prSet>
      <dgm:spPr/>
    </dgm:pt>
    <dgm:pt modelId="{2AFC2ADC-0347-4814-B72F-9FC776E51470}" type="pres">
      <dgm:prSet presAssocID="{9A39B537-594C-4E3C-878D-53293BD0E4B8}" presName="arrow" presStyleLbl="bgShp" presStyleIdx="0" presStyleCnt="1"/>
      <dgm:spPr/>
    </dgm:pt>
    <dgm:pt modelId="{58CA553E-076E-44E3-BF81-30F12563BB9B}" type="pres">
      <dgm:prSet presAssocID="{9A39B537-594C-4E3C-878D-53293BD0E4B8}" presName="points" presStyleCnt="0"/>
      <dgm:spPr/>
    </dgm:pt>
    <dgm:pt modelId="{01552B19-C89B-4F2F-BA65-0A4DDE6D5944}" type="pres">
      <dgm:prSet presAssocID="{DF8345C8-1AC9-4DA1-B41F-085A689EB724}" presName="compositeA" presStyleCnt="0"/>
      <dgm:spPr/>
    </dgm:pt>
    <dgm:pt modelId="{CF3085C0-1E9C-4E08-9E8F-45D4BF276198}" type="pres">
      <dgm:prSet presAssocID="{DF8345C8-1AC9-4DA1-B41F-085A689EB724}" presName="textA" presStyleLbl="revTx" presStyleIdx="0" presStyleCnt="4">
        <dgm:presLayoutVars>
          <dgm:bulletEnabled val="1"/>
        </dgm:presLayoutVars>
      </dgm:prSet>
      <dgm:spPr/>
    </dgm:pt>
    <dgm:pt modelId="{8FA4F315-395C-405B-87A1-1106903D8D42}" type="pres">
      <dgm:prSet presAssocID="{DF8345C8-1AC9-4DA1-B41F-085A689EB724}" presName="circleA" presStyleLbl="node1" presStyleIdx="0" presStyleCnt="4"/>
      <dgm:spPr/>
    </dgm:pt>
    <dgm:pt modelId="{A3E1201B-C292-46F9-9C99-0280162DEEAE}" type="pres">
      <dgm:prSet presAssocID="{DF8345C8-1AC9-4DA1-B41F-085A689EB724}" presName="spaceA" presStyleCnt="0"/>
      <dgm:spPr/>
    </dgm:pt>
    <dgm:pt modelId="{3BB21284-6471-4E87-9C69-D94B1EF31FA7}" type="pres">
      <dgm:prSet presAssocID="{9E45E7A0-346D-442F-A208-D2C3069621A5}" presName="space" presStyleCnt="0"/>
      <dgm:spPr/>
    </dgm:pt>
    <dgm:pt modelId="{1CBA4CB0-9FBC-4411-8790-6E768DE725A3}" type="pres">
      <dgm:prSet presAssocID="{F332EE09-4173-472B-AB79-73DB36A45BE2}" presName="compositeB" presStyleCnt="0"/>
      <dgm:spPr/>
    </dgm:pt>
    <dgm:pt modelId="{9DF95FB1-0345-49D9-AB5E-4298074913A2}" type="pres">
      <dgm:prSet presAssocID="{F332EE09-4173-472B-AB79-73DB36A45BE2}" presName="textB" presStyleLbl="revTx" presStyleIdx="1" presStyleCnt="4">
        <dgm:presLayoutVars>
          <dgm:bulletEnabled val="1"/>
        </dgm:presLayoutVars>
      </dgm:prSet>
      <dgm:spPr/>
    </dgm:pt>
    <dgm:pt modelId="{276C0D47-E101-420A-A27B-0716D7A10EB1}" type="pres">
      <dgm:prSet presAssocID="{F332EE09-4173-472B-AB79-73DB36A45BE2}" presName="circleB" presStyleLbl="node1" presStyleIdx="1" presStyleCnt="4"/>
      <dgm:spPr/>
    </dgm:pt>
    <dgm:pt modelId="{10CF037F-16FE-4B69-9D8E-A0BA84ACB38B}" type="pres">
      <dgm:prSet presAssocID="{F332EE09-4173-472B-AB79-73DB36A45BE2}" presName="spaceB" presStyleCnt="0"/>
      <dgm:spPr/>
    </dgm:pt>
    <dgm:pt modelId="{51010E7A-DB1A-47EA-9422-B4ED146AA871}" type="pres">
      <dgm:prSet presAssocID="{AB888E6B-E736-4759-8518-B1D23AB29964}" presName="space" presStyleCnt="0"/>
      <dgm:spPr/>
    </dgm:pt>
    <dgm:pt modelId="{A6C2A29B-B897-4957-BEAE-A540CAA5BB8A}" type="pres">
      <dgm:prSet presAssocID="{EE6CFEDF-9C2B-4F83-8FDE-C1C0FCAB4B76}" presName="compositeA" presStyleCnt="0"/>
      <dgm:spPr/>
    </dgm:pt>
    <dgm:pt modelId="{4189030C-0FFA-48FC-B955-C2460525E41F}" type="pres">
      <dgm:prSet presAssocID="{EE6CFEDF-9C2B-4F83-8FDE-C1C0FCAB4B76}" presName="textA" presStyleLbl="revTx" presStyleIdx="2" presStyleCnt="4">
        <dgm:presLayoutVars>
          <dgm:bulletEnabled val="1"/>
        </dgm:presLayoutVars>
      </dgm:prSet>
      <dgm:spPr/>
    </dgm:pt>
    <dgm:pt modelId="{4EEFCAD4-519E-4F85-9201-B8F80AE9D17F}" type="pres">
      <dgm:prSet presAssocID="{EE6CFEDF-9C2B-4F83-8FDE-C1C0FCAB4B76}" presName="circleA" presStyleLbl="node1" presStyleIdx="2" presStyleCnt="4"/>
      <dgm:spPr/>
    </dgm:pt>
    <dgm:pt modelId="{A367FDC4-CC09-43CB-9174-DADF4CB0B6E3}" type="pres">
      <dgm:prSet presAssocID="{EE6CFEDF-9C2B-4F83-8FDE-C1C0FCAB4B76}" presName="spaceA" presStyleCnt="0"/>
      <dgm:spPr/>
    </dgm:pt>
    <dgm:pt modelId="{C83B486A-8CE2-4E25-B61D-AEA899043EE7}" type="pres">
      <dgm:prSet presAssocID="{8087DFB4-40BE-4A72-9E6C-B2D61F1654D5}" presName="space" presStyleCnt="0"/>
      <dgm:spPr/>
    </dgm:pt>
    <dgm:pt modelId="{C9E66100-6868-4F5E-A66B-96AE55E272BB}" type="pres">
      <dgm:prSet presAssocID="{9F96618C-5702-4309-9070-CA673B8CB2B6}" presName="compositeB" presStyleCnt="0"/>
      <dgm:spPr/>
    </dgm:pt>
    <dgm:pt modelId="{CA83D88F-988A-44B3-8380-146627EFAD9B}" type="pres">
      <dgm:prSet presAssocID="{9F96618C-5702-4309-9070-CA673B8CB2B6}" presName="textB" presStyleLbl="revTx" presStyleIdx="3" presStyleCnt="4">
        <dgm:presLayoutVars>
          <dgm:bulletEnabled val="1"/>
        </dgm:presLayoutVars>
      </dgm:prSet>
      <dgm:spPr/>
    </dgm:pt>
    <dgm:pt modelId="{6D03B7C3-2E7D-4D46-91AB-CB3CC4A81A8D}" type="pres">
      <dgm:prSet presAssocID="{9F96618C-5702-4309-9070-CA673B8CB2B6}" presName="circleB" presStyleLbl="node1" presStyleIdx="3" presStyleCnt="4"/>
      <dgm:spPr/>
    </dgm:pt>
    <dgm:pt modelId="{393D0D8E-B9DF-47CC-8350-3488C1B57D14}" type="pres">
      <dgm:prSet presAssocID="{9F96618C-5702-4309-9070-CA673B8CB2B6}" presName="spaceB" presStyleCnt="0"/>
      <dgm:spPr/>
    </dgm:pt>
  </dgm:ptLst>
  <dgm:cxnLst>
    <dgm:cxn modelId="{CCBDDB0A-3184-4E5C-83D6-735E5F109F57}" srcId="{9A39B537-594C-4E3C-878D-53293BD0E4B8}" destId="{DF8345C8-1AC9-4DA1-B41F-085A689EB724}" srcOrd="0" destOrd="0" parTransId="{6AF66794-A088-42D5-9C4C-7AD035360889}" sibTransId="{9E45E7A0-346D-442F-A208-D2C3069621A5}"/>
    <dgm:cxn modelId="{C2939F16-7301-4301-947A-F4DC8591BB58}" type="presOf" srcId="{F332EE09-4173-472B-AB79-73DB36A45BE2}" destId="{9DF95FB1-0345-49D9-AB5E-4298074913A2}" srcOrd="0" destOrd="0" presId="urn:microsoft.com/office/officeart/2005/8/layout/hProcess11"/>
    <dgm:cxn modelId="{DA7AA35C-A4F2-485F-B55C-4B2BD278699E}" type="presOf" srcId="{EE6CFEDF-9C2B-4F83-8FDE-C1C0FCAB4B76}" destId="{4189030C-0FFA-48FC-B955-C2460525E41F}" srcOrd="0" destOrd="0" presId="urn:microsoft.com/office/officeart/2005/8/layout/hProcess11"/>
    <dgm:cxn modelId="{C0630F6D-71AA-48F6-B0C2-0D1414808309}" type="presOf" srcId="{9A39B537-594C-4E3C-878D-53293BD0E4B8}" destId="{CE5E7FF3-0D12-4E74-BBDB-680D0FD83898}" srcOrd="0" destOrd="0" presId="urn:microsoft.com/office/officeart/2005/8/layout/hProcess11"/>
    <dgm:cxn modelId="{8DD7F650-6A24-4F65-9335-C45F1B2A79CA}" srcId="{9A39B537-594C-4E3C-878D-53293BD0E4B8}" destId="{9F96618C-5702-4309-9070-CA673B8CB2B6}" srcOrd="3" destOrd="0" parTransId="{BC8E2B7F-F06D-4CB9-85F4-BA45AB67B1E5}" sibTransId="{85C1E6CF-746A-41B2-B725-38EC39881B0B}"/>
    <dgm:cxn modelId="{041F3055-E69D-4AE9-84D4-B87964FC7B42}" srcId="{9A39B537-594C-4E3C-878D-53293BD0E4B8}" destId="{EE6CFEDF-9C2B-4F83-8FDE-C1C0FCAB4B76}" srcOrd="2" destOrd="0" parTransId="{84FA924D-7DA8-4B4E-898A-AA021FD0C51A}" sibTransId="{8087DFB4-40BE-4A72-9E6C-B2D61F1654D5}"/>
    <dgm:cxn modelId="{2DAB0ABA-9C73-4336-AA22-16D91977107F}" type="presOf" srcId="{9F96618C-5702-4309-9070-CA673B8CB2B6}" destId="{CA83D88F-988A-44B3-8380-146627EFAD9B}" srcOrd="0" destOrd="0" presId="urn:microsoft.com/office/officeart/2005/8/layout/hProcess11"/>
    <dgm:cxn modelId="{9EEC9FC1-D90C-4E16-B708-DE772DF4901B}" type="presOf" srcId="{DF8345C8-1AC9-4DA1-B41F-085A689EB724}" destId="{CF3085C0-1E9C-4E08-9E8F-45D4BF276198}" srcOrd="0" destOrd="0" presId="urn:microsoft.com/office/officeart/2005/8/layout/hProcess11"/>
    <dgm:cxn modelId="{03F195EC-BF31-492B-9E50-6E1D121E57BB}" srcId="{9A39B537-594C-4E3C-878D-53293BD0E4B8}" destId="{F332EE09-4173-472B-AB79-73DB36A45BE2}" srcOrd="1" destOrd="0" parTransId="{67A3970C-6035-4D08-9D19-4A573A4D2066}" sibTransId="{AB888E6B-E736-4759-8518-B1D23AB29964}"/>
    <dgm:cxn modelId="{E7E5AE23-F339-4D60-A985-AED7FFFE94AA}" type="presParOf" srcId="{CE5E7FF3-0D12-4E74-BBDB-680D0FD83898}" destId="{2AFC2ADC-0347-4814-B72F-9FC776E51470}" srcOrd="0" destOrd="0" presId="urn:microsoft.com/office/officeart/2005/8/layout/hProcess11"/>
    <dgm:cxn modelId="{1E1EA59A-9CFF-498D-A8A2-6AA9E1F40BED}" type="presParOf" srcId="{CE5E7FF3-0D12-4E74-BBDB-680D0FD83898}" destId="{58CA553E-076E-44E3-BF81-30F12563BB9B}" srcOrd="1" destOrd="0" presId="urn:microsoft.com/office/officeart/2005/8/layout/hProcess11"/>
    <dgm:cxn modelId="{D4F28D87-66CC-47B7-A02B-7D9383314F41}" type="presParOf" srcId="{58CA553E-076E-44E3-BF81-30F12563BB9B}" destId="{01552B19-C89B-4F2F-BA65-0A4DDE6D5944}" srcOrd="0" destOrd="0" presId="urn:microsoft.com/office/officeart/2005/8/layout/hProcess11"/>
    <dgm:cxn modelId="{2F1565F2-567A-4408-9AC2-4A5FFC7AEE76}" type="presParOf" srcId="{01552B19-C89B-4F2F-BA65-0A4DDE6D5944}" destId="{CF3085C0-1E9C-4E08-9E8F-45D4BF276198}" srcOrd="0" destOrd="0" presId="urn:microsoft.com/office/officeart/2005/8/layout/hProcess11"/>
    <dgm:cxn modelId="{8390B73E-FDEC-40D7-B14C-08C870940313}" type="presParOf" srcId="{01552B19-C89B-4F2F-BA65-0A4DDE6D5944}" destId="{8FA4F315-395C-405B-87A1-1106903D8D42}" srcOrd="1" destOrd="0" presId="urn:microsoft.com/office/officeart/2005/8/layout/hProcess11"/>
    <dgm:cxn modelId="{F83C4CBD-B55D-44F3-9F56-7E84DC656E33}" type="presParOf" srcId="{01552B19-C89B-4F2F-BA65-0A4DDE6D5944}" destId="{A3E1201B-C292-46F9-9C99-0280162DEEAE}" srcOrd="2" destOrd="0" presId="urn:microsoft.com/office/officeart/2005/8/layout/hProcess11"/>
    <dgm:cxn modelId="{8586CFF1-963F-414B-B2C7-DF592F14D6DE}" type="presParOf" srcId="{58CA553E-076E-44E3-BF81-30F12563BB9B}" destId="{3BB21284-6471-4E87-9C69-D94B1EF31FA7}" srcOrd="1" destOrd="0" presId="urn:microsoft.com/office/officeart/2005/8/layout/hProcess11"/>
    <dgm:cxn modelId="{2285DE62-EDE9-49E3-96DE-CACA03F24832}" type="presParOf" srcId="{58CA553E-076E-44E3-BF81-30F12563BB9B}" destId="{1CBA4CB0-9FBC-4411-8790-6E768DE725A3}" srcOrd="2" destOrd="0" presId="urn:microsoft.com/office/officeart/2005/8/layout/hProcess11"/>
    <dgm:cxn modelId="{6D2CF6BE-180A-4822-A55A-70440BFA08A0}" type="presParOf" srcId="{1CBA4CB0-9FBC-4411-8790-6E768DE725A3}" destId="{9DF95FB1-0345-49D9-AB5E-4298074913A2}" srcOrd="0" destOrd="0" presId="urn:microsoft.com/office/officeart/2005/8/layout/hProcess11"/>
    <dgm:cxn modelId="{971F46F5-9A1C-4B93-B286-E069277F65EE}" type="presParOf" srcId="{1CBA4CB0-9FBC-4411-8790-6E768DE725A3}" destId="{276C0D47-E101-420A-A27B-0716D7A10EB1}" srcOrd="1" destOrd="0" presId="urn:microsoft.com/office/officeart/2005/8/layout/hProcess11"/>
    <dgm:cxn modelId="{6C328090-9987-4AF7-B785-64A0E5E5384A}" type="presParOf" srcId="{1CBA4CB0-9FBC-4411-8790-6E768DE725A3}" destId="{10CF037F-16FE-4B69-9D8E-A0BA84ACB38B}" srcOrd="2" destOrd="0" presId="urn:microsoft.com/office/officeart/2005/8/layout/hProcess11"/>
    <dgm:cxn modelId="{840A16E6-2F93-45F6-80E5-E49D4613F31D}" type="presParOf" srcId="{58CA553E-076E-44E3-BF81-30F12563BB9B}" destId="{51010E7A-DB1A-47EA-9422-B4ED146AA871}" srcOrd="3" destOrd="0" presId="urn:microsoft.com/office/officeart/2005/8/layout/hProcess11"/>
    <dgm:cxn modelId="{1338BE99-0927-4B29-9091-766332D2BE7D}" type="presParOf" srcId="{58CA553E-076E-44E3-BF81-30F12563BB9B}" destId="{A6C2A29B-B897-4957-BEAE-A540CAA5BB8A}" srcOrd="4" destOrd="0" presId="urn:microsoft.com/office/officeart/2005/8/layout/hProcess11"/>
    <dgm:cxn modelId="{C4E53491-EFCC-4E7E-904B-7A41ADD0CD64}" type="presParOf" srcId="{A6C2A29B-B897-4957-BEAE-A540CAA5BB8A}" destId="{4189030C-0FFA-48FC-B955-C2460525E41F}" srcOrd="0" destOrd="0" presId="urn:microsoft.com/office/officeart/2005/8/layout/hProcess11"/>
    <dgm:cxn modelId="{E9BDDD3E-AA47-4665-B0F6-5DF9D007273B}" type="presParOf" srcId="{A6C2A29B-B897-4957-BEAE-A540CAA5BB8A}" destId="{4EEFCAD4-519E-4F85-9201-B8F80AE9D17F}" srcOrd="1" destOrd="0" presId="urn:microsoft.com/office/officeart/2005/8/layout/hProcess11"/>
    <dgm:cxn modelId="{150C2B0A-6853-4A18-8429-DC84B22D29B6}" type="presParOf" srcId="{A6C2A29B-B897-4957-BEAE-A540CAA5BB8A}" destId="{A367FDC4-CC09-43CB-9174-DADF4CB0B6E3}" srcOrd="2" destOrd="0" presId="urn:microsoft.com/office/officeart/2005/8/layout/hProcess11"/>
    <dgm:cxn modelId="{D8D47A8E-238B-489D-8D44-B0EA0CADE18B}" type="presParOf" srcId="{58CA553E-076E-44E3-BF81-30F12563BB9B}" destId="{C83B486A-8CE2-4E25-B61D-AEA899043EE7}" srcOrd="5" destOrd="0" presId="urn:microsoft.com/office/officeart/2005/8/layout/hProcess11"/>
    <dgm:cxn modelId="{09C29B1B-9319-4C86-9EA9-9ED1FE7B81A2}" type="presParOf" srcId="{58CA553E-076E-44E3-BF81-30F12563BB9B}" destId="{C9E66100-6868-4F5E-A66B-96AE55E272BB}" srcOrd="6" destOrd="0" presId="urn:microsoft.com/office/officeart/2005/8/layout/hProcess11"/>
    <dgm:cxn modelId="{648CFC98-D47E-4F76-81F8-49E808034628}" type="presParOf" srcId="{C9E66100-6868-4F5E-A66B-96AE55E272BB}" destId="{CA83D88F-988A-44B3-8380-146627EFAD9B}" srcOrd="0" destOrd="0" presId="urn:microsoft.com/office/officeart/2005/8/layout/hProcess11"/>
    <dgm:cxn modelId="{67C88590-3113-4154-BE8C-FB8287859993}" type="presParOf" srcId="{C9E66100-6868-4F5E-A66B-96AE55E272BB}" destId="{6D03B7C3-2E7D-4D46-91AB-CB3CC4A81A8D}" srcOrd="1" destOrd="0" presId="urn:microsoft.com/office/officeart/2005/8/layout/hProcess11"/>
    <dgm:cxn modelId="{82F61EC1-DEA0-476B-9F49-8FDFA8EA71CA}" type="presParOf" srcId="{C9E66100-6868-4F5E-A66B-96AE55E272BB}" destId="{393D0D8E-B9DF-47CC-8350-3488C1B57D14}"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00E6AE-44D0-480B-B546-170D7AF91A8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BA8C8BFD-CB18-4B06-A3D3-8E45354B70DD}">
      <dgm:prSet phldrT="[Text]"/>
      <dgm:spPr/>
      <dgm:t>
        <a:bodyPr/>
        <a:lstStyle/>
        <a:p>
          <a:r>
            <a:rPr lang="en-US" dirty="0"/>
            <a:t>Department reviews results from the previous cycle.</a:t>
          </a:r>
        </a:p>
      </dgm:t>
    </dgm:pt>
    <dgm:pt modelId="{9C8427A6-2E94-4EC8-97BE-8D82A6E55B68}" type="parTrans" cxnId="{A958FDB8-BCC3-4232-9FE0-AA3C842472C4}">
      <dgm:prSet/>
      <dgm:spPr/>
      <dgm:t>
        <a:bodyPr/>
        <a:lstStyle/>
        <a:p>
          <a:endParaRPr lang="en-US"/>
        </a:p>
      </dgm:t>
    </dgm:pt>
    <dgm:pt modelId="{B56BC013-BFE0-4CB7-A4B0-04F7E13FBED6}" type="sibTrans" cxnId="{A958FDB8-BCC3-4232-9FE0-AA3C842472C4}">
      <dgm:prSet/>
      <dgm:spPr/>
      <dgm:t>
        <a:bodyPr/>
        <a:lstStyle/>
        <a:p>
          <a:endParaRPr lang="en-US"/>
        </a:p>
      </dgm:t>
    </dgm:pt>
    <dgm:pt modelId="{C2E339D2-6B90-4D0B-A94E-C97217CAAA6B}">
      <dgm:prSet phldrT="[Text]"/>
      <dgm:spPr/>
      <dgm:t>
        <a:bodyPr/>
        <a:lstStyle/>
        <a:p>
          <a:r>
            <a:rPr lang="en-US" dirty="0"/>
            <a:t>CASL self-study </a:t>
          </a:r>
        </a:p>
        <a:p>
          <a:r>
            <a:rPr lang="en-US" dirty="0"/>
            <a:t>Year 3</a:t>
          </a:r>
        </a:p>
      </dgm:t>
    </dgm:pt>
    <dgm:pt modelId="{C5AC54FE-74AF-4604-B114-A8563924BC11}" type="parTrans" cxnId="{0FCD1B3E-2E1C-47EE-89F3-7FC4D567F146}">
      <dgm:prSet/>
      <dgm:spPr/>
      <dgm:t>
        <a:bodyPr/>
        <a:lstStyle/>
        <a:p>
          <a:endParaRPr lang="en-US"/>
        </a:p>
      </dgm:t>
    </dgm:pt>
    <dgm:pt modelId="{0951739D-A84D-4332-BF7C-9D9FC11C3B8A}" type="sibTrans" cxnId="{0FCD1B3E-2E1C-47EE-89F3-7FC4D567F146}">
      <dgm:prSet/>
      <dgm:spPr/>
      <dgm:t>
        <a:bodyPr/>
        <a:lstStyle/>
        <a:p>
          <a:endParaRPr lang="en-US"/>
        </a:p>
      </dgm:t>
    </dgm:pt>
    <dgm:pt modelId="{036B2A35-966E-4140-AF6E-DD029D4C793F}">
      <dgm:prSet phldrT="[Text]"/>
      <dgm:spPr/>
      <dgm:t>
        <a:bodyPr/>
        <a:lstStyle/>
        <a:p>
          <a:r>
            <a:rPr lang="en-US" dirty="0"/>
            <a:t>CASL review</a:t>
          </a:r>
        </a:p>
        <a:p>
          <a:r>
            <a:rPr lang="en-US" dirty="0"/>
            <a:t>Year 4</a:t>
          </a:r>
        </a:p>
      </dgm:t>
    </dgm:pt>
    <dgm:pt modelId="{E2C17ECF-82C6-405B-B5A0-34EC710CD19E}" type="parTrans" cxnId="{5A6EAD83-03DF-4C53-92EE-2A5ED6BF3197}">
      <dgm:prSet/>
      <dgm:spPr/>
      <dgm:t>
        <a:bodyPr/>
        <a:lstStyle/>
        <a:p>
          <a:endParaRPr lang="en-US"/>
        </a:p>
      </dgm:t>
    </dgm:pt>
    <dgm:pt modelId="{539384AE-04C8-4C68-95F2-4095AEC52760}" type="sibTrans" cxnId="{5A6EAD83-03DF-4C53-92EE-2A5ED6BF3197}">
      <dgm:prSet/>
      <dgm:spPr/>
      <dgm:t>
        <a:bodyPr/>
        <a:lstStyle/>
        <a:p>
          <a:endParaRPr lang="en-US"/>
        </a:p>
      </dgm:t>
    </dgm:pt>
    <dgm:pt modelId="{7E449BE5-E166-45F1-9F6A-388F300D6796}">
      <dgm:prSet phldrT="[Text]"/>
      <dgm:spPr/>
      <dgm:t>
        <a:bodyPr/>
        <a:lstStyle/>
        <a:p>
          <a:r>
            <a:rPr lang="en-US" dirty="0"/>
            <a:t>Governance review</a:t>
          </a:r>
        </a:p>
        <a:p>
          <a:r>
            <a:rPr lang="en-US" dirty="0"/>
            <a:t>Year 8</a:t>
          </a:r>
        </a:p>
      </dgm:t>
    </dgm:pt>
    <dgm:pt modelId="{6837C407-7135-4567-AF92-97B9BC0A952F}" type="parTrans" cxnId="{21FB9AEB-9F28-4E8D-AD16-5FC5C2DA04BE}">
      <dgm:prSet/>
      <dgm:spPr/>
      <dgm:t>
        <a:bodyPr/>
        <a:lstStyle/>
        <a:p>
          <a:endParaRPr lang="en-US"/>
        </a:p>
      </dgm:t>
    </dgm:pt>
    <dgm:pt modelId="{EBF8F6F9-C718-428B-973E-55F2F2A51255}" type="sibTrans" cxnId="{21FB9AEB-9F28-4E8D-AD16-5FC5C2DA04BE}">
      <dgm:prSet/>
      <dgm:spPr/>
      <dgm:t>
        <a:bodyPr/>
        <a:lstStyle/>
        <a:p>
          <a:endParaRPr lang="en-US"/>
        </a:p>
      </dgm:t>
    </dgm:pt>
    <dgm:pt modelId="{F452FFD1-23BB-42D0-B0D2-439E6A51E691}">
      <dgm:prSet/>
      <dgm:spPr/>
      <dgm:t>
        <a:bodyPr/>
        <a:lstStyle/>
        <a:p>
          <a:r>
            <a:rPr lang="en-US" dirty="0"/>
            <a:t>Program review  self-study</a:t>
          </a:r>
        </a:p>
        <a:p>
          <a:r>
            <a:rPr lang="en-US" dirty="0"/>
            <a:t>Year 7</a:t>
          </a:r>
        </a:p>
      </dgm:t>
    </dgm:pt>
    <dgm:pt modelId="{F482E2C7-F31D-4740-8F5B-DE07E7A9D2BD}" type="parTrans" cxnId="{7116062E-85AE-4208-902D-2BCCC96BB032}">
      <dgm:prSet/>
      <dgm:spPr/>
      <dgm:t>
        <a:bodyPr/>
        <a:lstStyle/>
        <a:p>
          <a:endParaRPr lang="en-US"/>
        </a:p>
      </dgm:t>
    </dgm:pt>
    <dgm:pt modelId="{0C3F6759-045D-4DC5-BB08-6B7D5AA55ED7}" type="sibTrans" cxnId="{7116062E-85AE-4208-902D-2BCCC96BB032}">
      <dgm:prSet/>
      <dgm:spPr/>
      <dgm:t>
        <a:bodyPr/>
        <a:lstStyle/>
        <a:p>
          <a:endParaRPr lang="en-US"/>
        </a:p>
      </dgm:t>
    </dgm:pt>
    <dgm:pt modelId="{4E6BFD36-4CFE-47A9-A56E-C3633C1BD333}" type="pres">
      <dgm:prSet presAssocID="{CF00E6AE-44D0-480B-B546-170D7AF91A85}" presName="Name0" presStyleCnt="0">
        <dgm:presLayoutVars>
          <dgm:dir/>
          <dgm:resizeHandles val="exact"/>
        </dgm:presLayoutVars>
      </dgm:prSet>
      <dgm:spPr/>
    </dgm:pt>
    <dgm:pt modelId="{41A2C895-6EBB-419A-B645-9B4BDEB5F9C8}" type="pres">
      <dgm:prSet presAssocID="{CF00E6AE-44D0-480B-B546-170D7AF91A85}" presName="cycle" presStyleCnt="0"/>
      <dgm:spPr/>
    </dgm:pt>
    <dgm:pt modelId="{38704DC8-7467-40E4-8130-FAEEB99AF670}" type="pres">
      <dgm:prSet presAssocID="{BA8C8BFD-CB18-4B06-A3D3-8E45354B70DD}" presName="nodeFirstNode" presStyleLbl="node1" presStyleIdx="0" presStyleCnt="5">
        <dgm:presLayoutVars>
          <dgm:bulletEnabled val="1"/>
        </dgm:presLayoutVars>
      </dgm:prSet>
      <dgm:spPr/>
    </dgm:pt>
    <dgm:pt modelId="{ECEFBD2D-805D-4AD3-81C9-C627280B7B8E}" type="pres">
      <dgm:prSet presAssocID="{B56BC013-BFE0-4CB7-A4B0-04F7E13FBED6}" presName="sibTransFirstNode" presStyleLbl="bgShp" presStyleIdx="0" presStyleCnt="1"/>
      <dgm:spPr/>
    </dgm:pt>
    <dgm:pt modelId="{C0C1A3F6-190A-4388-9580-F47A2E090747}" type="pres">
      <dgm:prSet presAssocID="{C2E339D2-6B90-4D0B-A94E-C97217CAAA6B}" presName="nodeFollowingNodes" presStyleLbl="node1" presStyleIdx="1" presStyleCnt="5">
        <dgm:presLayoutVars>
          <dgm:bulletEnabled val="1"/>
        </dgm:presLayoutVars>
      </dgm:prSet>
      <dgm:spPr/>
    </dgm:pt>
    <dgm:pt modelId="{26FC6230-2CDA-4296-8443-0408EBEB51B5}" type="pres">
      <dgm:prSet presAssocID="{036B2A35-966E-4140-AF6E-DD029D4C793F}" presName="nodeFollowingNodes" presStyleLbl="node1" presStyleIdx="2" presStyleCnt="5">
        <dgm:presLayoutVars>
          <dgm:bulletEnabled val="1"/>
        </dgm:presLayoutVars>
      </dgm:prSet>
      <dgm:spPr/>
    </dgm:pt>
    <dgm:pt modelId="{F74CC4B3-3D7F-4E9E-9C6B-A07832599E79}" type="pres">
      <dgm:prSet presAssocID="{F452FFD1-23BB-42D0-B0D2-439E6A51E691}" presName="nodeFollowingNodes" presStyleLbl="node1" presStyleIdx="3" presStyleCnt="5">
        <dgm:presLayoutVars>
          <dgm:bulletEnabled val="1"/>
        </dgm:presLayoutVars>
      </dgm:prSet>
      <dgm:spPr/>
    </dgm:pt>
    <dgm:pt modelId="{93189CBA-9C21-4F3C-8E6F-4A535D50738A}" type="pres">
      <dgm:prSet presAssocID="{7E449BE5-E166-45F1-9F6A-388F300D6796}" presName="nodeFollowingNodes" presStyleLbl="node1" presStyleIdx="4" presStyleCnt="5" custRadScaleRad="83804" custRadScaleInc="5751">
        <dgm:presLayoutVars>
          <dgm:bulletEnabled val="1"/>
        </dgm:presLayoutVars>
      </dgm:prSet>
      <dgm:spPr/>
    </dgm:pt>
  </dgm:ptLst>
  <dgm:cxnLst>
    <dgm:cxn modelId="{A76C161A-CD5E-4EB3-84D4-0CD79E077EFC}" type="presOf" srcId="{036B2A35-966E-4140-AF6E-DD029D4C793F}" destId="{26FC6230-2CDA-4296-8443-0408EBEB51B5}" srcOrd="0" destOrd="0" presId="urn:microsoft.com/office/officeart/2005/8/layout/cycle3"/>
    <dgm:cxn modelId="{7116062E-85AE-4208-902D-2BCCC96BB032}" srcId="{CF00E6AE-44D0-480B-B546-170D7AF91A85}" destId="{F452FFD1-23BB-42D0-B0D2-439E6A51E691}" srcOrd="3" destOrd="0" parTransId="{F482E2C7-F31D-4740-8F5B-DE07E7A9D2BD}" sibTransId="{0C3F6759-045D-4DC5-BB08-6B7D5AA55ED7}"/>
    <dgm:cxn modelId="{0FCD1B3E-2E1C-47EE-89F3-7FC4D567F146}" srcId="{CF00E6AE-44D0-480B-B546-170D7AF91A85}" destId="{C2E339D2-6B90-4D0B-A94E-C97217CAAA6B}" srcOrd="1" destOrd="0" parTransId="{C5AC54FE-74AF-4604-B114-A8563924BC11}" sibTransId="{0951739D-A84D-4332-BF7C-9D9FC11C3B8A}"/>
    <dgm:cxn modelId="{9A26F349-F178-4407-A9DE-307DA6B71F87}" type="presOf" srcId="{7E449BE5-E166-45F1-9F6A-388F300D6796}" destId="{93189CBA-9C21-4F3C-8E6F-4A535D50738A}" srcOrd="0" destOrd="0" presId="urn:microsoft.com/office/officeart/2005/8/layout/cycle3"/>
    <dgm:cxn modelId="{7370B56E-4868-4FA4-A552-B90BBEF0C039}" type="presOf" srcId="{C2E339D2-6B90-4D0B-A94E-C97217CAAA6B}" destId="{C0C1A3F6-190A-4388-9580-F47A2E090747}" srcOrd="0" destOrd="0" presId="urn:microsoft.com/office/officeart/2005/8/layout/cycle3"/>
    <dgm:cxn modelId="{5A6EAD83-03DF-4C53-92EE-2A5ED6BF3197}" srcId="{CF00E6AE-44D0-480B-B546-170D7AF91A85}" destId="{036B2A35-966E-4140-AF6E-DD029D4C793F}" srcOrd="2" destOrd="0" parTransId="{E2C17ECF-82C6-405B-B5A0-34EC710CD19E}" sibTransId="{539384AE-04C8-4C68-95F2-4095AEC52760}"/>
    <dgm:cxn modelId="{13B895A0-864E-4E0B-9E45-8EA968EC3061}" type="presOf" srcId="{BA8C8BFD-CB18-4B06-A3D3-8E45354B70DD}" destId="{38704DC8-7467-40E4-8130-FAEEB99AF670}" srcOrd="0" destOrd="0" presId="urn:microsoft.com/office/officeart/2005/8/layout/cycle3"/>
    <dgm:cxn modelId="{943D09B0-E08F-44BA-989F-20AABA988E62}" type="presOf" srcId="{CF00E6AE-44D0-480B-B546-170D7AF91A85}" destId="{4E6BFD36-4CFE-47A9-A56E-C3633C1BD333}" srcOrd="0" destOrd="0" presId="urn:microsoft.com/office/officeart/2005/8/layout/cycle3"/>
    <dgm:cxn modelId="{8F61FBB6-BA29-4899-B847-DA751413A1E8}" type="presOf" srcId="{F452FFD1-23BB-42D0-B0D2-439E6A51E691}" destId="{F74CC4B3-3D7F-4E9E-9C6B-A07832599E79}" srcOrd="0" destOrd="0" presId="urn:microsoft.com/office/officeart/2005/8/layout/cycle3"/>
    <dgm:cxn modelId="{A958FDB8-BCC3-4232-9FE0-AA3C842472C4}" srcId="{CF00E6AE-44D0-480B-B546-170D7AF91A85}" destId="{BA8C8BFD-CB18-4B06-A3D3-8E45354B70DD}" srcOrd="0" destOrd="0" parTransId="{9C8427A6-2E94-4EC8-97BE-8D82A6E55B68}" sibTransId="{B56BC013-BFE0-4CB7-A4B0-04F7E13FBED6}"/>
    <dgm:cxn modelId="{21FB9AEB-9F28-4E8D-AD16-5FC5C2DA04BE}" srcId="{CF00E6AE-44D0-480B-B546-170D7AF91A85}" destId="{7E449BE5-E166-45F1-9F6A-388F300D6796}" srcOrd="4" destOrd="0" parTransId="{6837C407-7135-4567-AF92-97B9BC0A952F}" sibTransId="{EBF8F6F9-C718-428B-973E-55F2F2A51255}"/>
    <dgm:cxn modelId="{5DCC06FF-131B-4DB4-BFF1-6E0AECD64F41}" type="presOf" srcId="{B56BC013-BFE0-4CB7-A4B0-04F7E13FBED6}" destId="{ECEFBD2D-805D-4AD3-81C9-C627280B7B8E}" srcOrd="0" destOrd="0" presId="urn:microsoft.com/office/officeart/2005/8/layout/cycle3"/>
    <dgm:cxn modelId="{B7FD791C-71A2-47A8-BFDC-15D562E56ADA}" type="presParOf" srcId="{4E6BFD36-4CFE-47A9-A56E-C3633C1BD333}" destId="{41A2C895-6EBB-419A-B645-9B4BDEB5F9C8}" srcOrd="0" destOrd="0" presId="urn:microsoft.com/office/officeart/2005/8/layout/cycle3"/>
    <dgm:cxn modelId="{46D99042-A56C-4861-8F10-C51AE0684B06}" type="presParOf" srcId="{41A2C895-6EBB-419A-B645-9B4BDEB5F9C8}" destId="{38704DC8-7467-40E4-8130-FAEEB99AF670}" srcOrd="0" destOrd="0" presId="urn:microsoft.com/office/officeart/2005/8/layout/cycle3"/>
    <dgm:cxn modelId="{DA291442-A89F-47C1-95D3-EF40B2E9BF84}" type="presParOf" srcId="{41A2C895-6EBB-419A-B645-9B4BDEB5F9C8}" destId="{ECEFBD2D-805D-4AD3-81C9-C627280B7B8E}" srcOrd="1" destOrd="0" presId="urn:microsoft.com/office/officeart/2005/8/layout/cycle3"/>
    <dgm:cxn modelId="{18C080B0-F170-4C31-9380-7189BBD3E1CB}" type="presParOf" srcId="{41A2C895-6EBB-419A-B645-9B4BDEB5F9C8}" destId="{C0C1A3F6-190A-4388-9580-F47A2E090747}" srcOrd="2" destOrd="0" presId="urn:microsoft.com/office/officeart/2005/8/layout/cycle3"/>
    <dgm:cxn modelId="{6BD40873-B226-4EE1-A9A8-5CD821882AD4}" type="presParOf" srcId="{41A2C895-6EBB-419A-B645-9B4BDEB5F9C8}" destId="{26FC6230-2CDA-4296-8443-0408EBEB51B5}" srcOrd="3" destOrd="0" presId="urn:microsoft.com/office/officeart/2005/8/layout/cycle3"/>
    <dgm:cxn modelId="{6F38E7BD-9D56-4EAA-98CE-10F8C4C958E8}" type="presParOf" srcId="{41A2C895-6EBB-419A-B645-9B4BDEB5F9C8}" destId="{F74CC4B3-3D7F-4E9E-9C6B-A07832599E79}" srcOrd="4" destOrd="0" presId="urn:microsoft.com/office/officeart/2005/8/layout/cycle3"/>
    <dgm:cxn modelId="{1D3E8434-005F-4F79-99C0-B165ADFC7931}" type="presParOf" srcId="{41A2C895-6EBB-419A-B645-9B4BDEB5F9C8}" destId="{93189CBA-9C21-4F3C-8E6F-4A535D50738A}"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C2ADC-0347-4814-B72F-9FC776E51470}">
      <dsp:nvSpPr>
        <dsp:cNvPr id="0" name=""/>
        <dsp:cNvSpPr/>
      </dsp:nvSpPr>
      <dsp:spPr>
        <a:xfrm>
          <a:off x="0" y="1348740"/>
          <a:ext cx="7772400" cy="179832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3085C0-1E9C-4E08-9E8F-45D4BF276198}">
      <dsp:nvSpPr>
        <dsp:cNvPr id="0" name=""/>
        <dsp:cNvSpPr/>
      </dsp:nvSpPr>
      <dsp:spPr>
        <a:xfrm>
          <a:off x="3500" y="0"/>
          <a:ext cx="1683893" cy="179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a:lnSpc>
              <a:spcPct val="90000"/>
            </a:lnSpc>
            <a:spcBef>
              <a:spcPct val="0"/>
            </a:spcBef>
            <a:spcAft>
              <a:spcPct val="35000"/>
            </a:spcAft>
            <a:buNone/>
          </a:pPr>
          <a:r>
            <a:rPr lang="en-US" sz="1700" b="1" kern="1200" dirty="0">
              <a:solidFill>
                <a:schemeClr val="tx2"/>
              </a:solidFill>
            </a:rPr>
            <a:t>Form Committee &amp; Review Data</a:t>
          </a:r>
        </a:p>
        <a:p>
          <a:pPr marL="0" lvl="0" indent="0" algn="ctr" defTabSz="755650">
            <a:lnSpc>
              <a:spcPct val="90000"/>
            </a:lnSpc>
            <a:spcBef>
              <a:spcPct val="0"/>
            </a:spcBef>
            <a:spcAft>
              <a:spcPct val="35000"/>
            </a:spcAft>
            <a:buNone/>
          </a:pPr>
          <a:r>
            <a:rPr lang="en-US" sz="1700" kern="1200" dirty="0">
              <a:solidFill>
                <a:schemeClr val="tx2"/>
              </a:solidFill>
            </a:rPr>
            <a:t>Sept/Oct</a:t>
          </a:r>
        </a:p>
      </dsp:txBody>
      <dsp:txXfrm>
        <a:off x="3500" y="0"/>
        <a:ext cx="1683893" cy="1798320"/>
      </dsp:txXfrm>
    </dsp:sp>
    <dsp:sp modelId="{8FA4F315-395C-405B-87A1-1106903D8D42}">
      <dsp:nvSpPr>
        <dsp:cNvPr id="0" name=""/>
        <dsp:cNvSpPr/>
      </dsp:nvSpPr>
      <dsp:spPr>
        <a:xfrm>
          <a:off x="620657" y="2023110"/>
          <a:ext cx="449580" cy="4495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F95FB1-0345-49D9-AB5E-4298074913A2}">
      <dsp:nvSpPr>
        <dsp:cNvPr id="0" name=""/>
        <dsp:cNvSpPr/>
      </dsp:nvSpPr>
      <dsp:spPr>
        <a:xfrm>
          <a:off x="1771589" y="2697480"/>
          <a:ext cx="1683893" cy="179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a:lnSpc>
              <a:spcPct val="90000"/>
            </a:lnSpc>
            <a:spcBef>
              <a:spcPct val="0"/>
            </a:spcBef>
            <a:spcAft>
              <a:spcPct val="35000"/>
            </a:spcAft>
            <a:buNone/>
          </a:pPr>
          <a:endParaRPr lang="en-US" sz="1700" kern="1200"/>
        </a:p>
      </dsp:txBody>
      <dsp:txXfrm>
        <a:off x="1771589" y="2697480"/>
        <a:ext cx="1683893" cy="1798320"/>
      </dsp:txXfrm>
    </dsp:sp>
    <dsp:sp modelId="{276C0D47-E101-420A-A27B-0716D7A10EB1}">
      <dsp:nvSpPr>
        <dsp:cNvPr id="0" name=""/>
        <dsp:cNvSpPr/>
      </dsp:nvSpPr>
      <dsp:spPr>
        <a:xfrm>
          <a:off x="2388745" y="2023110"/>
          <a:ext cx="449580" cy="4495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89030C-0FFA-48FC-B955-C2460525E41F}">
      <dsp:nvSpPr>
        <dsp:cNvPr id="0" name=""/>
        <dsp:cNvSpPr/>
      </dsp:nvSpPr>
      <dsp:spPr>
        <a:xfrm>
          <a:off x="3539677" y="0"/>
          <a:ext cx="1683893" cy="179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a:lnSpc>
              <a:spcPct val="90000"/>
            </a:lnSpc>
            <a:spcBef>
              <a:spcPct val="0"/>
            </a:spcBef>
            <a:spcAft>
              <a:spcPct val="35000"/>
            </a:spcAft>
            <a:buNone/>
          </a:pPr>
          <a:r>
            <a:rPr lang="en-US" sz="1700" b="1" kern="1200" dirty="0">
              <a:solidFill>
                <a:schemeClr val="tx2">
                  <a:lumMod val="75000"/>
                </a:schemeClr>
              </a:solidFill>
            </a:rPr>
            <a:t>Route through Governance</a:t>
          </a:r>
        </a:p>
        <a:p>
          <a:pPr marL="0" lvl="0" indent="0" algn="ctr" defTabSz="755650">
            <a:lnSpc>
              <a:spcPct val="90000"/>
            </a:lnSpc>
            <a:spcBef>
              <a:spcPct val="0"/>
            </a:spcBef>
            <a:spcAft>
              <a:spcPct val="35000"/>
            </a:spcAft>
            <a:buNone/>
          </a:pPr>
          <a:r>
            <a:rPr lang="en-US" sz="1700" kern="1200" dirty="0">
              <a:solidFill>
                <a:schemeClr val="tx2">
                  <a:lumMod val="75000"/>
                </a:schemeClr>
              </a:solidFill>
            </a:rPr>
            <a:t>March-May</a:t>
          </a:r>
        </a:p>
        <a:p>
          <a:pPr marL="0" lvl="0" indent="0" algn="ctr" defTabSz="755650">
            <a:lnSpc>
              <a:spcPct val="90000"/>
            </a:lnSpc>
            <a:spcBef>
              <a:spcPct val="0"/>
            </a:spcBef>
            <a:spcAft>
              <a:spcPct val="35000"/>
            </a:spcAft>
            <a:buNone/>
          </a:pPr>
          <a:r>
            <a:rPr lang="en-US" sz="1700" kern="1200" dirty="0"/>
            <a:t>(Curriculum Comm., Dean, VC)</a:t>
          </a:r>
        </a:p>
      </dsp:txBody>
      <dsp:txXfrm>
        <a:off x="3539677" y="0"/>
        <a:ext cx="1683893" cy="1798320"/>
      </dsp:txXfrm>
    </dsp:sp>
    <dsp:sp modelId="{4EEFCAD4-519E-4F85-9201-B8F80AE9D17F}">
      <dsp:nvSpPr>
        <dsp:cNvPr id="0" name=""/>
        <dsp:cNvSpPr/>
      </dsp:nvSpPr>
      <dsp:spPr>
        <a:xfrm>
          <a:off x="4156834" y="2023110"/>
          <a:ext cx="449580" cy="4495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83D88F-988A-44B3-8380-146627EFAD9B}">
      <dsp:nvSpPr>
        <dsp:cNvPr id="0" name=""/>
        <dsp:cNvSpPr/>
      </dsp:nvSpPr>
      <dsp:spPr>
        <a:xfrm>
          <a:off x="5307765" y="2697480"/>
          <a:ext cx="1683893" cy="179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a:lnSpc>
              <a:spcPct val="90000"/>
            </a:lnSpc>
            <a:spcBef>
              <a:spcPct val="0"/>
            </a:spcBef>
            <a:spcAft>
              <a:spcPct val="35000"/>
            </a:spcAft>
            <a:buNone/>
          </a:pPr>
          <a:r>
            <a:rPr lang="en-US" sz="1700" kern="1200" dirty="0">
              <a:solidFill>
                <a:schemeClr val="tx2"/>
              </a:solidFill>
            </a:rPr>
            <a:t>Submit to IBHE</a:t>
          </a:r>
        </a:p>
        <a:p>
          <a:pPr marL="0" lvl="0" indent="0" algn="ctr" defTabSz="755650">
            <a:lnSpc>
              <a:spcPct val="90000"/>
            </a:lnSpc>
            <a:spcBef>
              <a:spcPct val="0"/>
            </a:spcBef>
            <a:spcAft>
              <a:spcPct val="35000"/>
            </a:spcAft>
            <a:buNone/>
          </a:pPr>
          <a:r>
            <a:rPr lang="en-US" sz="1700" kern="1200" dirty="0"/>
            <a:t>September 2023</a:t>
          </a:r>
        </a:p>
      </dsp:txBody>
      <dsp:txXfrm>
        <a:off x="5307765" y="2697480"/>
        <a:ext cx="1683893" cy="1798320"/>
      </dsp:txXfrm>
    </dsp:sp>
    <dsp:sp modelId="{6D03B7C3-2E7D-4D46-91AB-CB3CC4A81A8D}">
      <dsp:nvSpPr>
        <dsp:cNvPr id="0" name=""/>
        <dsp:cNvSpPr/>
      </dsp:nvSpPr>
      <dsp:spPr>
        <a:xfrm>
          <a:off x="5924922" y="2023110"/>
          <a:ext cx="449580" cy="4495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FBD2D-805D-4AD3-81C9-C627280B7B8E}">
      <dsp:nvSpPr>
        <dsp:cNvPr id="0" name=""/>
        <dsp:cNvSpPr/>
      </dsp:nvSpPr>
      <dsp:spPr>
        <a:xfrm>
          <a:off x="1954808" y="-23743"/>
          <a:ext cx="3862783" cy="3862783"/>
        </a:xfrm>
        <a:prstGeom prst="circularArrow">
          <a:avLst>
            <a:gd name="adj1" fmla="val 5544"/>
            <a:gd name="adj2" fmla="val 330680"/>
            <a:gd name="adj3" fmla="val 13774039"/>
            <a:gd name="adj4" fmla="val 1738711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704DC8-7467-40E4-8130-FAEEB99AF670}">
      <dsp:nvSpPr>
        <dsp:cNvPr id="0" name=""/>
        <dsp:cNvSpPr/>
      </dsp:nvSpPr>
      <dsp:spPr>
        <a:xfrm>
          <a:off x="2981064" y="587"/>
          <a:ext cx="1810270" cy="905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Department reviews results from the previous cycle.</a:t>
          </a:r>
        </a:p>
      </dsp:txBody>
      <dsp:txXfrm>
        <a:off x="3025249" y="44772"/>
        <a:ext cx="1721900" cy="816765"/>
      </dsp:txXfrm>
    </dsp:sp>
    <dsp:sp modelId="{C0C1A3F6-190A-4388-9580-F47A2E090747}">
      <dsp:nvSpPr>
        <dsp:cNvPr id="0" name=""/>
        <dsp:cNvSpPr/>
      </dsp:nvSpPr>
      <dsp:spPr>
        <a:xfrm>
          <a:off x="4547685" y="1138803"/>
          <a:ext cx="1810270" cy="905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CASL self-study </a:t>
          </a:r>
        </a:p>
        <a:p>
          <a:pPr marL="0" lvl="0" indent="0" algn="ctr" defTabSz="622300">
            <a:lnSpc>
              <a:spcPct val="90000"/>
            </a:lnSpc>
            <a:spcBef>
              <a:spcPct val="0"/>
            </a:spcBef>
            <a:spcAft>
              <a:spcPct val="35000"/>
            </a:spcAft>
            <a:buNone/>
          </a:pPr>
          <a:r>
            <a:rPr lang="en-US" sz="1400" kern="1200" dirty="0"/>
            <a:t>Year 3</a:t>
          </a:r>
        </a:p>
      </dsp:txBody>
      <dsp:txXfrm>
        <a:off x="4591870" y="1182988"/>
        <a:ext cx="1721900" cy="816765"/>
      </dsp:txXfrm>
    </dsp:sp>
    <dsp:sp modelId="{26FC6230-2CDA-4296-8443-0408EBEB51B5}">
      <dsp:nvSpPr>
        <dsp:cNvPr id="0" name=""/>
        <dsp:cNvSpPr/>
      </dsp:nvSpPr>
      <dsp:spPr>
        <a:xfrm>
          <a:off x="3949289" y="2980477"/>
          <a:ext cx="1810270" cy="905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CASL review</a:t>
          </a:r>
        </a:p>
        <a:p>
          <a:pPr marL="0" lvl="0" indent="0" algn="ctr" defTabSz="622300">
            <a:lnSpc>
              <a:spcPct val="90000"/>
            </a:lnSpc>
            <a:spcBef>
              <a:spcPct val="0"/>
            </a:spcBef>
            <a:spcAft>
              <a:spcPct val="35000"/>
            </a:spcAft>
            <a:buNone/>
          </a:pPr>
          <a:r>
            <a:rPr lang="en-US" sz="1400" kern="1200" dirty="0"/>
            <a:t>Year 4</a:t>
          </a:r>
        </a:p>
      </dsp:txBody>
      <dsp:txXfrm>
        <a:off x="3993474" y="3024662"/>
        <a:ext cx="1721900" cy="816765"/>
      </dsp:txXfrm>
    </dsp:sp>
    <dsp:sp modelId="{F74CC4B3-3D7F-4E9E-9C6B-A07832599E79}">
      <dsp:nvSpPr>
        <dsp:cNvPr id="0" name=""/>
        <dsp:cNvSpPr/>
      </dsp:nvSpPr>
      <dsp:spPr>
        <a:xfrm>
          <a:off x="2012839" y="2980477"/>
          <a:ext cx="1810270" cy="905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Program review  self-study</a:t>
          </a:r>
        </a:p>
        <a:p>
          <a:pPr marL="0" lvl="0" indent="0" algn="ctr" defTabSz="622300">
            <a:lnSpc>
              <a:spcPct val="90000"/>
            </a:lnSpc>
            <a:spcBef>
              <a:spcPct val="0"/>
            </a:spcBef>
            <a:spcAft>
              <a:spcPct val="35000"/>
            </a:spcAft>
            <a:buNone/>
          </a:pPr>
          <a:r>
            <a:rPr lang="en-US" sz="1400" kern="1200" dirty="0"/>
            <a:t>Year 7</a:t>
          </a:r>
        </a:p>
      </dsp:txBody>
      <dsp:txXfrm>
        <a:off x="2057024" y="3024662"/>
        <a:ext cx="1721900" cy="816765"/>
      </dsp:txXfrm>
    </dsp:sp>
    <dsp:sp modelId="{93189CBA-9C21-4F3C-8E6F-4A535D50738A}">
      <dsp:nvSpPr>
        <dsp:cNvPr id="0" name=""/>
        <dsp:cNvSpPr/>
      </dsp:nvSpPr>
      <dsp:spPr>
        <a:xfrm>
          <a:off x="1696229" y="1142999"/>
          <a:ext cx="1810270" cy="905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Governance review</a:t>
          </a:r>
        </a:p>
        <a:p>
          <a:pPr marL="0" lvl="0" indent="0" algn="ctr" defTabSz="622300">
            <a:lnSpc>
              <a:spcPct val="90000"/>
            </a:lnSpc>
            <a:spcBef>
              <a:spcPct val="0"/>
            </a:spcBef>
            <a:spcAft>
              <a:spcPct val="35000"/>
            </a:spcAft>
            <a:buNone/>
          </a:pPr>
          <a:r>
            <a:rPr lang="en-US" sz="1400" kern="1200" dirty="0"/>
            <a:t>Year 8</a:t>
          </a:r>
        </a:p>
      </dsp:txBody>
      <dsp:txXfrm>
        <a:off x="1740414" y="1187184"/>
        <a:ext cx="1721900" cy="81676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2" tIns="46586" rIns="93172" bIns="46586" rtlCol="0"/>
          <a:lstStyle>
            <a:lvl1pPr algn="l">
              <a:defRPr sz="1200">
                <a:latin typeface="Arial" charset="0"/>
                <a:ea typeface="ＭＳ Ｐゴシック" pitchFamily="-84" charset="-128"/>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3172" tIns="46586" rIns="93172" bIns="46586" numCol="1" anchor="t" anchorCtr="0" compatLnSpc="1">
            <a:prstTxWarp prst="textNoShape">
              <a:avLst/>
            </a:prstTxWarp>
          </a:bodyPr>
          <a:lstStyle>
            <a:lvl1pPr algn="r">
              <a:defRPr sz="1200"/>
            </a:lvl1pPr>
          </a:lstStyle>
          <a:p>
            <a:fld id="{F25DCE9A-90C9-45F2-A992-BEF531F4B484}" type="datetimeFigureOut">
              <a:rPr lang="en-US" altLang="en-US"/>
              <a:pPr/>
              <a:t>9/19/2022</a:t>
            </a:fld>
            <a:endParaRPr lang="en-US" alt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3172" tIns="46586" rIns="93172" bIns="46586" rtlCol="0" anchor="b"/>
          <a:lstStyle>
            <a:lvl1pPr algn="l">
              <a:defRPr sz="1200">
                <a:latin typeface="Arial" charset="0"/>
                <a:ea typeface="ＭＳ Ｐゴシック" pitchFamily="-84" charset="-128"/>
                <a:cs typeface="+mn-cs"/>
              </a:defRPr>
            </a:lvl1pPr>
          </a:lstStyle>
          <a:p>
            <a:pPr>
              <a:defRPr/>
            </a:pPr>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3172" tIns="46586" rIns="93172" bIns="46586" numCol="1" anchor="b" anchorCtr="0" compatLnSpc="1">
            <a:prstTxWarp prst="textNoShape">
              <a:avLst/>
            </a:prstTxWarp>
          </a:bodyPr>
          <a:lstStyle>
            <a:lvl1pPr algn="r">
              <a:defRPr sz="1200"/>
            </a:lvl1pPr>
          </a:lstStyle>
          <a:p>
            <a:fld id="{D08F6429-FB07-40EA-B679-52A565C2D209}" type="slidenum">
              <a:rPr lang="en-US" altLang="en-US"/>
              <a:pPr/>
              <a:t>‹#›</a:t>
            </a:fld>
            <a:endParaRPr lang="en-US" altLang="en-US" dirty="0"/>
          </a:p>
        </p:txBody>
      </p:sp>
    </p:spTree>
    <p:extLst>
      <p:ext uri="{BB962C8B-B14F-4D97-AF65-F5344CB8AC3E}">
        <p14:creationId xmlns:p14="http://schemas.microsoft.com/office/powerpoint/2010/main" val="2707421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2" tIns="46586" rIns="93172" bIns="46586" rtlCol="0"/>
          <a:lstStyle>
            <a:lvl1pPr algn="l">
              <a:defRPr sz="1200" smtClean="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wrap="square" lIns="93172" tIns="46586" rIns="93172" bIns="46586" numCol="1" anchor="t" anchorCtr="0" compatLnSpc="1">
            <a:prstTxWarp prst="textNoShape">
              <a:avLst/>
            </a:prstTxWarp>
          </a:bodyPr>
          <a:lstStyle>
            <a:lvl1pPr algn="r">
              <a:defRPr sz="1200"/>
            </a:lvl1pPr>
          </a:lstStyle>
          <a:p>
            <a:fld id="{3827B2F5-FC29-4C50-A417-910B8CF9151F}" type="datetimeFigureOut">
              <a:rPr lang="en-US" altLang="en-US"/>
              <a:pPr/>
              <a:t>9/19/2022</a:t>
            </a:fld>
            <a:endParaRPr lang="en-US" alt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172" tIns="46586" rIns="93172" bIns="465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2" tIns="46586" rIns="93172" bIns="46586" rtlCol="0" anchor="b"/>
          <a:lstStyle>
            <a:lvl1pPr algn="l">
              <a:defRPr sz="1200" smtClean="0">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3172" tIns="46586" rIns="93172" bIns="46586" numCol="1" anchor="b" anchorCtr="0" compatLnSpc="1">
            <a:prstTxWarp prst="textNoShape">
              <a:avLst/>
            </a:prstTxWarp>
          </a:bodyPr>
          <a:lstStyle>
            <a:lvl1pPr algn="r">
              <a:defRPr sz="1200"/>
            </a:lvl1pPr>
          </a:lstStyle>
          <a:p>
            <a:fld id="{AC876040-13A7-41F2-853F-71040CF33409}" type="slidenum">
              <a:rPr lang="en-US" altLang="en-US"/>
              <a:pPr/>
              <a:t>‹#›</a:t>
            </a:fld>
            <a:endParaRPr lang="en-US" altLang="en-US" dirty="0"/>
          </a:p>
        </p:txBody>
      </p:sp>
    </p:spTree>
    <p:extLst>
      <p:ext uri="{BB962C8B-B14F-4D97-AF65-F5344CB8AC3E}">
        <p14:creationId xmlns:p14="http://schemas.microsoft.com/office/powerpoint/2010/main" val="15931766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a:t>
            </a:fld>
            <a:endParaRPr lang="en-US" altLang="en-US" dirty="0"/>
          </a:p>
        </p:txBody>
      </p:sp>
    </p:spTree>
    <p:extLst>
      <p:ext uri="{BB962C8B-B14F-4D97-AF65-F5344CB8AC3E}">
        <p14:creationId xmlns:p14="http://schemas.microsoft.com/office/powerpoint/2010/main" val="1016782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15</a:t>
            </a:fld>
            <a:endParaRPr lang="en-US" altLang="en-US" dirty="0"/>
          </a:p>
        </p:txBody>
      </p:sp>
    </p:spTree>
    <p:extLst>
      <p:ext uri="{BB962C8B-B14F-4D97-AF65-F5344CB8AC3E}">
        <p14:creationId xmlns:p14="http://schemas.microsoft.com/office/powerpoint/2010/main" val="810181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16</a:t>
            </a:fld>
            <a:endParaRPr lang="en-US" altLang="en-US" dirty="0"/>
          </a:p>
        </p:txBody>
      </p:sp>
    </p:spTree>
    <p:extLst>
      <p:ext uri="{BB962C8B-B14F-4D97-AF65-F5344CB8AC3E}">
        <p14:creationId xmlns:p14="http://schemas.microsoft.com/office/powerpoint/2010/main" val="58641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17</a:t>
            </a:fld>
            <a:endParaRPr lang="en-US" altLang="en-US" dirty="0"/>
          </a:p>
        </p:txBody>
      </p:sp>
    </p:spTree>
    <p:extLst>
      <p:ext uri="{BB962C8B-B14F-4D97-AF65-F5344CB8AC3E}">
        <p14:creationId xmlns:p14="http://schemas.microsoft.com/office/powerpoint/2010/main" val="2222666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University of Illinois Springfield, the </a:t>
            </a:r>
            <a:r>
              <a:rPr lang="en-US" baseline="0" dirty="0"/>
              <a:t>academic program review is (at least presently) an internal review.  The strength of the UIS process is that there are intermediary reviews of select academic data and processes (AAUR, Assessment) that create a sustained pattern of thoughtful reflection and action between the 8 year reviews cycle.  This feature is shared with our sister institutions.</a:t>
            </a:r>
          </a:p>
          <a:p>
            <a:endParaRPr lang="en-US" baseline="0" dirty="0"/>
          </a:p>
          <a:p>
            <a:r>
              <a:rPr lang="en-US" baseline="0" dirty="0"/>
              <a:t>I mentioned that the review process is currently an internal review of the academic program.  I believe that there is greater value to be achieved in our academic program review policy by exploring adoption of a mixed review process in which review teams comprised of both internal and external experts conduct the program evaluation, and I plan to discuss this with our faculty colleagues moving forward.  </a:t>
            </a:r>
            <a:endParaRPr lang="en-US" dirty="0"/>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solidFill>
                  <a:prstClr val="black"/>
                </a:solidFill>
              </a:rPr>
              <a:pPr/>
              <a:t>19</a:t>
            </a:fld>
            <a:endParaRPr lang="en-US" altLang="en-US" dirty="0">
              <a:solidFill>
                <a:prstClr val="black"/>
              </a:solidFill>
            </a:endParaRPr>
          </a:p>
        </p:txBody>
      </p:sp>
    </p:spTree>
    <p:extLst>
      <p:ext uri="{BB962C8B-B14F-4D97-AF65-F5344CB8AC3E}">
        <p14:creationId xmlns:p14="http://schemas.microsoft.com/office/powerpoint/2010/main" val="1839886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ＭＳ Ｐゴシック" pitchFamily="34" charset="-128"/>
              </a:defRPr>
            </a:lvl1pPr>
            <a:lvl2pPr marL="757022" indent="-291162" eaLnBrk="0" hangingPunct="0">
              <a:defRPr sz="2500">
                <a:solidFill>
                  <a:schemeClr val="tx1"/>
                </a:solidFill>
                <a:latin typeface="Arial" pitchFamily="34" charset="0"/>
                <a:ea typeface="ＭＳ Ｐゴシック" pitchFamily="34" charset="-128"/>
              </a:defRPr>
            </a:lvl2pPr>
            <a:lvl3pPr marL="1164648" indent="-232929" eaLnBrk="0" hangingPunct="0">
              <a:defRPr sz="2500">
                <a:solidFill>
                  <a:schemeClr val="tx1"/>
                </a:solidFill>
                <a:latin typeface="Arial" pitchFamily="34" charset="0"/>
                <a:ea typeface="ＭＳ Ｐゴシック" pitchFamily="34" charset="-128"/>
              </a:defRPr>
            </a:lvl3pPr>
            <a:lvl4pPr marL="1630508" indent="-232929" eaLnBrk="0" hangingPunct="0">
              <a:defRPr sz="2500">
                <a:solidFill>
                  <a:schemeClr val="tx1"/>
                </a:solidFill>
                <a:latin typeface="Arial" pitchFamily="34" charset="0"/>
                <a:ea typeface="ＭＳ Ｐゴシック" pitchFamily="34" charset="-128"/>
              </a:defRPr>
            </a:lvl4pPr>
            <a:lvl5pPr marL="2096367" indent="-232929" eaLnBrk="0" hangingPunct="0">
              <a:defRPr sz="2500">
                <a:solidFill>
                  <a:schemeClr val="tx1"/>
                </a:solidFill>
                <a:latin typeface="Arial" pitchFamily="34" charset="0"/>
                <a:ea typeface="ＭＳ Ｐゴシック" pitchFamily="34" charset="-128"/>
              </a:defRPr>
            </a:lvl5pPr>
            <a:lvl6pPr marL="2562227"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02808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49394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3959804"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pPr eaLnBrk="1" hangingPunct="1"/>
            <a:fld id="{8614A077-38E2-420F-A9CC-681BEF033504}" type="slidenum">
              <a:rPr lang="en-US" altLang="en-US" sz="1200"/>
              <a:pPr eaLnBrk="1" hangingPunct="1"/>
              <a:t>20</a:t>
            </a:fld>
            <a:endParaRPr lang="en-US" altLang="en-US" sz="1200" dirty="0"/>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760317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21</a:t>
            </a:fld>
            <a:endParaRPr lang="en-US" altLang="en-US" dirty="0"/>
          </a:p>
        </p:txBody>
      </p:sp>
    </p:spTree>
    <p:extLst>
      <p:ext uri="{BB962C8B-B14F-4D97-AF65-F5344CB8AC3E}">
        <p14:creationId xmlns:p14="http://schemas.microsoft.com/office/powerpoint/2010/main" val="6572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base" latinLnBrk="0" hangingPunct="1">
              <a:lnSpc>
                <a:spcPct val="100000"/>
              </a:lnSpc>
              <a:spcBef>
                <a:spcPct val="20000"/>
              </a:spcBef>
              <a:spcAft>
                <a:spcPct val="0"/>
              </a:spcAft>
              <a:buClr>
                <a:srgbClr val="0A3E64"/>
              </a:buClr>
              <a:buSzTx/>
              <a:buFont typeface="Wingdings" pitchFamily="2" charset="2"/>
              <a:buChar char="§"/>
              <a:tabLst/>
              <a:defRPr/>
            </a:pPr>
            <a:r>
              <a:rPr kumimoji="0" lang="en-US" sz="3200" b="0" i="0" u="none" strike="noStrike" kern="1200" cap="none" spc="0" normalizeH="0" baseline="0" noProof="0" dirty="0">
                <a:ln>
                  <a:noFill/>
                </a:ln>
                <a:solidFill>
                  <a:prstClr val="black"/>
                </a:solidFill>
                <a:effectLst/>
                <a:uLnTx/>
                <a:uFillTx/>
                <a:latin typeface="+mn-lt"/>
                <a:ea typeface="ＭＳ Ｐゴシック" pitchFamily="-84" charset="-128"/>
              </a:rPr>
              <a:t>If your program is externally accredited, you may be able to save time and energy in preparing your Program Review. </a:t>
            </a:r>
          </a:p>
          <a:p>
            <a:pPr marL="342900" marR="0" lvl="0" indent="-342900" algn="l" defTabSz="457200" rtl="0" eaLnBrk="1" fontAlgn="base" latinLnBrk="0" hangingPunct="1">
              <a:lnSpc>
                <a:spcPct val="100000"/>
              </a:lnSpc>
              <a:spcBef>
                <a:spcPct val="20000"/>
              </a:spcBef>
              <a:spcAft>
                <a:spcPct val="0"/>
              </a:spcAft>
              <a:buClr>
                <a:srgbClr val="0A3E64"/>
              </a:buClr>
              <a:buSzTx/>
              <a:buFont typeface="Wingdings" pitchFamily="2" charset="2"/>
              <a:buChar char="§"/>
              <a:tabLst/>
              <a:defRPr/>
            </a:pPr>
            <a:endParaRPr kumimoji="0" lang="en-US" sz="3200" b="0" i="0" u="none" strike="noStrike" kern="1200" cap="none" spc="0" normalizeH="0" baseline="0" noProof="0" dirty="0">
              <a:ln>
                <a:noFill/>
              </a:ln>
              <a:solidFill>
                <a:prstClr val="black"/>
              </a:solidFill>
              <a:effectLst/>
              <a:uLnTx/>
              <a:uFillTx/>
              <a:latin typeface="+mn-lt"/>
              <a:ea typeface="ＭＳ Ｐゴシック" pitchFamily="-84" charset="-128"/>
            </a:endParaRPr>
          </a:p>
          <a:p>
            <a:endParaRPr lang="en-US" dirty="0"/>
          </a:p>
        </p:txBody>
      </p:sp>
      <p:sp>
        <p:nvSpPr>
          <p:cNvPr id="4" name="Slide Number Placeholder 3"/>
          <p:cNvSpPr>
            <a:spLocks noGrp="1"/>
          </p:cNvSpPr>
          <p:nvPr>
            <p:ph type="sldNum" sz="quarter" idx="5"/>
          </p:nvPr>
        </p:nvSpPr>
        <p:spPr/>
        <p:txBody>
          <a:bodyPr/>
          <a:lstStyle/>
          <a:p>
            <a:fld id="{AC876040-13A7-41F2-853F-71040CF33409}" type="slidenum">
              <a:rPr lang="en-US" altLang="en-US" smtClean="0"/>
              <a:pPr/>
              <a:t>22</a:t>
            </a:fld>
            <a:endParaRPr lang="en-US" altLang="en-US" dirty="0"/>
          </a:p>
        </p:txBody>
      </p:sp>
    </p:spTree>
    <p:extLst>
      <p:ext uri="{BB962C8B-B14F-4D97-AF65-F5344CB8AC3E}">
        <p14:creationId xmlns:p14="http://schemas.microsoft.com/office/powerpoint/2010/main" val="859571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ＭＳ Ｐゴシック" pitchFamily="34" charset="-128"/>
              </a:defRPr>
            </a:lvl1pPr>
            <a:lvl2pPr marL="757022" indent="-291162" eaLnBrk="0" hangingPunct="0">
              <a:defRPr sz="2500">
                <a:solidFill>
                  <a:schemeClr val="tx1"/>
                </a:solidFill>
                <a:latin typeface="Arial" pitchFamily="34" charset="0"/>
                <a:ea typeface="ＭＳ Ｐゴシック" pitchFamily="34" charset="-128"/>
              </a:defRPr>
            </a:lvl2pPr>
            <a:lvl3pPr marL="1164648" indent="-232929" eaLnBrk="0" hangingPunct="0">
              <a:defRPr sz="2500">
                <a:solidFill>
                  <a:schemeClr val="tx1"/>
                </a:solidFill>
                <a:latin typeface="Arial" pitchFamily="34" charset="0"/>
                <a:ea typeface="ＭＳ Ｐゴシック" pitchFamily="34" charset="-128"/>
              </a:defRPr>
            </a:lvl3pPr>
            <a:lvl4pPr marL="1630508" indent="-232929" eaLnBrk="0" hangingPunct="0">
              <a:defRPr sz="2500">
                <a:solidFill>
                  <a:schemeClr val="tx1"/>
                </a:solidFill>
                <a:latin typeface="Arial" pitchFamily="34" charset="0"/>
                <a:ea typeface="ＭＳ Ｐゴシック" pitchFamily="34" charset="-128"/>
              </a:defRPr>
            </a:lvl4pPr>
            <a:lvl5pPr marL="2096367" indent="-232929" eaLnBrk="0" hangingPunct="0">
              <a:defRPr sz="2500">
                <a:solidFill>
                  <a:schemeClr val="tx1"/>
                </a:solidFill>
                <a:latin typeface="Arial" pitchFamily="34" charset="0"/>
                <a:ea typeface="ＭＳ Ｐゴシック" pitchFamily="34" charset="-128"/>
              </a:defRPr>
            </a:lvl5pPr>
            <a:lvl6pPr marL="2562227"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02808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49394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3959804"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pPr eaLnBrk="1" hangingPunct="1"/>
            <a:fld id="{C14F37FA-300D-42EA-9883-0C3EB0CA1B8A}" type="slidenum">
              <a:rPr lang="en-US" altLang="en-US" sz="1200"/>
              <a:pPr eaLnBrk="1" hangingPunct="1"/>
              <a:t>24</a:t>
            </a:fld>
            <a:endParaRPr lang="en-US" altLang="en-US" sz="1200" dirty="0"/>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2098365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ＭＳ Ｐゴシック" pitchFamily="34" charset="-128"/>
              </a:defRPr>
            </a:lvl1pPr>
            <a:lvl2pPr marL="757022" indent="-291162" eaLnBrk="0" hangingPunct="0">
              <a:defRPr sz="2500">
                <a:solidFill>
                  <a:schemeClr val="tx1"/>
                </a:solidFill>
                <a:latin typeface="Arial" pitchFamily="34" charset="0"/>
                <a:ea typeface="ＭＳ Ｐゴシック" pitchFamily="34" charset="-128"/>
              </a:defRPr>
            </a:lvl2pPr>
            <a:lvl3pPr marL="1164648" indent="-232929" eaLnBrk="0" hangingPunct="0">
              <a:defRPr sz="2500">
                <a:solidFill>
                  <a:schemeClr val="tx1"/>
                </a:solidFill>
                <a:latin typeface="Arial" pitchFamily="34" charset="0"/>
                <a:ea typeface="ＭＳ Ｐゴシック" pitchFamily="34" charset="-128"/>
              </a:defRPr>
            </a:lvl3pPr>
            <a:lvl4pPr marL="1630508" indent="-232929" eaLnBrk="0" hangingPunct="0">
              <a:defRPr sz="2500">
                <a:solidFill>
                  <a:schemeClr val="tx1"/>
                </a:solidFill>
                <a:latin typeface="Arial" pitchFamily="34" charset="0"/>
                <a:ea typeface="ＭＳ Ｐゴシック" pitchFamily="34" charset="-128"/>
              </a:defRPr>
            </a:lvl4pPr>
            <a:lvl5pPr marL="2096367" indent="-232929" eaLnBrk="0" hangingPunct="0">
              <a:defRPr sz="2500">
                <a:solidFill>
                  <a:schemeClr val="tx1"/>
                </a:solidFill>
                <a:latin typeface="Arial" pitchFamily="34" charset="0"/>
                <a:ea typeface="ＭＳ Ｐゴシック" pitchFamily="34" charset="-128"/>
              </a:defRPr>
            </a:lvl5pPr>
            <a:lvl6pPr marL="2562227"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02808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49394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3959804"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pPr eaLnBrk="1" hangingPunct="1"/>
            <a:fld id="{7F65B2A9-180B-4919-9019-E2AF473A2FD8}" type="slidenum">
              <a:rPr lang="en-US" altLang="en-US" sz="1200"/>
              <a:pPr eaLnBrk="1" hangingPunct="1"/>
              <a:t>25</a:t>
            </a:fld>
            <a:endParaRPr lang="en-US" altLang="en-US" sz="1200" dirty="0"/>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1377026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t>Program Review is an IBHE Requirement</a:t>
            </a:r>
          </a:p>
          <a:p>
            <a:endParaRPr lang="en-US" dirty="0"/>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3</a:t>
            </a:fld>
            <a:endParaRPr lang="en-US" altLang="en-US" dirty="0"/>
          </a:p>
        </p:txBody>
      </p:sp>
    </p:spTree>
    <p:extLst>
      <p:ext uri="{BB962C8B-B14F-4D97-AF65-F5344CB8AC3E}">
        <p14:creationId xmlns:p14="http://schemas.microsoft.com/office/powerpoint/2010/main" val="13557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4</a:t>
            </a:fld>
            <a:endParaRPr lang="en-US" altLang="en-US" dirty="0"/>
          </a:p>
        </p:txBody>
      </p:sp>
    </p:spTree>
    <p:extLst>
      <p:ext uri="{BB962C8B-B14F-4D97-AF65-F5344CB8AC3E}">
        <p14:creationId xmlns:p14="http://schemas.microsoft.com/office/powerpoint/2010/main" val="710239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ＭＳ Ｐゴシック" pitchFamily="34" charset="-128"/>
              </a:defRPr>
            </a:lvl1pPr>
            <a:lvl2pPr marL="757022" indent="-291162" eaLnBrk="0" hangingPunct="0">
              <a:defRPr sz="2500">
                <a:solidFill>
                  <a:schemeClr val="tx1"/>
                </a:solidFill>
                <a:latin typeface="Arial" pitchFamily="34" charset="0"/>
                <a:ea typeface="ＭＳ Ｐゴシック" pitchFamily="34" charset="-128"/>
              </a:defRPr>
            </a:lvl2pPr>
            <a:lvl3pPr marL="1164648" indent="-232929" eaLnBrk="0" hangingPunct="0">
              <a:defRPr sz="2500">
                <a:solidFill>
                  <a:schemeClr val="tx1"/>
                </a:solidFill>
                <a:latin typeface="Arial" pitchFamily="34" charset="0"/>
                <a:ea typeface="ＭＳ Ｐゴシック" pitchFamily="34" charset="-128"/>
              </a:defRPr>
            </a:lvl3pPr>
            <a:lvl4pPr marL="1630508" indent="-232929" eaLnBrk="0" hangingPunct="0">
              <a:defRPr sz="2500">
                <a:solidFill>
                  <a:schemeClr val="tx1"/>
                </a:solidFill>
                <a:latin typeface="Arial" pitchFamily="34" charset="0"/>
                <a:ea typeface="ＭＳ Ｐゴシック" pitchFamily="34" charset="-128"/>
              </a:defRPr>
            </a:lvl4pPr>
            <a:lvl5pPr marL="2096367" indent="-232929" eaLnBrk="0" hangingPunct="0">
              <a:defRPr sz="2500">
                <a:solidFill>
                  <a:schemeClr val="tx1"/>
                </a:solidFill>
                <a:latin typeface="Arial" pitchFamily="34" charset="0"/>
                <a:ea typeface="ＭＳ Ｐゴシック" pitchFamily="34" charset="-128"/>
              </a:defRPr>
            </a:lvl5pPr>
            <a:lvl6pPr marL="2562227"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02808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493946"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3959804" indent="-232929" defTabSz="465859"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pPr eaLnBrk="1" hangingPunct="1"/>
            <a:fld id="{B9F63DD3-B3C2-4832-95B8-35328A5F017B}" type="slidenum">
              <a:rPr lang="en-US" altLang="en-US" sz="1200"/>
              <a:pPr eaLnBrk="1" hangingPunct="1"/>
              <a:t>6</a:t>
            </a:fld>
            <a:endParaRPr lang="en-US" altLang="en-US" sz="1200" dirty="0"/>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1226844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8</a:t>
            </a:fld>
            <a:endParaRPr lang="en-US" altLang="en-US" dirty="0"/>
          </a:p>
        </p:txBody>
      </p:sp>
    </p:spTree>
    <p:extLst>
      <p:ext uri="{BB962C8B-B14F-4D97-AF65-F5344CB8AC3E}">
        <p14:creationId xmlns:p14="http://schemas.microsoft.com/office/powerpoint/2010/main" val="141912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9</a:t>
            </a:fld>
            <a:endParaRPr lang="en-US" altLang="en-US" dirty="0"/>
          </a:p>
        </p:txBody>
      </p:sp>
    </p:spTree>
    <p:extLst>
      <p:ext uri="{BB962C8B-B14F-4D97-AF65-F5344CB8AC3E}">
        <p14:creationId xmlns:p14="http://schemas.microsoft.com/office/powerpoint/2010/main" val="339198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10</a:t>
            </a:fld>
            <a:endParaRPr lang="en-US" altLang="en-US" dirty="0"/>
          </a:p>
        </p:txBody>
      </p:sp>
    </p:spTree>
    <p:extLst>
      <p:ext uri="{BB962C8B-B14F-4D97-AF65-F5344CB8AC3E}">
        <p14:creationId xmlns:p14="http://schemas.microsoft.com/office/powerpoint/2010/main" val="2932845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12</a:t>
            </a:fld>
            <a:endParaRPr lang="en-US" altLang="en-US" dirty="0"/>
          </a:p>
        </p:txBody>
      </p:sp>
    </p:spTree>
    <p:extLst>
      <p:ext uri="{BB962C8B-B14F-4D97-AF65-F5344CB8AC3E}">
        <p14:creationId xmlns:p14="http://schemas.microsoft.com/office/powerpoint/2010/main" val="210104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76040-13A7-41F2-853F-71040CF33409}" type="slidenum">
              <a:rPr lang="en-US" altLang="en-US" smtClean="0"/>
              <a:pPr/>
              <a:t>14</a:t>
            </a:fld>
            <a:endParaRPr lang="en-US" altLang="en-US" dirty="0"/>
          </a:p>
        </p:txBody>
      </p:sp>
    </p:spTree>
    <p:extLst>
      <p:ext uri="{BB962C8B-B14F-4D97-AF65-F5344CB8AC3E}">
        <p14:creationId xmlns:p14="http://schemas.microsoft.com/office/powerpoint/2010/main" val="587356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C:\Users\srama4\Desktop\BrandGraphicQuarter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28750"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latin typeface="+mn-lt"/>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95000"/>
                    <a:lumOff val="5000"/>
                  </a:schemeClr>
                </a:solidFill>
                <a:latin typeface="+mj-lt"/>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E161AC59-9294-4434-B538-8592372F8828}" type="datetime1">
              <a:rPr lang="en-US" altLang="en-US" smtClean="0"/>
              <a:t>9/19/2022</a:t>
            </a:fld>
            <a:endParaRPr lang="en-US" altLang="en-US" dirty="0"/>
          </a:p>
        </p:txBody>
      </p:sp>
      <p:sp>
        <p:nvSpPr>
          <p:cNvPr id="6" name="Slide Number Placeholder 5"/>
          <p:cNvSpPr>
            <a:spLocks noGrp="1"/>
          </p:cNvSpPr>
          <p:nvPr>
            <p:ph type="sldNum" sz="quarter" idx="11"/>
          </p:nvPr>
        </p:nvSpPr>
        <p:spPr/>
        <p:txBody>
          <a:bodyPr/>
          <a:lstStyle>
            <a:lvl1pPr>
              <a:defRPr/>
            </a:lvl1pPr>
          </a:lstStyle>
          <a:p>
            <a:fld id="{CAEF78F0-37EF-4809-9D4B-212733D56452}" type="slidenum">
              <a:rPr lang="en-US" altLang="en-US"/>
              <a:pPr/>
              <a:t>‹#›</a:t>
            </a:fld>
            <a:endParaRPr lang="en-US" altLang="en-US" dirty="0"/>
          </a:p>
        </p:txBody>
      </p:sp>
    </p:spTree>
    <p:extLst>
      <p:ext uri="{BB962C8B-B14F-4D97-AF65-F5344CB8AC3E}">
        <p14:creationId xmlns:p14="http://schemas.microsoft.com/office/powerpoint/2010/main" val="154110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87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1600201"/>
            <a:ext cx="7772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6415498-E012-48C6-B8E5-5338BD0C3C4C}" type="datetime1">
              <a:rPr lang="en-US" altLang="en-US" smtClean="0"/>
              <a:t>9/19/2022</a:t>
            </a:fld>
            <a:endParaRPr lang="en-US" altLang="en-US" dirty="0"/>
          </a:p>
        </p:txBody>
      </p:sp>
      <p:sp>
        <p:nvSpPr>
          <p:cNvPr id="5" name="Slide Number Placeholder 5"/>
          <p:cNvSpPr>
            <a:spLocks noGrp="1"/>
          </p:cNvSpPr>
          <p:nvPr>
            <p:ph type="sldNum" sz="quarter" idx="11"/>
          </p:nvPr>
        </p:nvSpPr>
        <p:spPr/>
        <p:txBody>
          <a:bodyPr/>
          <a:lstStyle>
            <a:lvl1pPr>
              <a:defRPr/>
            </a:lvl1pPr>
          </a:lstStyle>
          <a:p>
            <a:fld id="{DFBB0FC6-C5C4-4CD0-885F-65D15B70AE17}" type="slidenum">
              <a:rPr lang="en-US" altLang="en-US"/>
              <a:pPr/>
              <a:t>‹#›</a:t>
            </a:fld>
            <a:endParaRPr lang="en-US" altLang="en-US" dirty="0"/>
          </a:p>
        </p:txBody>
      </p:sp>
    </p:spTree>
    <p:extLst>
      <p:ext uri="{BB962C8B-B14F-4D97-AF65-F5344CB8AC3E}">
        <p14:creationId xmlns:p14="http://schemas.microsoft.com/office/powerpoint/2010/main" val="66053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600201"/>
            <a:ext cx="3581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02D667A5-6B8C-4893-877B-75B18D6075BB}" type="datetime1">
              <a:rPr lang="en-US" altLang="en-US" smtClean="0"/>
              <a:t>9/19/2022</a:t>
            </a:fld>
            <a:endParaRPr lang="en-US" altLang="en-US" dirty="0"/>
          </a:p>
        </p:txBody>
      </p:sp>
      <p:sp>
        <p:nvSpPr>
          <p:cNvPr id="6" name="Slide Number Placeholder 5"/>
          <p:cNvSpPr>
            <a:spLocks noGrp="1"/>
          </p:cNvSpPr>
          <p:nvPr>
            <p:ph type="sldNum" sz="quarter" idx="11"/>
          </p:nvPr>
        </p:nvSpPr>
        <p:spPr/>
        <p:txBody>
          <a:bodyPr/>
          <a:lstStyle>
            <a:lvl1pPr>
              <a:defRPr/>
            </a:lvl1pPr>
          </a:lstStyle>
          <a:p>
            <a:fld id="{36716C68-A658-46B0-87DA-CDF6720A56CF}" type="slidenum">
              <a:rPr lang="en-US" altLang="en-US"/>
              <a:pPr/>
              <a:t>‹#›</a:t>
            </a:fld>
            <a:endParaRPr lang="en-US" altLang="en-US" dirty="0"/>
          </a:p>
        </p:txBody>
      </p:sp>
    </p:spTree>
    <p:extLst>
      <p:ext uri="{BB962C8B-B14F-4D97-AF65-F5344CB8AC3E}">
        <p14:creationId xmlns:p14="http://schemas.microsoft.com/office/powerpoint/2010/main" val="319579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14400"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174875"/>
            <a:ext cx="3582988"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3DCFC8D-0C54-49E8-9298-D4018F9ABEC5}" type="datetime1">
              <a:rPr lang="en-US" altLang="en-US" smtClean="0"/>
              <a:t>9/19/2022</a:t>
            </a:fld>
            <a:endParaRPr lang="en-US" altLang="en-US" dirty="0"/>
          </a:p>
        </p:txBody>
      </p:sp>
      <p:sp>
        <p:nvSpPr>
          <p:cNvPr id="8" name="Slide Number Placeholder 5"/>
          <p:cNvSpPr>
            <a:spLocks noGrp="1"/>
          </p:cNvSpPr>
          <p:nvPr>
            <p:ph type="sldNum" sz="quarter" idx="11"/>
          </p:nvPr>
        </p:nvSpPr>
        <p:spPr/>
        <p:txBody>
          <a:bodyPr/>
          <a:lstStyle>
            <a:lvl1pPr>
              <a:defRPr/>
            </a:lvl1pPr>
          </a:lstStyle>
          <a:p>
            <a:fld id="{91618428-667D-4D68-B4CE-40052AF7235E}" type="slidenum">
              <a:rPr lang="en-US" altLang="en-US"/>
              <a:pPr/>
              <a:t>‹#›</a:t>
            </a:fld>
            <a:endParaRPr lang="en-US" altLang="en-US" dirty="0"/>
          </a:p>
        </p:txBody>
      </p:sp>
    </p:spTree>
    <p:extLst>
      <p:ext uri="{BB962C8B-B14F-4D97-AF65-F5344CB8AC3E}">
        <p14:creationId xmlns:p14="http://schemas.microsoft.com/office/powerpoint/2010/main" val="85196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FE1AE101-6FBD-4065-8742-3F561B1F6002}" type="datetime1">
              <a:rPr lang="en-US" altLang="en-US" smtClean="0"/>
              <a:t>9/19/2022</a:t>
            </a:fld>
            <a:endParaRPr lang="en-US" altLang="en-US" dirty="0"/>
          </a:p>
        </p:txBody>
      </p:sp>
      <p:sp>
        <p:nvSpPr>
          <p:cNvPr id="4" name="Slide Number Placeholder 5"/>
          <p:cNvSpPr>
            <a:spLocks noGrp="1"/>
          </p:cNvSpPr>
          <p:nvPr>
            <p:ph type="sldNum" sz="quarter" idx="11"/>
          </p:nvPr>
        </p:nvSpPr>
        <p:spPr/>
        <p:txBody>
          <a:bodyPr/>
          <a:lstStyle>
            <a:lvl1pPr>
              <a:defRPr/>
            </a:lvl1pPr>
          </a:lstStyle>
          <a:p>
            <a:fld id="{7E11499C-CEE7-4B97-8912-425FE6A0979B}" type="slidenum">
              <a:rPr lang="en-US" altLang="en-US"/>
              <a:pPr/>
              <a:t>‹#›</a:t>
            </a:fld>
            <a:endParaRPr lang="en-US" altLang="en-US" dirty="0"/>
          </a:p>
        </p:txBody>
      </p:sp>
    </p:spTree>
    <p:extLst>
      <p:ext uri="{BB962C8B-B14F-4D97-AF65-F5344CB8AC3E}">
        <p14:creationId xmlns:p14="http://schemas.microsoft.com/office/powerpoint/2010/main" val="190438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E033E83-D70E-4A33-B286-7C7A4831759E}" type="datetime1">
              <a:rPr lang="en-US" altLang="en-US" smtClean="0"/>
              <a:t>9/19/2022</a:t>
            </a:fld>
            <a:endParaRPr lang="en-US" altLang="en-US" dirty="0"/>
          </a:p>
        </p:txBody>
      </p:sp>
      <p:sp>
        <p:nvSpPr>
          <p:cNvPr id="3" name="Slide Number Placeholder 5"/>
          <p:cNvSpPr>
            <a:spLocks noGrp="1"/>
          </p:cNvSpPr>
          <p:nvPr>
            <p:ph type="sldNum" sz="quarter" idx="11"/>
          </p:nvPr>
        </p:nvSpPr>
        <p:spPr/>
        <p:txBody>
          <a:bodyPr/>
          <a:lstStyle>
            <a:lvl1pPr>
              <a:defRPr/>
            </a:lvl1pPr>
          </a:lstStyle>
          <a:p>
            <a:fld id="{74FD0C69-40E8-4FEC-BD16-0163484D96A5}" type="slidenum">
              <a:rPr lang="en-US" altLang="en-US"/>
              <a:pPr/>
              <a:t>‹#›</a:t>
            </a:fld>
            <a:endParaRPr lang="en-US" altLang="en-US" dirty="0"/>
          </a:p>
        </p:txBody>
      </p:sp>
    </p:spTree>
    <p:extLst>
      <p:ext uri="{BB962C8B-B14F-4D97-AF65-F5344CB8AC3E}">
        <p14:creationId xmlns:p14="http://schemas.microsoft.com/office/powerpoint/2010/main" val="57130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914400" y="685800"/>
            <a:ext cx="2551113" cy="4800600"/>
          </a:xfrm>
          <a:prstGeom prst="rect">
            <a:avLst/>
          </a:prstGeom>
          <a:solidFill>
            <a:srgbClr val="F1D5A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lstStyle/>
          <a:p>
            <a:pPr>
              <a:defRPr/>
            </a:pPr>
            <a:endParaRPr lang="en-US" dirty="0">
              <a:latin typeface="Arial" charset="0"/>
              <a:ea typeface="ＭＳ Ｐゴシック" pitchFamily="-84" charset="-128"/>
            </a:endParaRPr>
          </a:p>
        </p:txBody>
      </p:sp>
      <p:sp>
        <p:nvSpPr>
          <p:cNvPr id="2" name="Title 1"/>
          <p:cNvSpPr>
            <a:spLocks noGrp="1"/>
          </p:cNvSpPr>
          <p:nvPr>
            <p:ph type="title"/>
          </p:nvPr>
        </p:nvSpPr>
        <p:spPr>
          <a:xfrm>
            <a:off x="914401" y="685800"/>
            <a:ext cx="2551112"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5801"/>
            <a:ext cx="5111750" cy="4800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1435100"/>
            <a:ext cx="2551113" cy="4051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59ACC132-492A-4D14-8F1B-DCBA9EB28988}" type="datetime1">
              <a:rPr lang="en-US" altLang="en-US" smtClean="0"/>
              <a:t>9/19/2022</a:t>
            </a:fld>
            <a:endParaRPr lang="en-US" altLang="en-US" dirty="0"/>
          </a:p>
        </p:txBody>
      </p:sp>
      <p:sp>
        <p:nvSpPr>
          <p:cNvPr id="7" name="Slide Number Placeholder 6"/>
          <p:cNvSpPr>
            <a:spLocks noGrp="1"/>
          </p:cNvSpPr>
          <p:nvPr>
            <p:ph type="sldNum" sz="quarter" idx="11"/>
          </p:nvPr>
        </p:nvSpPr>
        <p:spPr/>
        <p:txBody>
          <a:bodyPr/>
          <a:lstStyle>
            <a:lvl1pPr>
              <a:defRPr/>
            </a:lvl1pPr>
          </a:lstStyle>
          <a:p>
            <a:fld id="{29AC467F-9D47-4CAD-A066-E0FB03076E1D}" type="slidenum">
              <a:rPr lang="en-US" altLang="en-US"/>
              <a:pPr/>
              <a:t>‹#›</a:t>
            </a:fld>
            <a:endParaRPr lang="en-US" altLang="en-US" dirty="0"/>
          </a:p>
        </p:txBody>
      </p:sp>
    </p:spTree>
    <p:extLst>
      <p:ext uri="{BB962C8B-B14F-4D97-AF65-F5344CB8AC3E}">
        <p14:creationId xmlns:p14="http://schemas.microsoft.com/office/powerpoint/2010/main" val="406142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3959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138738"/>
            <a:ext cx="5486400" cy="347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28FF17D-87C1-42FA-87B1-AFAE90C9EF17}" type="datetime1">
              <a:rPr lang="en-US" altLang="en-US" smtClean="0"/>
              <a:t>9/19/2022</a:t>
            </a:fld>
            <a:endParaRPr lang="en-US" altLang="en-US" dirty="0"/>
          </a:p>
        </p:txBody>
      </p:sp>
      <p:sp>
        <p:nvSpPr>
          <p:cNvPr id="6" name="Slide Number Placeholder 5"/>
          <p:cNvSpPr>
            <a:spLocks noGrp="1"/>
          </p:cNvSpPr>
          <p:nvPr>
            <p:ph type="sldNum" sz="quarter" idx="11"/>
          </p:nvPr>
        </p:nvSpPr>
        <p:spPr/>
        <p:txBody>
          <a:bodyPr/>
          <a:lstStyle>
            <a:lvl1pPr>
              <a:defRPr/>
            </a:lvl1pPr>
          </a:lstStyle>
          <a:p>
            <a:fld id="{5BAEDCD2-4ACB-4B4A-973E-B23A31FB7224}" type="slidenum">
              <a:rPr lang="en-US" altLang="en-US"/>
              <a:pPr/>
              <a:t>‹#›</a:t>
            </a:fld>
            <a:endParaRPr lang="en-US" altLang="en-US" dirty="0"/>
          </a:p>
        </p:txBody>
      </p:sp>
    </p:spTree>
    <p:extLst>
      <p:ext uri="{BB962C8B-B14F-4D97-AF65-F5344CB8AC3E}">
        <p14:creationId xmlns:p14="http://schemas.microsoft.com/office/powerpoint/2010/main" val="364640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2714625"/>
            <a:ext cx="9144000" cy="2743200"/>
          </a:xfrm>
          <a:prstGeom prst="rect">
            <a:avLst/>
          </a:prstGeom>
          <a:solidFill>
            <a:srgbClr val="F1D5A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lstStyle/>
          <a:p>
            <a:pPr>
              <a:defRPr/>
            </a:pPr>
            <a:endParaRPr lang="en-US" dirty="0">
              <a:latin typeface="Arial" charset="0"/>
              <a:ea typeface="ＭＳ Ｐゴシック" pitchFamily="-84" charset="-128"/>
            </a:endParaRPr>
          </a:p>
        </p:txBody>
      </p:sp>
      <p:sp>
        <p:nvSpPr>
          <p:cNvPr id="2" name="Title 1"/>
          <p:cNvSpPr>
            <a:spLocks noGrp="1"/>
          </p:cNvSpPr>
          <p:nvPr>
            <p:ph type="title"/>
          </p:nvPr>
        </p:nvSpPr>
        <p:spPr>
          <a:xfrm>
            <a:off x="722313" y="4090987"/>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715207"/>
            <a:ext cx="7772400" cy="1375780"/>
          </a:xfrm>
        </p:spPr>
        <p:txBody>
          <a:bodyPr anchor="b"/>
          <a:lstStyle>
            <a:lvl1pPr marL="0" indent="0">
              <a:buNone/>
              <a:defRPr sz="2000">
                <a:solidFill>
                  <a:schemeClr val="tx1"/>
                </a:solidFill>
                <a:latin typeface="Times New Roman"/>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3B805A6-E775-466A-93C2-AF403CEBF7BB}" type="datetime1">
              <a:rPr lang="en-US" altLang="en-US" smtClean="0"/>
              <a:t>9/19/2022</a:t>
            </a:fld>
            <a:endParaRPr lang="en-US" altLang="en-US" dirty="0"/>
          </a:p>
        </p:txBody>
      </p:sp>
      <p:sp>
        <p:nvSpPr>
          <p:cNvPr id="6" name="Slide Number Placeholder 5"/>
          <p:cNvSpPr>
            <a:spLocks noGrp="1"/>
          </p:cNvSpPr>
          <p:nvPr>
            <p:ph type="sldNum" sz="quarter" idx="11"/>
          </p:nvPr>
        </p:nvSpPr>
        <p:spPr/>
        <p:txBody>
          <a:bodyPr/>
          <a:lstStyle>
            <a:lvl1pPr>
              <a:defRPr/>
            </a:lvl1pPr>
          </a:lstStyle>
          <a:p>
            <a:fld id="{F48B78A3-FF22-463A-8662-BB89B1347DBB}" type="slidenum">
              <a:rPr lang="en-US" altLang="en-US"/>
              <a:pPr/>
              <a:t>‹#›</a:t>
            </a:fld>
            <a:endParaRPr lang="en-US" altLang="en-US" dirty="0"/>
          </a:p>
        </p:txBody>
      </p:sp>
    </p:spTree>
    <p:extLst>
      <p:ext uri="{BB962C8B-B14F-4D97-AF65-F5344CB8AC3E}">
        <p14:creationId xmlns:p14="http://schemas.microsoft.com/office/powerpoint/2010/main" val="411042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4" descr="C:\Users\srama4\Desktop\BrandGraphicQuarter2.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52500"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a:spLocks noChangeArrowheads="1"/>
          </p:cNvSpPr>
          <p:nvPr/>
        </p:nvSpPr>
        <p:spPr bwMode="auto">
          <a:xfrm>
            <a:off x="0" y="5867400"/>
            <a:ext cx="6510338" cy="717550"/>
          </a:xfrm>
          <a:prstGeom prst="rect">
            <a:avLst/>
          </a:prstGeom>
          <a:solidFill>
            <a:srgbClr val="0A3E6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dirty="0">
              <a:solidFill>
                <a:srgbClr val="FFFFFF"/>
              </a:solidFill>
              <a:latin typeface="Calibri" pitchFamily="-84" charset="0"/>
              <a:ea typeface="ＭＳ Ｐゴシック" pitchFamily="-84" charset="-128"/>
            </a:endParaRPr>
          </a:p>
        </p:txBody>
      </p:sp>
      <p:sp>
        <p:nvSpPr>
          <p:cNvPr id="1028" name="Title Placeholder 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p:cNvSpPr>
            <a:spLocks noGrp="1"/>
          </p:cNvSpPr>
          <p:nvPr>
            <p:ph type="body" idx="1"/>
          </p:nvPr>
        </p:nvSpPr>
        <p:spPr bwMode="auto">
          <a:xfrm>
            <a:off x="914400" y="1600200"/>
            <a:ext cx="7772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099175"/>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2F2F2"/>
                </a:solidFill>
                <a:latin typeface="Calibri" pitchFamily="34" charset="0"/>
              </a:defRPr>
            </a:lvl1pPr>
          </a:lstStyle>
          <a:p>
            <a:fld id="{C039C739-7ADF-4D4D-B8DA-BBB2DD6E8DFD}" type="datetime1">
              <a:rPr lang="en-US" altLang="en-US" smtClean="0"/>
              <a:t>9/19/2022</a:t>
            </a:fld>
            <a:endParaRPr lang="en-US" altLang="en-US" dirty="0"/>
          </a:p>
        </p:txBody>
      </p:sp>
      <p:sp>
        <p:nvSpPr>
          <p:cNvPr id="6" name="Slide Number Placeholder 5"/>
          <p:cNvSpPr>
            <a:spLocks noGrp="1"/>
          </p:cNvSpPr>
          <p:nvPr>
            <p:ph type="sldNum" sz="quarter" idx="4"/>
          </p:nvPr>
        </p:nvSpPr>
        <p:spPr>
          <a:xfrm>
            <a:off x="114300" y="6096000"/>
            <a:ext cx="685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2F2F2"/>
                </a:solidFill>
                <a:latin typeface="Calibri" pitchFamily="34" charset="0"/>
              </a:defRPr>
            </a:lvl1pPr>
          </a:lstStyle>
          <a:p>
            <a:fld id="{1D799EEB-18D4-451B-9907-7149BEA5D9A6}" type="slidenum">
              <a:rPr lang="en-US" altLang="en-US"/>
              <a:pPr/>
              <a:t>‹#›</a:t>
            </a:fld>
            <a:endParaRPr lang="en-US" altLang="en-US" dirty="0"/>
          </a:p>
        </p:txBody>
      </p:sp>
      <p:pic>
        <p:nvPicPr>
          <p:cNvPr id="1032" name="Picture 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896100" y="5867400"/>
            <a:ext cx="1828800"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1" r:id="rId1"/>
    <p:sldLayoutId id="2147483865" r:id="rId2"/>
    <p:sldLayoutId id="2147483866" r:id="rId3"/>
    <p:sldLayoutId id="2147483867" r:id="rId4"/>
    <p:sldLayoutId id="2147483868" r:id="rId5"/>
    <p:sldLayoutId id="2147483869" r:id="rId6"/>
    <p:sldLayoutId id="2147483872" r:id="rId7"/>
    <p:sldLayoutId id="2147483870" r:id="rId8"/>
    <p:sldLayoutId id="2147483873" r:id="rId9"/>
    <p:sldLayoutId id="2147483874" r:id="rId10"/>
  </p:sldLayoutIdLst>
  <p:hf hdr="0" ftr="0" dt="0"/>
  <p:txStyles>
    <p:titleStyle>
      <a:lvl1pPr algn="l" defTabSz="457200" rtl="0" eaLnBrk="1" fontAlgn="base" hangingPunct="1">
        <a:spcBef>
          <a:spcPct val="0"/>
        </a:spcBef>
        <a:spcAft>
          <a:spcPct val="0"/>
        </a:spcAft>
        <a:defRPr sz="4400" kern="1200">
          <a:solidFill>
            <a:schemeClr val="tx1"/>
          </a:solidFill>
          <a:latin typeface="+mn-lt"/>
          <a:ea typeface="ＭＳ Ｐゴシック" pitchFamily="-84" charset="-128"/>
          <a:cs typeface="Arial"/>
        </a:defRPr>
      </a:lvl1pPr>
      <a:lvl2pPr algn="l" defTabSz="457200" rtl="0" eaLnBrk="1" fontAlgn="base" hangingPunct="1">
        <a:spcBef>
          <a:spcPct val="0"/>
        </a:spcBef>
        <a:spcAft>
          <a:spcPct val="0"/>
        </a:spcAft>
        <a:defRPr sz="4400">
          <a:solidFill>
            <a:schemeClr val="tx1"/>
          </a:solidFill>
          <a:latin typeface="Cambria" pitchFamily="18" charset="0"/>
          <a:ea typeface="ＭＳ Ｐゴシック" pitchFamily="-84" charset="-128"/>
          <a:cs typeface="Arial" charset="0"/>
        </a:defRPr>
      </a:lvl2pPr>
      <a:lvl3pPr algn="l" defTabSz="457200" rtl="0" eaLnBrk="1" fontAlgn="base" hangingPunct="1">
        <a:spcBef>
          <a:spcPct val="0"/>
        </a:spcBef>
        <a:spcAft>
          <a:spcPct val="0"/>
        </a:spcAft>
        <a:defRPr sz="4400">
          <a:solidFill>
            <a:schemeClr val="tx1"/>
          </a:solidFill>
          <a:latin typeface="Cambria" pitchFamily="18" charset="0"/>
          <a:ea typeface="ＭＳ Ｐゴシック" pitchFamily="-84" charset="-128"/>
          <a:cs typeface="Arial" charset="0"/>
        </a:defRPr>
      </a:lvl3pPr>
      <a:lvl4pPr algn="l" defTabSz="457200" rtl="0" eaLnBrk="1" fontAlgn="base" hangingPunct="1">
        <a:spcBef>
          <a:spcPct val="0"/>
        </a:spcBef>
        <a:spcAft>
          <a:spcPct val="0"/>
        </a:spcAft>
        <a:defRPr sz="4400">
          <a:solidFill>
            <a:schemeClr val="tx1"/>
          </a:solidFill>
          <a:latin typeface="Cambria" pitchFamily="18" charset="0"/>
          <a:ea typeface="ＭＳ Ｐゴシック" pitchFamily="-84" charset="-128"/>
          <a:cs typeface="Arial" charset="0"/>
        </a:defRPr>
      </a:lvl4pPr>
      <a:lvl5pPr algn="l" defTabSz="457200" rtl="0" eaLnBrk="1" fontAlgn="base" hangingPunct="1">
        <a:spcBef>
          <a:spcPct val="0"/>
        </a:spcBef>
        <a:spcAft>
          <a:spcPct val="0"/>
        </a:spcAft>
        <a:defRPr sz="4400">
          <a:solidFill>
            <a:schemeClr val="tx1"/>
          </a:solidFill>
          <a:latin typeface="Cambria" pitchFamily="18" charset="0"/>
          <a:ea typeface="ＭＳ Ｐゴシック" pitchFamily="-84" charset="-128"/>
          <a:cs typeface="Arial" charset="0"/>
        </a:defRPr>
      </a:lvl5pPr>
      <a:lvl6pPr marL="4572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6pPr>
      <a:lvl7pPr marL="9144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7pPr>
      <a:lvl8pPr marL="13716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8pPr>
      <a:lvl9pPr marL="1828800" algn="ctr" defTabSz="457200" rtl="0" eaLnBrk="1" fontAlgn="base" hangingPunct="1">
        <a:spcBef>
          <a:spcPct val="0"/>
        </a:spcBef>
        <a:spcAft>
          <a:spcPct val="0"/>
        </a:spcAft>
        <a:defRPr sz="4400">
          <a:solidFill>
            <a:schemeClr val="tx1"/>
          </a:solidFill>
          <a:latin typeface="Arial" pitchFamily="-84" charset="0"/>
          <a:ea typeface="ＭＳ Ｐゴシック" pitchFamily="-84" charset="-128"/>
        </a:defRPr>
      </a:lvl9pPr>
    </p:titleStyle>
    <p:bodyStyle>
      <a:lvl1pPr marL="342900" indent="-342900" algn="l" defTabSz="457200" rtl="0" eaLnBrk="1" fontAlgn="base" hangingPunct="1">
        <a:spcBef>
          <a:spcPct val="20000"/>
        </a:spcBef>
        <a:spcAft>
          <a:spcPct val="0"/>
        </a:spcAft>
        <a:buClr>
          <a:srgbClr val="0A3E64"/>
        </a:buClr>
        <a:buFont typeface="Wingdings" pitchFamily="2" charset="2"/>
        <a:buChar char="§"/>
        <a:defRPr sz="3200" kern="1200">
          <a:solidFill>
            <a:schemeClr val="tx1"/>
          </a:solidFill>
          <a:latin typeface="+mj-lt"/>
          <a:ea typeface="ＭＳ Ｐゴシック" pitchFamily="-84" charset="-128"/>
          <a:cs typeface="ＭＳ Ｐゴシック" pitchFamily="-84" charset="-128"/>
        </a:defRPr>
      </a:lvl1pPr>
      <a:lvl2pPr marL="742950" indent="-285750" algn="l" defTabSz="457200" rtl="0" eaLnBrk="1" fontAlgn="base" hangingPunct="1">
        <a:spcBef>
          <a:spcPct val="20000"/>
        </a:spcBef>
        <a:spcAft>
          <a:spcPct val="0"/>
        </a:spcAft>
        <a:buClr>
          <a:srgbClr val="CE783A"/>
        </a:buClr>
        <a:buFont typeface="Arial" pitchFamily="34" charset="0"/>
        <a:buChar char="–"/>
        <a:defRPr sz="2800" kern="1200">
          <a:solidFill>
            <a:schemeClr val="tx1"/>
          </a:solidFill>
          <a:latin typeface="+mj-lt"/>
          <a:ea typeface="ＭＳ Ｐゴシック" pitchFamily="-84" charset="-128"/>
          <a:cs typeface="+mn-cs"/>
        </a:defRPr>
      </a:lvl2pPr>
      <a:lvl3pPr marL="1143000" indent="-228600" algn="l" defTabSz="457200" rtl="0" eaLnBrk="1" fontAlgn="base" hangingPunct="1">
        <a:spcBef>
          <a:spcPct val="20000"/>
        </a:spcBef>
        <a:spcAft>
          <a:spcPct val="0"/>
        </a:spcAft>
        <a:buClr>
          <a:srgbClr val="F1D5A6"/>
        </a:buClr>
        <a:buFont typeface="Arial" pitchFamily="34" charset="0"/>
        <a:buChar char="•"/>
        <a:defRPr sz="2400" kern="1200">
          <a:solidFill>
            <a:schemeClr val="tx1"/>
          </a:solidFill>
          <a:latin typeface="+mj-lt"/>
          <a:ea typeface="ＭＳ Ｐゴシック" pitchFamily="-8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j-lt"/>
          <a:ea typeface="ＭＳ Ｐゴシック" pitchFamily="-8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j-lt"/>
          <a:ea typeface="ＭＳ Ｐゴシック"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www.uis.edu/institutionaleffectiveness/academic-unit-program-revie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mailto:programreview@uis.edu"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mailto:programreview@uis.ed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legacy.ibhe.org/Academic%20Affairs/academicPrg/overview.htm" TargetMode="Externa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s://www.ibhe.org/assets/files/ProgramReviewGuidelines.pdf" TargetMode="External"/></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3.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hyperlink" Target="https://www.uis.edu/institutionaleffectiveness/academic-unit-program-review/" TargetMode="Externa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mailto:programreview@uis.edu"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mailto:lgran1@uis.edu" TargetMode="External"/><Relationship Id="rId4" Type="http://schemas.openxmlformats.org/officeDocument/2006/relationships/hyperlink" Target="http://www.uis.edu/institutionalresearch/"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uis.edu/assess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lstStyle/>
          <a:p>
            <a:pPr algn="ctr" eaLnBrk="1" hangingPunct="1"/>
            <a:r>
              <a:rPr lang="en-US" altLang="en-US" dirty="0">
                <a:ea typeface="ＭＳ Ｐゴシック" pitchFamily="34" charset="-128"/>
              </a:rPr>
              <a:t>Academic Program and </a:t>
            </a:r>
            <a:br>
              <a:rPr lang="en-US" altLang="en-US" dirty="0">
                <a:ea typeface="ＭＳ Ｐゴシック" pitchFamily="34" charset="-128"/>
              </a:rPr>
            </a:br>
            <a:r>
              <a:rPr lang="en-US" altLang="en-US" dirty="0">
                <a:ea typeface="ＭＳ Ｐゴシック" pitchFamily="34" charset="-128"/>
              </a:rPr>
              <a:t>Unit Review at UIS</a:t>
            </a:r>
          </a:p>
        </p:txBody>
      </p:sp>
      <p:sp>
        <p:nvSpPr>
          <p:cNvPr id="3" name="Subtitle 2"/>
          <p:cNvSpPr>
            <a:spLocks noGrp="1"/>
          </p:cNvSpPr>
          <p:nvPr>
            <p:ph type="subTitle" idx="1"/>
          </p:nvPr>
        </p:nvSpPr>
        <p:spPr/>
        <p:txBody>
          <a:bodyPr/>
          <a:lstStyle/>
          <a:p>
            <a:pPr eaLnBrk="1" hangingPunct="1">
              <a:defRPr/>
            </a:pPr>
            <a:r>
              <a:rPr lang="en-US" dirty="0"/>
              <a:t>Office of the Provost</a:t>
            </a:r>
          </a:p>
          <a:p>
            <a:pPr eaLnBrk="1" hangingPunct="1">
              <a:defRPr/>
            </a:pPr>
            <a:r>
              <a:rPr lang="en-US" dirty="0"/>
              <a:t>Fall 2022</a:t>
            </a:r>
          </a:p>
        </p:txBody>
      </p:sp>
      <p:sp>
        <p:nvSpPr>
          <p:cNvPr id="2" name="Slide Number Placeholder 1"/>
          <p:cNvSpPr>
            <a:spLocks noGrp="1"/>
          </p:cNvSpPr>
          <p:nvPr>
            <p:ph type="sldNum" sz="quarter" idx="11"/>
          </p:nvPr>
        </p:nvSpPr>
        <p:spPr/>
        <p:txBody>
          <a:bodyPr/>
          <a:lstStyle/>
          <a:p>
            <a:fld id="{CAEF78F0-37EF-4809-9D4B-212733D56452}" type="slidenum">
              <a:rPr lang="en-US" altLang="en-US" smtClean="0"/>
              <a:pPr/>
              <a:t>1</a:t>
            </a:fld>
            <a:endParaRPr lang="en-US" alt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eaLnBrk="1" hangingPunct="1"/>
            <a:r>
              <a:rPr lang="en-US" altLang="en-US" sz="4000" dirty="0">
                <a:ea typeface="ＭＳ Ｐゴシック" pitchFamily="34" charset="-128"/>
              </a:rPr>
              <a:t>Resources in Box for Your Use</a:t>
            </a:r>
          </a:p>
        </p:txBody>
      </p:sp>
      <p:sp>
        <p:nvSpPr>
          <p:cNvPr id="3" name="Content Placeholder 2"/>
          <p:cNvSpPr>
            <a:spLocks noGrp="1"/>
          </p:cNvSpPr>
          <p:nvPr>
            <p:ph idx="1"/>
          </p:nvPr>
        </p:nvSpPr>
        <p:spPr>
          <a:xfrm>
            <a:off x="381000" y="1295400"/>
            <a:ext cx="8458200" cy="4419600"/>
          </a:xfrm>
        </p:spPr>
        <p:txBody>
          <a:bodyPr/>
          <a:lstStyle/>
          <a:p>
            <a:pPr eaLnBrk="1" hangingPunct="1"/>
            <a:endParaRPr lang="en-US" altLang="en-US" sz="2800" dirty="0">
              <a:ea typeface="ＭＳ Ｐゴシック" pitchFamily="34" charset="-128"/>
            </a:endParaRPr>
          </a:p>
          <a:p>
            <a:pPr eaLnBrk="1" hangingPunct="1"/>
            <a:r>
              <a:rPr lang="en-US" altLang="en-US" sz="2800" dirty="0">
                <a:ea typeface="ＭＳ Ｐゴシック" pitchFamily="34" charset="-128"/>
              </a:rPr>
              <a:t>Your Original IBHE Program Proposal. (three-year reviews only).</a:t>
            </a:r>
          </a:p>
          <a:p>
            <a:pPr eaLnBrk="1" hangingPunct="1"/>
            <a:r>
              <a:rPr lang="en-US" altLang="en-US" sz="2800" dirty="0">
                <a:ea typeface="ＭＳ Ｐゴシック" pitchFamily="34" charset="-128"/>
              </a:rPr>
              <a:t>Your Previous Self-Study, College Curriculum Committee Memo, Dean’s Memo, Council Memo, IBHE Report, and MOU (if available).</a:t>
            </a:r>
          </a:p>
          <a:p>
            <a:pPr eaLnBrk="1" hangingPunct="1"/>
            <a:r>
              <a:rPr lang="en-US" altLang="en-US" sz="2800" dirty="0">
                <a:ea typeface="ＭＳ Ｐゴシック" pitchFamily="34" charset="-128"/>
              </a:rPr>
              <a:t>The PowerPoint and materials from this workshop.</a:t>
            </a:r>
          </a:p>
          <a:p>
            <a:r>
              <a:rPr lang="en-US" altLang="en-US" sz="2800" dirty="0">
                <a:ea typeface="ＭＳ Ｐゴシック" pitchFamily="34" charset="-128"/>
              </a:rPr>
              <a:t>Program and Unit Review Guidelines, also available at: </a:t>
            </a:r>
            <a:r>
              <a:rPr lang="en-US" altLang="en-US" sz="1800" dirty="0">
                <a:ea typeface="ＭＳ Ｐゴシック" pitchFamily="34" charset="-128"/>
                <a:hlinkClick r:id="rId4"/>
              </a:rPr>
              <a:t>https://www.uis.edu/institutionaleffectiveness/academic-unit-program-review/</a:t>
            </a:r>
            <a:r>
              <a:rPr lang="en-US" altLang="en-US" sz="1800" dirty="0">
                <a:ea typeface="ＭＳ Ｐゴシック" pitchFamily="34" charset="-128"/>
              </a:rPr>
              <a:t> </a:t>
            </a: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10</a:t>
            </a:fld>
            <a:endParaRPr lang="en-US" alt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0D58-9BF6-4718-965C-51FEB03D78AB}"/>
              </a:ext>
            </a:extLst>
          </p:cNvPr>
          <p:cNvSpPr>
            <a:spLocks noGrp="1"/>
          </p:cNvSpPr>
          <p:nvPr>
            <p:ph type="title"/>
          </p:nvPr>
        </p:nvSpPr>
        <p:spPr/>
        <p:txBody>
          <a:bodyPr/>
          <a:lstStyle/>
          <a:p>
            <a:r>
              <a:rPr lang="en-US" dirty="0"/>
              <a:t>Peer Panel</a:t>
            </a:r>
          </a:p>
        </p:txBody>
      </p:sp>
      <p:sp>
        <p:nvSpPr>
          <p:cNvPr id="3" name="Content Placeholder 2">
            <a:extLst>
              <a:ext uri="{FF2B5EF4-FFF2-40B4-BE49-F238E27FC236}">
                <a16:creationId xmlns:a16="http://schemas.microsoft.com/office/drawing/2014/main" id="{D705935F-8259-488E-8F22-95A69D1F40A1}"/>
              </a:ext>
            </a:extLst>
          </p:cNvPr>
          <p:cNvSpPr>
            <a:spLocks noGrp="1"/>
          </p:cNvSpPr>
          <p:nvPr>
            <p:ph idx="1"/>
          </p:nvPr>
        </p:nvSpPr>
        <p:spPr/>
        <p:txBody>
          <a:bodyPr/>
          <a:lstStyle/>
          <a:p>
            <a:r>
              <a:rPr lang="en-US" dirty="0"/>
              <a:t>Hei-Chi Chan</a:t>
            </a:r>
          </a:p>
          <a:p>
            <a:r>
              <a:rPr lang="en-US" dirty="0"/>
              <a:t>Ken Owens</a:t>
            </a:r>
          </a:p>
          <a:p>
            <a:r>
              <a:rPr lang="en-US" dirty="0"/>
              <a:t>Megan Styles</a:t>
            </a:r>
          </a:p>
        </p:txBody>
      </p:sp>
      <p:sp>
        <p:nvSpPr>
          <p:cNvPr id="4" name="Slide Number Placeholder 3">
            <a:extLst>
              <a:ext uri="{FF2B5EF4-FFF2-40B4-BE49-F238E27FC236}">
                <a16:creationId xmlns:a16="http://schemas.microsoft.com/office/drawing/2014/main" id="{C60F8DF2-BDA6-4DBA-B414-04BD6A7008DA}"/>
              </a:ext>
            </a:extLst>
          </p:cNvPr>
          <p:cNvSpPr>
            <a:spLocks noGrp="1"/>
          </p:cNvSpPr>
          <p:nvPr>
            <p:ph type="sldNum" sz="quarter" idx="11"/>
          </p:nvPr>
        </p:nvSpPr>
        <p:spPr/>
        <p:txBody>
          <a:bodyPr/>
          <a:lstStyle/>
          <a:p>
            <a:fld id="{DFBB0FC6-C5C4-4CD0-885F-65D15B70AE17}" type="slidenum">
              <a:rPr lang="en-US" altLang="en-US" smtClean="0"/>
              <a:pPr/>
              <a:t>11</a:t>
            </a:fld>
            <a:endParaRPr lang="en-US" altLang="en-US" dirty="0"/>
          </a:p>
        </p:txBody>
      </p:sp>
    </p:spTree>
    <p:extLst>
      <p:ext uri="{BB962C8B-B14F-4D97-AF65-F5344CB8AC3E}">
        <p14:creationId xmlns:p14="http://schemas.microsoft.com/office/powerpoint/2010/main" val="3089091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6033"/>
            <a:ext cx="7772400" cy="1143000"/>
          </a:xfrm>
        </p:spPr>
        <p:txBody>
          <a:bodyPr/>
          <a:lstStyle/>
          <a:p>
            <a:pPr algn="ctr"/>
            <a:r>
              <a:rPr lang="en-US" sz="6000" b="1" dirty="0"/>
              <a:t>Questions?</a:t>
            </a:r>
          </a:p>
        </p:txBody>
      </p:sp>
      <p:sp>
        <p:nvSpPr>
          <p:cNvPr id="4" name="Slide Number Placeholder 3"/>
          <p:cNvSpPr>
            <a:spLocks noGrp="1"/>
          </p:cNvSpPr>
          <p:nvPr>
            <p:ph type="sldNum" sz="quarter" idx="11"/>
          </p:nvPr>
        </p:nvSpPr>
        <p:spPr/>
        <p:txBody>
          <a:bodyPr/>
          <a:lstStyle/>
          <a:p>
            <a:fld id="{DFBB0FC6-C5C4-4CD0-885F-65D15B70AE17}" type="slidenum">
              <a:rPr lang="en-US" altLang="en-US" smtClean="0"/>
              <a:pPr/>
              <a:t>12</a:t>
            </a:fld>
            <a:endParaRPr lang="en-US" altLang="en-US" dirty="0"/>
          </a:p>
        </p:txBody>
      </p:sp>
      <p:pic>
        <p:nvPicPr>
          <p:cNvPr id="6" name="Content Placeholder 5"/>
          <p:cNvPicPr>
            <a:picLocks noGrp="1" noChangeAspect="1"/>
          </p:cNvPicPr>
          <p:nvPr>
            <p:ph idx="1"/>
          </p:nvPr>
        </p:nvPicPr>
        <p:blipFill>
          <a:blip r:embed="rId4"/>
          <a:stretch>
            <a:fillRect/>
          </a:stretch>
        </p:blipFill>
        <p:spPr>
          <a:xfrm>
            <a:off x="1295400" y="1109254"/>
            <a:ext cx="6908619" cy="4605746"/>
          </a:xfrm>
          <a:prstGeom prst="rect">
            <a:avLst/>
          </a:prstGeom>
        </p:spPr>
      </p:pic>
    </p:spTree>
    <p:custDataLst>
      <p:tags r:id="rId1"/>
    </p:custDataLst>
    <p:extLst>
      <p:ext uri="{BB962C8B-B14F-4D97-AF65-F5344CB8AC3E}">
        <p14:creationId xmlns:p14="http://schemas.microsoft.com/office/powerpoint/2010/main" val="39647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D3ACA-CA3E-4C5D-940A-C056514D70F7}"/>
              </a:ext>
            </a:extLst>
          </p:cNvPr>
          <p:cNvSpPr>
            <a:spLocks noGrp="1"/>
          </p:cNvSpPr>
          <p:nvPr>
            <p:ph type="title"/>
          </p:nvPr>
        </p:nvSpPr>
        <p:spPr/>
        <p:txBody>
          <a:bodyPr/>
          <a:lstStyle/>
          <a:p>
            <a:r>
              <a:rPr lang="en-US" dirty="0"/>
              <a:t>Supplemental Resources</a:t>
            </a:r>
          </a:p>
        </p:txBody>
      </p:sp>
      <p:sp>
        <p:nvSpPr>
          <p:cNvPr id="3" name="Content Placeholder 2">
            <a:extLst>
              <a:ext uri="{FF2B5EF4-FFF2-40B4-BE49-F238E27FC236}">
                <a16:creationId xmlns:a16="http://schemas.microsoft.com/office/drawing/2014/main" id="{145E8924-3131-4086-A8F0-FBA07E82944C}"/>
              </a:ext>
            </a:extLst>
          </p:cNvPr>
          <p:cNvSpPr>
            <a:spLocks noGrp="1"/>
          </p:cNvSpPr>
          <p:nvPr>
            <p:ph idx="1"/>
          </p:nvPr>
        </p:nvSpPr>
        <p:spPr/>
        <p:txBody>
          <a:bodyPr/>
          <a:lstStyle/>
          <a:p>
            <a:r>
              <a:rPr lang="en-US" dirty="0"/>
              <a:t>Detailed Timelines</a:t>
            </a:r>
          </a:p>
          <a:p>
            <a:r>
              <a:rPr lang="en-US" dirty="0"/>
              <a:t>IBHE Requirement</a:t>
            </a:r>
          </a:p>
          <a:p>
            <a:r>
              <a:rPr lang="en-US" dirty="0"/>
              <a:t>Ideal 8 Year Cycle</a:t>
            </a:r>
          </a:p>
          <a:p>
            <a:r>
              <a:rPr lang="en-US" dirty="0"/>
              <a:t>Special Cases: Minors, 3 year reviews, Externally accredited programs</a:t>
            </a:r>
          </a:p>
          <a:p>
            <a:r>
              <a:rPr lang="en-US" dirty="0"/>
              <a:t>Takeaways</a:t>
            </a:r>
          </a:p>
          <a:p>
            <a:endParaRPr lang="en-US" dirty="0"/>
          </a:p>
        </p:txBody>
      </p:sp>
      <p:sp>
        <p:nvSpPr>
          <p:cNvPr id="4" name="Slide Number Placeholder 3">
            <a:extLst>
              <a:ext uri="{FF2B5EF4-FFF2-40B4-BE49-F238E27FC236}">
                <a16:creationId xmlns:a16="http://schemas.microsoft.com/office/drawing/2014/main" id="{D9EB8CEE-8704-43EB-A3B1-E9C2603C4380}"/>
              </a:ext>
            </a:extLst>
          </p:cNvPr>
          <p:cNvSpPr>
            <a:spLocks noGrp="1"/>
          </p:cNvSpPr>
          <p:nvPr>
            <p:ph type="sldNum" sz="quarter" idx="11"/>
          </p:nvPr>
        </p:nvSpPr>
        <p:spPr/>
        <p:txBody>
          <a:bodyPr/>
          <a:lstStyle/>
          <a:p>
            <a:fld id="{DFBB0FC6-C5C4-4CD0-885F-65D15B70AE17}" type="slidenum">
              <a:rPr lang="en-US" altLang="en-US" smtClean="0"/>
              <a:pPr/>
              <a:t>13</a:t>
            </a:fld>
            <a:endParaRPr lang="en-US" altLang="en-US" dirty="0"/>
          </a:p>
        </p:txBody>
      </p:sp>
    </p:spTree>
    <p:extLst>
      <p:ext uri="{BB962C8B-B14F-4D97-AF65-F5344CB8AC3E}">
        <p14:creationId xmlns:p14="http://schemas.microsoft.com/office/powerpoint/2010/main" val="3936947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14400" y="486750"/>
            <a:ext cx="7772400" cy="715962"/>
          </a:xfrm>
        </p:spPr>
        <p:txBody>
          <a:bodyPr/>
          <a:lstStyle/>
          <a:p>
            <a:pPr algn="ctr">
              <a:lnSpc>
                <a:spcPct val="80000"/>
              </a:lnSpc>
            </a:pPr>
            <a:br>
              <a:rPr lang="en-US" altLang="en-US" sz="2800" b="1" dirty="0">
                <a:ea typeface="ＭＳ Ｐゴシック" pitchFamily="34" charset="-128"/>
              </a:rPr>
            </a:br>
            <a:r>
              <a:rPr lang="en-US" altLang="en-US" sz="2800" b="1" dirty="0">
                <a:ea typeface="ＭＳ Ｐゴシック" pitchFamily="34" charset="-128"/>
              </a:rPr>
              <a:t>Phase 1:  Begin Self-Study </a:t>
            </a:r>
            <a:br>
              <a:rPr lang="en-US" altLang="en-US" sz="2800" b="1" dirty="0">
                <a:ea typeface="ＭＳ Ｐゴシック" pitchFamily="34" charset="-128"/>
              </a:rPr>
            </a:br>
            <a:r>
              <a:rPr lang="en-US" altLang="en-US" sz="2800" b="1" dirty="0">
                <a:ea typeface="ＭＳ Ｐゴシック" pitchFamily="34" charset="-128"/>
              </a:rPr>
              <a:t>September 2022 – February 2023</a:t>
            </a:r>
            <a:br>
              <a:rPr lang="en-US" altLang="en-US" sz="2800" b="1" dirty="0">
                <a:ea typeface="ＭＳ Ｐゴシック" pitchFamily="34" charset="-128"/>
              </a:rPr>
            </a:br>
            <a:br>
              <a:rPr lang="en-US" altLang="en-US" sz="2800" b="1" dirty="0">
                <a:ea typeface="ＭＳ Ｐゴシック" pitchFamily="34" charset="-128"/>
              </a:rPr>
            </a:br>
            <a:endParaRPr lang="en-US" altLang="en-US" sz="2800" dirty="0">
              <a:ea typeface="ＭＳ Ｐゴシック" pitchFamily="34" charset="-128"/>
            </a:endParaRPr>
          </a:p>
        </p:txBody>
      </p:sp>
      <p:sp>
        <p:nvSpPr>
          <p:cNvPr id="23554" name="Content Placeholder 2"/>
          <p:cNvSpPr>
            <a:spLocks noGrp="1"/>
          </p:cNvSpPr>
          <p:nvPr>
            <p:ph idx="1"/>
          </p:nvPr>
        </p:nvSpPr>
        <p:spPr>
          <a:xfrm>
            <a:off x="105591" y="1447800"/>
            <a:ext cx="9038409" cy="4471851"/>
          </a:xfrm>
        </p:spPr>
        <p:txBody>
          <a:bodyPr/>
          <a:lstStyle/>
          <a:p>
            <a:pPr>
              <a:lnSpc>
                <a:spcPct val="80000"/>
              </a:lnSpc>
            </a:pPr>
            <a:r>
              <a:rPr lang="en-US" altLang="en-US" sz="2000" b="1" dirty="0">
                <a:ea typeface="ＭＳ Ｐゴシック" pitchFamily="34" charset="-128"/>
              </a:rPr>
              <a:t>Step 1:  Identify</a:t>
            </a:r>
            <a:r>
              <a:rPr lang="en-US" altLang="en-US" sz="2000" dirty="0">
                <a:ea typeface="ＭＳ Ｐゴシック" pitchFamily="34" charset="-128"/>
              </a:rPr>
              <a:t> self-study </a:t>
            </a:r>
            <a:r>
              <a:rPr lang="en-US" altLang="en-US" sz="2000" u="sng" dirty="0">
                <a:ea typeface="ＭＳ Ｐゴシック" pitchFamily="34" charset="-128"/>
              </a:rPr>
              <a:t>committee</a:t>
            </a:r>
            <a:r>
              <a:rPr lang="en-US" altLang="en-US" sz="2000" dirty="0">
                <a:ea typeface="ＭＳ Ｐゴシック" pitchFamily="34" charset="-128"/>
              </a:rPr>
              <a:t>. Meet to discuss key goals/focus and requirements of the self-study </a:t>
            </a:r>
            <a:r>
              <a:rPr lang="en-US" altLang="en-US" sz="2000" dirty="0">
                <a:solidFill>
                  <a:srgbClr val="FF0000"/>
                </a:solidFill>
                <a:ea typeface="ＭＳ Ｐゴシック" pitchFamily="34" charset="-128"/>
              </a:rPr>
              <a:t>before October 15</a:t>
            </a:r>
            <a:r>
              <a:rPr lang="en-US" altLang="en-US" sz="2000" baseline="30000" dirty="0">
                <a:solidFill>
                  <a:srgbClr val="FF0000"/>
                </a:solidFill>
                <a:ea typeface="ＭＳ Ｐゴシック" pitchFamily="34" charset="-128"/>
              </a:rPr>
              <a:t>th</a:t>
            </a:r>
            <a:r>
              <a:rPr lang="en-US" altLang="en-US" sz="2000" dirty="0">
                <a:ea typeface="ＭＳ Ｐゴシック" pitchFamily="34" charset="-128"/>
              </a:rPr>
              <a:t>.</a:t>
            </a:r>
          </a:p>
          <a:p>
            <a:pPr>
              <a:lnSpc>
                <a:spcPct val="80000"/>
              </a:lnSpc>
            </a:pPr>
            <a:endParaRPr lang="en-US" altLang="en-US" sz="2000" dirty="0">
              <a:ea typeface="ＭＳ Ｐゴシック" pitchFamily="34" charset="-128"/>
            </a:endParaRPr>
          </a:p>
          <a:p>
            <a:pPr>
              <a:lnSpc>
                <a:spcPct val="80000"/>
              </a:lnSpc>
            </a:pPr>
            <a:r>
              <a:rPr lang="en-US" altLang="en-US" sz="2000" b="1" dirty="0">
                <a:ea typeface="ＭＳ Ｐゴシック" pitchFamily="34" charset="-128"/>
              </a:rPr>
              <a:t>Step 2:  Gather and analyze data</a:t>
            </a:r>
            <a:r>
              <a:rPr lang="en-US" altLang="en-US" sz="2000" dirty="0">
                <a:ea typeface="ＭＳ Ｐゴシック" pitchFamily="34" charset="-128"/>
              </a:rPr>
              <a:t>. Consult with Laura Dorman, Kimberly Craig, and Dean’s Office as needed. Data should be identified and gathered by </a:t>
            </a:r>
            <a:r>
              <a:rPr lang="en-US" altLang="en-US" sz="2000" dirty="0">
                <a:solidFill>
                  <a:srgbClr val="C00000"/>
                </a:solidFill>
                <a:ea typeface="ＭＳ Ｐゴシック" pitchFamily="34" charset="-128"/>
              </a:rPr>
              <a:t>November 15th. Self-study committee should meet to discuss data and to assign sections to write to team members. November-January.</a:t>
            </a:r>
          </a:p>
          <a:p>
            <a:pPr>
              <a:lnSpc>
                <a:spcPct val="80000"/>
              </a:lnSpc>
            </a:pPr>
            <a:endParaRPr lang="en-US" altLang="en-US" sz="2000" b="1" dirty="0">
              <a:solidFill>
                <a:srgbClr val="993300"/>
              </a:solidFill>
              <a:ea typeface="ＭＳ Ｐゴシック" pitchFamily="34" charset="-128"/>
            </a:endParaRPr>
          </a:p>
          <a:p>
            <a:pPr>
              <a:lnSpc>
                <a:spcPct val="80000"/>
              </a:lnSpc>
            </a:pPr>
            <a:r>
              <a:rPr lang="en-US" altLang="en-US" sz="2000" b="1" dirty="0">
                <a:ea typeface="ＭＳ Ｐゴシック" pitchFamily="34" charset="-128"/>
              </a:rPr>
              <a:t>Step 3:  Write report</a:t>
            </a:r>
            <a:r>
              <a:rPr lang="en-US" altLang="en-US" sz="2000" dirty="0">
                <a:ea typeface="ＭＳ Ｐゴシック" pitchFamily="34" charset="-128"/>
              </a:rPr>
              <a:t>. Lead writer edits and compiles sections into the self-study. Drafting should be underway by </a:t>
            </a:r>
            <a:r>
              <a:rPr lang="en-US" altLang="en-US" sz="2000" dirty="0">
                <a:solidFill>
                  <a:srgbClr val="C00000"/>
                </a:solidFill>
                <a:ea typeface="ＭＳ Ｐゴシック" pitchFamily="34" charset="-128"/>
              </a:rPr>
              <a:t>February 7, 2023.  </a:t>
            </a:r>
            <a:r>
              <a:rPr lang="en-US" altLang="en-US" sz="2000" dirty="0">
                <a:ea typeface="ＭＳ Ｐゴシック" pitchFamily="34" charset="-128"/>
              </a:rPr>
              <a:t>Report should be completed by</a:t>
            </a:r>
            <a:r>
              <a:rPr lang="en-US" altLang="en-US" sz="2000" dirty="0">
                <a:solidFill>
                  <a:srgbClr val="FF0000"/>
                </a:solidFill>
                <a:ea typeface="ＭＳ Ｐゴシック" pitchFamily="34" charset="-128"/>
              </a:rPr>
              <a:t> </a:t>
            </a:r>
            <a:r>
              <a:rPr lang="en-US" altLang="en-US" sz="2000" dirty="0">
                <a:solidFill>
                  <a:srgbClr val="C00000"/>
                </a:solidFill>
                <a:ea typeface="ＭＳ Ｐゴシック" pitchFamily="34" charset="-128"/>
              </a:rPr>
              <a:t>March 7, 2023.</a:t>
            </a:r>
          </a:p>
          <a:p>
            <a:pPr marL="0" indent="0">
              <a:lnSpc>
                <a:spcPct val="80000"/>
              </a:lnSpc>
              <a:buNone/>
            </a:pPr>
            <a:endParaRPr lang="en-US" sz="2000" b="1" dirty="0">
              <a:solidFill>
                <a:srgbClr val="FF0000"/>
              </a:solidFill>
            </a:endParaRPr>
          </a:p>
          <a:p>
            <a:pPr>
              <a:lnSpc>
                <a:spcPct val="80000"/>
              </a:lnSpc>
            </a:pPr>
            <a:endParaRPr lang="en-US" altLang="en-US" sz="2400" dirty="0">
              <a:solidFill>
                <a:srgbClr val="FF0000"/>
              </a:solidFill>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14</a:t>
            </a:fld>
            <a:endParaRPr lang="en-US" altLang="en-US" dirty="0"/>
          </a:p>
        </p:txBody>
      </p:sp>
    </p:spTree>
    <p:custDataLst>
      <p:tags r:id="rId1"/>
    </p:custDataLst>
    <p:extLst>
      <p:ext uri="{BB962C8B-B14F-4D97-AF65-F5344CB8AC3E}">
        <p14:creationId xmlns:p14="http://schemas.microsoft.com/office/powerpoint/2010/main" val="349382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287383" y="457200"/>
            <a:ext cx="8399417" cy="1143000"/>
          </a:xfrm>
        </p:spPr>
        <p:txBody>
          <a:bodyPr/>
          <a:lstStyle/>
          <a:p>
            <a:pPr algn="ctr"/>
            <a:br>
              <a:rPr lang="en-US" altLang="en-US" sz="4000" b="1" dirty="0">
                <a:ea typeface="ＭＳ Ｐゴシック" pitchFamily="34" charset="-128"/>
              </a:rPr>
            </a:br>
            <a:r>
              <a:rPr lang="en-US" altLang="en-US" sz="4000" b="1" dirty="0">
                <a:ea typeface="ＭＳ Ｐゴシック" pitchFamily="34" charset="-128"/>
              </a:rPr>
              <a:t>Phase 2:  Governance</a:t>
            </a:r>
            <a:br>
              <a:rPr lang="en-US" altLang="en-US" sz="4000" b="1" dirty="0">
                <a:ea typeface="ＭＳ Ｐゴシック" pitchFamily="34" charset="-128"/>
              </a:rPr>
            </a:br>
            <a:r>
              <a:rPr lang="en-US" altLang="en-US" sz="4000" b="1" dirty="0">
                <a:ea typeface="ＭＳ Ｐゴシック" pitchFamily="34" charset="-128"/>
              </a:rPr>
              <a:t>March 2022 – April 2023</a:t>
            </a:r>
            <a:br>
              <a:rPr lang="en-US" altLang="en-US" sz="4000" b="1" dirty="0">
                <a:ea typeface="ＭＳ Ｐゴシック" pitchFamily="34" charset="-128"/>
              </a:rPr>
            </a:br>
            <a:r>
              <a:rPr lang="en-US" altLang="en-US" sz="4000" b="1" dirty="0">
                <a:ea typeface="ＭＳ Ｐゴシック" pitchFamily="34" charset="-128"/>
              </a:rPr>
              <a:t> </a:t>
            </a:r>
            <a:br>
              <a:rPr lang="en-US" altLang="en-US" sz="4000" b="1" dirty="0">
                <a:ea typeface="ＭＳ Ｐゴシック" pitchFamily="34" charset="-128"/>
              </a:rPr>
            </a:br>
            <a:endParaRPr lang="en-US" altLang="en-US" sz="4000" dirty="0">
              <a:ea typeface="ＭＳ Ｐゴシック" pitchFamily="34" charset="-128"/>
            </a:endParaRPr>
          </a:p>
        </p:txBody>
      </p:sp>
      <p:sp>
        <p:nvSpPr>
          <p:cNvPr id="23554" name="Content Placeholder 2"/>
          <p:cNvSpPr>
            <a:spLocks noGrp="1"/>
          </p:cNvSpPr>
          <p:nvPr>
            <p:ph idx="1"/>
          </p:nvPr>
        </p:nvSpPr>
        <p:spPr>
          <a:xfrm>
            <a:off x="287383" y="1706562"/>
            <a:ext cx="8610600" cy="4572000"/>
          </a:xfrm>
        </p:spPr>
        <p:txBody>
          <a:bodyPr/>
          <a:lstStyle/>
          <a:p>
            <a:pPr marL="0" indent="0" eaLnBrk="1" hangingPunct="1">
              <a:lnSpc>
                <a:spcPct val="80000"/>
              </a:lnSpc>
              <a:buNone/>
            </a:pPr>
            <a:endParaRPr lang="en-US" altLang="en-US" sz="2800" u="sng" dirty="0">
              <a:ea typeface="ＭＳ Ｐゴシック" pitchFamily="34" charset="-128"/>
            </a:endParaRPr>
          </a:p>
          <a:p>
            <a:pPr marL="0" indent="0" eaLnBrk="1" hangingPunct="1">
              <a:lnSpc>
                <a:spcPct val="80000"/>
              </a:lnSpc>
              <a:buNone/>
            </a:pPr>
            <a:r>
              <a:rPr lang="en-US" altLang="en-US" sz="2800" b="1" dirty="0">
                <a:ea typeface="ＭＳ Ｐゴシック" pitchFamily="34" charset="-128"/>
              </a:rPr>
              <a:t>Step 1:</a:t>
            </a:r>
            <a:r>
              <a:rPr lang="en-US" altLang="en-US" sz="2800" dirty="0">
                <a:ea typeface="ＭＳ Ｐゴシック" pitchFamily="34" charset="-128"/>
              </a:rPr>
              <a:t>  </a:t>
            </a:r>
            <a:r>
              <a:rPr lang="en-US" altLang="en-US" sz="2800" b="1" dirty="0">
                <a:ea typeface="ＭＳ Ｐゴシック" pitchFamily="34" charset="-128"/>
              </a:rPr>
              <a:t>Program or unit approves report </a:t>
            </a:r>
            <a:r>
              <a:rPr lang="en-US" altLang="en-US" sz="2800" dirty="0">
                <a:ea typeface="ＭＳ Ｐゴシック" pitchFamily="34" charset="-128"/>
              </a:rPr>
              <a:t>by </a:t>
            </a:r>
          </a:p>
          <a:p>
            <a:pPr marL="0" indent="0" eaLnBrk="1" hangingPunct="1">
              <a:lnSpc>
                <a:spcPct val="80000"/>
              </a:lnSpc>
              <a:buNone/>
            </a:pPr>
            <a:r>
              <a:rPr lang="en-US" altLang="en-US" sz="2800" dirty="0">
                <a:solidFill>
                  <a:srgbClr val="C00000"/>
                </a:solidFill>
                <a:ea typeface="ＭＳ Ｐゴシック" pitchFamily="34" charset="-128"/>
              </a:rPr>
              <a:t>March 1, 2023. </a:t>
            </a:r>
          </a:p>
          <a:p>
            <a:pPr marL="0" indent="0" eaLnBrk="1" hangingPunct="1">
              <a:lnSpc>
                <a:spcPct val="80000"/>
              </a:lnSpc>
              <a:buNone/>
            </a:pPr>
            <a:endParaRPr lang="en-US" altLang="en-US" sz="2800" dirty="0">
              <a:solidFill>
                <a:srgbClr val="FF0000"/>
              </a:solidFill>
              <a:ea typeface="ＭＳ Ｐゴシック" pitchFamily="34" charset="-128"/>
            </a:endParaRPr>
          </a:p>
          <a:p>
            <a:pPr marL="0" indent="0" eaLnBrk="1" hangingPunct="1">
              <a:lnSpc>
                <a:spcPct val="80000"/>
              </a:lnSpc>
              <a:buNone/>
            </a:pPr>
            <a:r>
              <a:rPr lang="en-US" altLang="en-US" sz="2800" b="1" dirty="0">
                <a:ea typeface="ＭＳ Ｐゴシック" pitchFamily="34" charset="-128"/>
              </a:rPr>
              <a:t>Step 2: </a:t>
            </a:r>
            <a:r>
              <a:rPr lang="en-US" altLang="en-US" sz="2800" dirty="0">
                <a:ea typeface="ＭＳ Ｐゴシック" pitchFamily="34" charset="-128"/>
              </a:rPr>
              <a:t> </a:t>
            </a:r>
            <a:r>
              <a:rPr lang="en-US" altLang="en-US" sz="2800" b="1" dirty="0">
                <a:ea typeface="ＭＳ Ｐゴシック" pitchFamily="34" charset="-128"/>
              </a:rPr>
              <a:t>Coordinator emails report </a:t>
            </a:r>
            <a:r>
              <a:rPr lang="en-US" altLang="en-US" sz="2800" dirty="0">
                <a:ea typeface="ＭＳ Ｐゴシック" pitchFamily="34" charset="-128"/>
              </a:rPr>
              <a:t>in </a:t>
            </a:r>
            <a:r>
              <a:rPr lang="en-US" altLang="en-US" sz="2800" b="1" dirty="0">
                <a:ea typeface="ＭＳ Ｐゴシック" pitchFamily="34" charset="-128"/>
              </a:rPr>
              <a:t>WORD format</a:t>
            </a:r>
            <a:r>
              <a:rPr lang="en-US" altLang="en-US" sz="2800" dirty="0">
                <a:ea typeface="ＭＳ Ｐゴシック" pitchFamily="34" charset="-128"/>
              </a:rPr>
              <a:t> to the Program Review Coordinator by </a:t>
            </a:r>
            <a:r>
              <a:rPr lang="en-US" altLang="en-US" sz="2800" dirty="0">
                <a:solidFill>
                  <a:srgbClr val="C00000"/>
                </a:solidFill>
                <a:ea typeface="ＭＳ Ｐゴシック" pitchFamily="34" charset="-128"/>
              </a:rPr>
              <a:t>March 7, 2023</a:t>
            </a:r>
            <a:r>
              <a:rPr lang="en-US" altLang="en-US" sz="2800" dirty="0">
                <a:ea typeface="ＭＳ Ｐゴシック" pitchFamily="34" charset="-128"/>
              </a:rPr>
              <a:t>at </a:t>
            </a:r>
            <a:r>
              <a:rPr lang="en-US" altLang="en-US" sz="2800" dirty="0">
                <a:solidFill>
                  <a:srgbClr val="C00000"/>
                </a:solidFill>
                <a:ea typeface="ＭＳ Ｐゴシック" pitchFamily="34" charset="-128"/>
                <a:hlinkClick r:id="rId4"/>
              </a:rPr>
              <a:t>programreview@uis.edu</a:t>
            </a:r>
            <a:r>
              <a:rPr lang="en-US" altLang="en-US" sz="2800" dirty="0">
                <a:solidFill>
                  <a:srgbClr val="C00000"/>
                </a:solidFill>
                <a:ea typeface="ＭＳ Ｐゴシック" pitchFamily="34" charset="-128"/>
              </a:rPr>
              <a:t> </a:t>
            </a:r>
            <a:r>
              <a:rPr lang="en-US" altLang="en-US" sz="2800" dirty="0">
                <a:ea typeface="ＭＳ Ｐゴシック" pitchFamily="34" charset="-128"/>
              </a:rPr>
              <a:t>.  The email text must confirm the review has been approved by the program and contain that approval date.  The Program Review Coordinator</a:t>
            </a:r>
            <a:r>
              <a:rPr lang="en-US" altLang="en-US" sz="2800" dirty="0">
                <a:solidFill>
                  <a:schemeClr val="accent6">
                    <a:lumMod val="50000"/>
                  </a:schemeClr>
                </a:solidFill>
                <a:ea typeface="ＭＳ Ｐゴシック" pitchFamily="34" charset="-128"/>
              </a:rPr>
              <a:t> </a:t>
            </a:r>
            <a:r>
              <a:rPr lang="en-US" altLang="en-US" sz="2800" dirty="0">
                <a:ea typeface="ＭＳ Ｐゴシック" pitchFamily="34" charset="-128"/>
              </a:rPr>
              <a:t>routes the report to the College Curriculum Committee for review.</a:t>
            </a:r>
          </a:p>
          <a:p>
            <a:pPr marL="0" indent="0" eaLnBrk="1" hangingPunct="1">
              <a:lnSpc>
                <a:spcPct val="80000"/>
              </a:lnSpc>
              <a:buNone/>
            </a:pPr>
            <a:endParaRPr lang="en-US" altLang="en-US" sz="2800"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15</a:t>
            </a:fld>
            <a:endParaRPr lang="en-US" altLang="en-US" dirty="0"/>
          </a:p>
        </p:txBody>
      </p:sp>
    </p:spTree>
    <p:custDataLst>
      <p:tags r:id="rId1"/>
    </p:custDataLst>
    <p:extLst>
      <p:ext uri="{BB962C8B-B14F-4D97-AF65-F5344CB8AC3E}">
        <p14:creationId xmlns:p14="http://schemas.microsoft.com/office/powerpoint/2010/main" val="1701404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304800" y="381000"/>
            <a:ext cx="8382000" cy="1143000"/>
          </a:xfrm>
        </p:spPr>
        <p:txBody>
          <a:bodyPr/>
          <a:lstStyle/>
          <a:p>
            <a:pPr algn="ctr"/>
            <a:br>
              <a:rPr lang="en-US" altLang="en-US" sz="4000" b="1" dirty="0">
                <a:ea typeface="ＭＳ Ｐゴシック" pitchFamily="34" charset="-128"/>
              </a:rPr>
            </a:br>
            <a:r>
              <a:rPr lang="en-US" altLang="en-US" sz="4000" b="1" dirty="0">
                <a:ea typeface="ＭＳ Ｐゴシック" pitchFamily="34" charset="-128"/>
              </a:rPr>
              <a:t>Phase 2:  Governance</a:t>
            </a:r>
            <a:br>
              <a:rPr lang="en-US" altLang="en-US" sz="4000" b="1" dirty="0">
                <a:ea typeface="ＭＳ Ｐゴシック" pitchFamily="34" charset="-128"/>
              </a:rPr>
            </a:br>
            <a:r>
              <a:rPr lang="en-US" altLang="en-US" sz="4000" b="1" dirty="0">
                <a:ea typeface="ＭＳ Ｐゴシック" pitchFamily="34" charset="-128"/>
              </a:rPr>
              <a:t>March 2022 – April 2023 </a:t>
            </a:r>
            <a:br>
              <a:rPr lang="en-US" altLang="en-US" sz="4000" b="1" dirty="0">
                <a:ea typeface="ＭＳ Ｐゴシック" pitchFamily="34" charset="-128"/>
              </a:rPr>
            </a:br>
            <a:endParaRPr lang="en-US" altLang="en-US" sz="4000" dirty="0">
              <a:ea typeface="ＭＳ Ｐゴシック" pitchFamily="34" charset="-128"/>
            </a:endParaRPr>
          </a:p>
        </p:txBody>
      </p:sp>
      <p:sp>
        <p:nvSpPr>
          <p:cNvPr id="23554" name="Content Placeholder 2"/>
          <p:cNvSpPr>
            <a:spLocks noGrp="1"/>
          </p:cNvSpPr>
          <p:nvPr>
            <p:ph idx="1"/>
          </p:nvPr>
        </p:nvSpPr>
        <p:spPr>
          <a:xfrm>
            <a:off x="304800" y="1889125"/>
            <a:ext cx="8610600" cy="2759075"/>
          </a:xfrm>
        </p:spPr>
        <p:txBody>
          <a:bodyPr/>
          <a:lstStyle/>
          <a:p>
            <a:pPr marL="0" indent="0" eaLnBrk="1" hangingPunct="1">
              <a:lnSpc>
                <a:spcPct val="80000"/>
              </a:lnSpc>
              <a:buNone/>
            </a:pPr>
            <a:r>
              <a:rPr lang="en-US" altLang="en-US" sz="2400" b="1" dirty="0">
                <a:ea typeface="ＭＳ Ｐゴシック" pitchFamily="34" charset="-128"/>
              </a:rPr>
              <a:t>Step 3:</a:t>
            </a:r>
            <a:r>
              <a:rPr lang="en-US" altLang="en-US" sz="2400" dirty="0">
                <a:ea typeface="ＭＳ Ｐゴシック" pitchFamily="34" charset="-128"/>
              </a:rPr>
              <a:t>  </a:t>
            </a:r>
            <a:r>
              <a:rPr lang="en-US" altLang="en-US" sz="2400" b="1" dirty="0">
                <a:ea typeface="ＭＳ Ｐゴシック" pitchFamily="34" charset="-128"/>
              </a:rPr>
              <a:t>CCC reviews report </a:t>
            </a:r>
            <a:r>
              <a:rPr lang="en-US" altLang="en-US" sz="2400" dirty="0">
                <a:ea typeface="ＭＳ Ｐゴシック" pitchFamily="34" charset="-128"/>
              </a:rPr>
              <a:t>and prepares a recommendation memo addressed to the Dean no later than </a:t>
            </a:r>
            <a:r>
              <a:rPr lang="en-US" altLang="en-US" sz="2400" dirty="0">
                <a:solidFill>
                  <a:srgbClr val="C00000"/>
                </a:solidFill>
                <a:ea typeface="ＭＳ Ｐゴシック" pitchFamily="34" charset="-128"/>
              </a:rPr>
              <a:t>October 25, 2022.  </a:t>
            </a:r>
            <a:r>
              <a:rPr lang="en-US" altLang="en-US" sz="2400" dirty="0">
                <a:ea typeface="ＭＳ Ｐゴシック" pitchFamily="34" charset="-128"/>
              </a:rPr>
              <a:t>The Program Review Coordinator forwards report and CCC memo to Dean for review.  </a:t>
            </a:r>
          </a:p>
          <a:p>
            <a:pPr marL="0" indent="0" eaLnBrk="1" hangingPunct="1">
              <a:lnSpc>
                <a:spcPct val="80000"/>
              </a:lnSpc>
              <a:buNone/>
            </a:pPr>
            <a:endParaRPr lang="en-US" altLang="en-US" sz="2400" b="1" dirty="0">
              <a:ea typeface="ＭＳ Ｐゴシック" pitchFamily="34" charset="-128"/>
            </a:endParaRPr>
          </a:p>
          <a:p>
            <a:pPr marL="0" indent="0" eaLnBrk="1" hangingPunct="1">
              <a:lnSpc>
                <a:spcPct val="80000"/>
              </a:lnSpc>
              <a:buNone/>
            </a:pPr>
            <a:r>
              <a:rPr lang="en-US" altLang="en-US" sz="2400" b="1" dirty="0">
                <a:ea typeface="ＭＳ Ｐゴシック" pitchFamily="34" charset="-128"/>
              </a:rPr>
              <a:t>Step 4:</a:t>
            </a:r>
            <a:r>
              <a:rPr lang="en-US" altLang="en-US" sz="2400" dirty="0">
                <a:ea typeface="ＭＳ Ｐゴシック" pitchFamily="34" charset="-128"/>
              </a:rPr>
              <a:t>  </a:t>
            </a:r>
            <a:r>
              <a:rPr lang="en-US" altLang="en-US" sz="2400" b="1" dirty="0">
                <a:ea typeface="ＭＳ Ｐゴシック" pitchFamily="34" charset="-128"/>
              </a:rPr>
              <a:t>Dean or Administrator reviews report</a:t>
            </a:r>
            <a:r>
              <a:rPr lang="en-US" altLang="en-US" sz="2400" dirty="0">
                <a:ea typeface="ＭＳ Ｐゴシック" pitchFamily="34" charset="-128"/>
              </a:rPr>
              <a:t>, prepares memo outlining recommendations and forwards all materials to the Program Review Coordinator by </a:t>
            </a:r>
            <a:r>
              <a:rPr lang="en-US" altLang="en-US" sz="2400" dirty="0">
                <a:solidFill>
                  <a:srgbClr val="C00000"/>
                </a:solidFill>
                <a:ea typeface="ＭＳ Ｐゴシック" pitchFamily="34" charset="-128"/>
              </a:rPr>
              <a:t>December 10, 2022.  </a:t>
            </a:r>
            <a:r>
              <a:rPr lang="en-US" altLang="en-US" sz="2400" dirty="0">
                <a:ea typeface="ＭＳ Ｐゴシック" pitchFamily="34" charset="-128"/>
              </a:rPr>
              <a:t>The Program Review Coordinator forwards report and memos to Council for review.</a:t>
            </a:r>
          </a:p>
          <a:p>
            <a:pPr marL="0" lvl="0" indent="0">
              <a:lnSpc>
                <a:spcPct val="80000"/>
              </a:lnSpc>
              <a:buNone/>
            </a:pPr>
            <a:r>
              <a:rPr lang="en-US" altLang="en-US" sz="2400" b="1" dirty="0">
                <a:solidFill>
                  <a:prstClr val="black"/>
                </a:solidFill>
                <a:ea typeface="ＭＳ Ｐゴシック" pitchFamily="34" charset="-128"/>
              </a:rPr>
              <a:t>Final Step:  </a:t>
            </a:r>
            <a:r>
              <a:rPr lang="en-US" altLang="en-US" sz="2400" dirty="0">
                <a:solidFill>
                  <a:prstClr val="black"/>
                </a:solidFill>
                <a:ea typeface="ＭＳ Ｐゴシック" pitchFamily="34" charset="-128"/>
              </a:rPr>
              <a:t>Provost’s Office prepares MOU &amp; IBHE Report.  </a:t>
            </a:r>
          </a:p>
          <a:p>
            <a:pPr marL="0" lvl="0" indent="0">
              <a:lnSpc>
                <a:spcPct val="80000"/>
              </a:lnSpc>
              <a:buNone/>
            </a:pPr>
            <a:r>
              <a:rPr lang="en-US" altLang="en-US" sz="2400" dirty="0">
                <a:solidFill>
                  <a:prstClr val="black"/>
                </a:solidFill>
                <a:ea typeface="ＭＳ Ｐゴシック" pitchFamily="34" charset="-128"/>
              </a:rPr>
              <a:t>(</a:t>
            </a:r>
            <a:r>
              <a:rPr lang="en-US" altLang="en-US" sz="2400" dirty="0">
                <a:solidFill>
                  <a:srgbClr val="C00000"/>
                </a:solidFill>
                <a:ea typeface="ＭＳ Ｐゴシック" pitchFamily="34" charset="-128"/>
              </a:rPr>
              <a:t>Summer 2023</a:t>
            </a:r>
            <a:r>
              <a:rPr lang="en-US" altLang="en-US" sz="2400" dirty="0">
                <a:solidFill>
                  <a:prstClr val="black"/>
                </a:solidFill>
                <a:ea typeface="ＭＳ Ｐゴシック" pitchFamily="34" charset="-128"/>
              </a:rPr>
              <a:t>).</a:t>
            </a:r>
          </a:p>
          <a:p>
            <a:pPr marL="0" indent="0" eaLnBrk="1" hangingPunct="1">
              <a:lnSpc>
                <a:spcPct val="80000"/>
              </a:lnSpc>
              <a:buNone/>
            </a:pPr>
            <a:endParaRPr lang="en-US" altLang="en-US" sz="2400"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16</a:t>
            </a:fld>
            <a:endParaRPr lang="en-US" altLang="en-US" dirty="0"/>
          </a:p>
        </p:txBody>
      </p:sp>
    </p:spTree>
    <p:custDataLst>
      <p:tags r:id="rId1"/>
    </p:custDataLst>
    <p:extLst>
      <p:ext uri="{BB962C8B-B14F-4D97-AF65-F5344CB8AC3E}">
        <p14:creationId xmlns:p14="http://schemas.microsoft.com/office/powerpoint/2010/main" val="2424289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4300" y="457200"/>
            <a:ext cx="8801100" cy="411162"/>
          </a:xfrm>
        </p:spPr>
        <p:txBody>
          <a:bodyPr/>
          <a:lstStyle/>
          <a:p>
            <a:pPr marL="457200" lvl="1" indent="0" algn="ctr">
              <a:buNone/>
            </a:pPr>
            <a:br>
              <a:rPr lang="en-US" altLang="en-US" sz="4000" b="1" dirty="0">
                <a:ea typeface="ＭＳ Ｐゴシック" pitchFamily="34" charset="-128"/>
              </a:rPr>
            </a:br>
            <a:br>
              <a:rPr lang="en-US" altLang="en-US" sz="4000" b="1" dirty="0">
                <a:ea typeface="ＭＳ Ｐゴシック" pitchFamily="34" charset="-128"/>
              </a:rPr>
            </a:br>
            <a:br>
              <a:rPr lang="en-US" altLang="en-US" sz="4000" b="1" dirty="0">
                <a:ea typeface="ＭＳ Ｐゴシック" pitchFamily="34" charset="-128"/>
              </a:rPr>
            </a:br>
            <a:r>
              <a:rPr lang="en-US" altLang="en-US" sz="4000" b="1" dirty="0">
                <a:ea typeface="ＭＳ Ｐゴシック" pitchFamily="34" charset="-128"/>
              </a:rPr>
              <a:t>Phase 2:   Governance</a:t>
            </a:r>
            <a:br>
              <a:rPr lang="en-US" altLang="en-US" sz="4000" b="1" dirty="0">
                <a:ea typeface="ＭＳ Ｐゴシック" pitchFamily="34" charset="-128"/>
              </a:rPr>
            </a:br>
            <a:r>
              <a:rPr lang="en-US" altLang="en-US" sz="4000" b="1" dirty="0">
                <a:ea typeface="ＭＳ Ｐゴシック" pitchFamily="34" charset="-128"/>
              </a:rPr>
              <a:t>March 2022 </a:t>
            </a:r>
            <a:r>
              <a:rPr lang="en-US" altLang="en-US" b="1" dirty="0">
                <a:ea typeface="ＭＳ Ｐゴシック" pitchFamily="34" charset="-128"/>
              </a:rPr>
              <a:t>– April 2023 </a:t>
            </a:r>
            <a:br>
              <a:rPr lang="en-US" altLang="en-US" b="1" dirty="0">
                <a:ea typeface="ＭＳ Ｐゴシック" pitchFamily="34" charset="-128"/>
              </a:rPr>
            </a:br>
            <a:r>
              <a:rPr lang="en-US" altLang="en-US" sz="4000" dirty="0">
                <a:ea typeface="ＭＳ Ｐゴシック" pitchFamily="34" charset="-128"/>
              </a:rPr>
              <a:t> </a:t>
            </a:r>
            <a:br>
              <a:rPr lang="en-US" altLang="en-US" sz="4000" dirty="0">
                <a:ea typeface="ＭＳ Ｐゴシック" pitchFamily="34" charset="-128"/>
              </a:rPr>
            </a:br>
            <a:endParaRPr lang="en-US" altLang="en-US" sz="4000" dirty="0">
              <a:ea typeface="ＭＳ Ｐゴシック" pitchFamily="34" charset="-128"/>
            </a:endParaRPr>
          </a:p>
        </p:txBody>
      </p:sp>
      <p:sp>
        <p:nvSpPr>
          <p:cNvPr id="21506" name="Content Placeholder 2"/>
          <p:cNvSpPr>
            <a:spLocks noGrp="1"/>
          </p:cNvSpPr>
          <p:nvPr>
            <p:ph idx="1"/>
          </p:nvPr>
        </p:nvSpPr>
        <p:spPr>
          <a:xfrm>
            <a:off x="114300" y="2011362"/>
            <a:ext cx="8801100" cy="4267200"/>
          </a:xfrm>
        </p:spPr>
        <p:txBody>
          <a:bodyPr/>
          <a:lstStyle/>
          <a:p>
            <a:pPr lvl="1">
              <a:buClrTx/>
              <a:buFont typeface="Wingdings" panose="05000000000000000000" pitchFamily="2" charset="2"/>
              <a:buChar char="§"/>
            </a:pPr>
            <a:r>
              <a:rPr lang="en-US" altLang="en-US" dirty="0">
                <a:ea typeface="ＭＳ Ｐゴシック" pitchFamily="34" charset="-128"/>
              </a:rPr>
              <a:t>All program review governance document submissions and approvals are to be routed via email through the </a:t>
            </a:r>
            <a:r>
              <a:rPr lang="en-US" altLang="en-US" b="1" dirty="0">
                <a:ea typeface="ＭＳ Ｐゴシック" pitchFamily="34" charset="-128"/>
              </a:rPr>
              <a:t>Program Review Coordinator</a:t>
            </a:r>
            <a:r>
              <a:rPr lang="en-US" altLang="en-US" b="1" dirty="0">
                <a:solidFill>
                  <a:srgbClr val="C00000"/>
                </a:solidFill>
                <a:ea typeface="ＭＳ Ｐゴシック" pitchFamily="34" charset="-128"/>
              </a:rPr>
              <a:t> </a:t>
            </a:r>
            <a:r>
              <a:rPr lang="en-US" altLang="en-US" dirty="0">
                <a:ea typeface="ＭＳ Ｐゴシック" pitchFamily="34" charset="-128"/>
              </a:rPr>
              <a:t>in the Provost’s Office at </a:t>
            </a:r>
            <a:r>
              <a:rPr lang="en-US" altLang="en-US" dirty="0">
                <a:ea typeface="ＭＳ Ｐゴシック" pitchFamily="34" charset="-128"/>
                <a:hlinkClick r:id="rId4"/>
              </a:rPr>
              <a:t>programreview@uis.edu</a:t>
            </a:r>
            <a:r>
              <a:rPr lang="en-US" altLang="en-US" dirty="0">
                <a:ea typeface="ＭＳ Ｐゴシック" pitchFamily="34" charset="-128"/>
              </a:rPr>
              <a:t> .</a:t>
            </a:r>
          </a:p>
          <a:p>
            <a:pPr marL="457200" lvl="1" indent="0">
              <a:buNone/>
            </a:pPr>
            <a:endParaRPr lang="en-US" altLang="en-US" dirty="0">
              <a:ea typeface="ＭＳ Ｐゴシック" pitchFamily="34" charset="-128"/>
            </a:endParaRPr>
          </a:p>
          <a:p>
            <a:pPr lvl="1">
              <a:buClr>
                <a:schemeClr val="tx1"/>
              </a:buClr>
              <a:buFont typeface="Wingdings" panose="05000000000000000000" pitchFamily="2" charset="2"/>
              <a:buChar char="§"/>
            </a:pPr>
            <a:r>
              <a:rPr lang="en-US" altLang="en-US" dirty="0">
                <a:ea typeface="ＭＳ Ｐゴシック" pitchFamily="34" charset="-128"/>
              </a:rPr>
              <a:t>The</a:t>
            </a:r>
            <a:r>
              <a:rPr lang="en-US" altLang="en-US" b="1" dirty="0">
                <a:ea typeface="ＭＳ Ｐゴシック" pitchFamily="34" charset="-128"/>
              </a:rPr>
              <a:t> Program Review Coordinator</a:t>
            </a:r>
            <a:r>
              <a:rPr lang="en-US" altLang="en-US" b="1" dirty="0">
                <a:solidFill>
                  <a:srgbClr val="C00000"/>
                </a:solidFill>
                <a:ea typeface="ＭＳ Ｐゴシック" pitchFamily="34" charset="-128"/>
              </a:rPr>
              <a:t> </a:t>
            </a:r>
            <a:r>
              <a:rPr lang="en-US" altLang="en-US" dirty="0">
                <a:ea typeface="ＭＳ Ｐゴシック" pitchFamily="34" charset="-128"/>
              </a:rPr>
              <a:t>will distribute materials to each governing entity and collect approval documents for tracking purposes.</a:t>
            </a:r>
          </a:p>
          <a:p>
            <a:pPr marL="457200" lvl="1" indent="0" algn="ctr">
              <a:buNone/>
            </a:pPr>
            <a:endParaRPr lang="en-US" altLang="en-US" sz="4000" dirty="0">
              <a:ea typeface="ＭＳ Ｐゴシック" pitchFamily="34" charset="-128"/>
            </a:endParaRPr>
          </a:p>
          <a:p>
            <a:pPr lvl="1">
              <a:buFont typeface="Wingdings" panose="05000000000000000000" pitchFamily="2" charset="2"/>
              <a:buChar char="§"/>
            </a:pPr>
            <a:endParaRPr lang="en-US" altLang="en-US"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17</a:t>
            </a:fld>
            <a:endParaRPr lang="en-US" altLang="en-US" dirty="0"/>
          </a:p>
        </p:txBody>
      </p:sp>
    </p:spTree>
    <p:custDataLst>
      <p:tags r:id="rId1"/>
    </p:custDataLst>
    <p:extLst>
      <p:ext uri="{BB962C8B-B14F-4D97-AF65-F5344CB8AC3E}">
        <p14:creationId xmlns:p14="http://schemas.microsoft.com/office/powerpoint/2010/main" val="322335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4C0D-105B-4A05-84DA-FF2A8E19AE35}"/>
              </a:ext>
            </a:extLst>
          </p:cNvPr>
          <p:cNvSpPr>
            <a:spLocks noGrp="1"/>
          </p:cNvSpPr>
          <p:nvPr>
            <p:ph type="title"/>
          </p:nvPr>
        </p:nvSpPr>
        <p:spPr/>
        <p:txBody>
          <a:bodyPr/>
          <a:lstStyle/>
          <a:p>
            <a:pPr algn="ctr"/>
            <a:r>
              <a:rPr lang="en-US" sz="4000" dirty="0"/>
              <a:t>IBHE Requirements</a:t>
            </a:r>
          </a:p>
        </p:txBody>
      </p:sp>
      <p:sp>
        <p:nvSpPr>
          <p:cNvPr id="3" name="Content Placeholder 2">
            <a:extLst>
              <a:ext uri="{FF2B5EF4-FFF2-40B4-BE49-F238E27FC236}">
                <a16:creationId xmlns:a16="http://schemas.microsoft.com/office/drawing/2014/main" id="{3EE1106D-3A54-4298-86F4-B897CDA19CF8}"/>
              </a:ext>
            </a:extLst>
          </p:cNvPr>
          <p:cNvSpPr>
            <a:spLocks noGrp="1"/>
          </p:cNvSpPr>
          <p:nvPr>
            <p:ph idx="1"/>
          </p:nvPr>
        </p:nvSpPr>
        <p:spPr>
          <a:xfrm>
            <a:off x="914400" y="1295400"/>
            <a:ext cx="7772400" cy="4191001"/>
          </a:xfrm>
        </p:spPr>
        <p:txBody>
          <a:bodyPr/>
          <a:lstStyle/>
          <a:p>
            <a:pPr lvl="0"/>
            <a:r>
              <a:rPr lang="en-US" sz="2400" i="1" dirty="0"/>
              <a:t>Public colleges universities are required to review all degree programs within a cycle of eight years and to submit a summary of each review to Academic Affairs staff.  The reviews can lead to continuation of strong programs, corrective measures to address problem areas, and suspension or elimination of programs. </a:t>
            </a:r>
            <a:r>
              <a:rPr lang="en-US" sz="1800" u="sng" dirty="0">
                <a:hlinkClick r:id="rId3"/>
              </a:rPr>
              <a:t>http://legacy.ibhe.org/Academic%20Affairs/academicPrg/overview.htm</a:t>
            </a:r>
            <a:r>
              <a:rPr lang="en-US" sz="1800" dirty="0"/>
              <a:t> </a:t>
            </a:r>
          </a:p>
          <a:p>
            <a:endParaRPr lang="en-US" sz="2400" dirty="0"/>
          </a:p>
          <a:p>
            <a:r>
              <a:rPr lang="en-US" sz="2400" dirty="0"/>
              <a:t>For specific IBHE guidelines regarding program review see </a:t>
            </a:r>
            <a:r>
              <a:rPr lang="en-US" altLang="en-US" sz="2000" dirty="0">
                <a:ea typeface="ＭＳ Ｐゴシック" pitchFamily="34" charset="-128"/>
                <a:hlinkClick r:id="rId4"/>
              </a:rPr>
              <a:t>https://www.ibhe.org/assets/files/ProgramReviewGuidelines.pdf</a:t>
            </a:r>
            <a:endParaRPr lang="en-US" sz="2000" dirty="0"/>
          </a:p>
          <a:p>
            <a:endParaRPr lang="en-US" dirty="0"/>
          </a:p>
          <a:p>
            <a:endParaRPr lang="en-US" dirty="0"/>
          </a:p>
        </p:txBody>
      </p:sp>
      <p:sp>
        <p:nvSpPr>
          <p:cNvPr id="4" name="Slide Number Placeholder 3">
            <a:extLst>
              <a:ext uri="{FF2B5EF4-FFF2-40B4-BE49-F238E27FC236}">
                <a16:creationId xmlns:a16="http://schemas.microsoft.com/office/drawing/2014/main" id="{CF998ABC-420A-4D89-8E0D-34FE2B1D3A6E}"/>
              </a:ext>
            </a:extLst>
          </p:cNvPr>
          <p:cNvSpPr>
            <a:spLocks noGrp="1"/>
          </p:cNvSpPr>
          <p:nvPr>
            <p:ph type="sldNum" sz="quarter" idx="11"/>
          </p:nvPr>
        </p:nvSpPr>
        <p:spPr/>
        <p:txBody>
          <a:bodyPr/>
          <a:lstStyle/>
          <a:p>
            <a:fld id="{DFBB0FC6-C5C4-4CD0-885F-65D15B70AE17}" type="slidenum">
              <a:rPr lang="en-US" altLang="en-US" smtClean="0"/>
              <a:pPr/>
              <a:t>18</a:t>
            </a:fld>
            <a:endParaRPr lang="en-US" altLang="en-US" dirty="0"/>
          </a:p>
        </p:txBody>
      </p:sp>
    </p:spTree>
    <p:custDataLst>
      <p:tags r:id="rId1"/>
    </p:custDataLst>
    <p:extLst>
      <p:ext uri="{BB962C8B-B14F-4D97-AF65-F5344CB8AC3E}">
        <p14:creationId xmlns:p14="http://schemas.microsoft.com/office/powerpoint/2010/main" val="154203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z="3600" dirty="0"/>
              <a:t>Eight-Year Program Review Process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3923136"/>
              </p:ext>
            </p:extLst>
          </p:nvPr>
        </p:nvGraphicFramePr>
        <p:xfrm>
          <a:off x="2773218" y="1735961"/>
          <a:ext cx="7772400" cy="388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3" name="Group 2"/>
          <p:cNvGrpSpPr/>
          <p:nvPr/>
        </p:nvGrpSpPr>
        <p:grpSpPr>
          <a:xfrm>
            <a:off x="2889179" y="1077530"/>
            <a:ext cx="1676400" cy="723900"/>
            <a:chOff x="2697018" y="990600"/>
            <a:chExt cx="1676400" cy="723900"/>
          </a:xfrm>
        </p:grpSpPr>
        <p:sp>
          <p:nvSpPr>
            <p:cNvPr id="7" name="Rounded Rectangle 6"/>
            <p:cNvSpPr/>
            <p:nvPr/>
          </p:nvSpPr>
          <p:spPr>
            <a:xfrm>
              <a:off x="2697018" y="990600"/>
              <a:ext cx="1676400" cy="723900"/>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2817104" y="1152495"/>
              <a:ext cx="1436227" cy="384721"/>
            </a:xfrm>
            <a:prstGeom prst="rect">
              <a:avLst/>
            </a:prstGeom>
            <a:noFill/>
          </p:spPr>
          <p:txBody>
            <a:bodyPr wrap="none" rtlCol="0">
              <a:spAutoFit/>
            </a:bodyPr>
            <a:lstStyle/>
            <a:p>
              <a:r>
                <a:rPr lang="en-US" sz="1900" dirty="0">
                  <a:solidFill>
                    <a:prstClr val="white"/>
                  </a:solidFill>
                  <a:latin typeface="Cambria"/>
                </a:rPr>
                <a:t>IBHE report</a:t>
              </a:r>
            </a:p>
          </p:txBody>
        </p:sp>
      </p:grpSp>
      <p:sp>
        <p:nvSpPr>
          <p:cNvPr id="9" name="TextBox 8"/>
          <p:cNvSpPr txBox="1"/>
          <p:nvPr/>
        </p:nvSpPr>
        <p:spPr>
          <a:xfrm>
            <a:off x="76200" y="1848032"/>
            <a:ext cx="4572000" cy="4296561"/>
          </a:xfrm>
          <a:prstGeom prst="rect">
            <a:avLst/>
          </a:prstGeom>
          <a:noFill/>
        </p:spPr>
        <p:txBody>
          <a:bodyPr wrap="square" rtlCol="0">
            <a:spAutoFit/>
          </a:bodyPr>
          <a:lstStyle/>
          <a:p>
            <a:pPr marL="342900"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Committee on the Assurance of Student Learning (CASL) Review </a:t>
            </a:r>
          </a:p>
          <a:p>
            <a:pPr marL="342900"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Program Review Self-Study </a:t>
            </a:r>
          </a:p>
          <a:p>
            <a:pPr marL="342900"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Governance Reviews </a:t>
            </a:r>
          </a:p>
          <a:p>
            <a:pPr marL="800100" lvl="1"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College Curriculum Committee</a:t>
            </a:r>
          </a:p>
          <a:p>
            <a:pPr marL="800100" lvl="1"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Dean </a:t>
            </a:r>
          </a:p>
          <a:p>
            <a:pPr marL="800100" lvl="1"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Undergrad/Graduate Council</a:t>
            </a:r>
          </a:p>
          <a:p>
            <a:pPr marL="800100" lvl="1"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Campus Senate</a:t>
            </a:r>
          </a:p>
          <a:p>
            <a:pPr marL="800100" lvl="1"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Provost </a:t>
            </a:r>
          </a:p>
          <a:p>
            <a:pPr marL="342900" indent="-342900">
              <a:spcBef>
                <a:spcPct val="20000"/>
              </a:spcBef>
              <a:buClr>
                <a:srgbClr val="0A3E64"/>
              </a:buClr>
              <a:buFont typeface="Wingdings" pitchFamily="2" charset="2"/>
              <a:buChar char="§"/>
            </a:pPr>
            <a:r>
              <a:rPr lang="en-US" sz="2200" dirty="0">
                <a:solidFill>
                  <a:prstClr val="black"/>
                </a:solidFill>
                <a:latin typeface="Calibri"/>
                <a:ea typeface="ＭＳ Ｐゴシック" pitchFamily="-84" charset="-128"/>
              </a:rPr>
              <a:t>IBHE Report</a:t>
            </a:r>
          </a:p>
          <a:p>
            <a:pPr marL="285750" indent="-285750">
              <a:buFont typeface="Arial" panose="020B0604020202020204" pitchFamily="34" charset="0"/>
              <a:buChar char="•"/>
            </a:pPr>
            <a:endParaRPr lang="en-US" dirty="0">
              <a:solidFill>
                <a:prstClr val="black"/>
              </a:solidFill>
              <a:latin typeface="Cambria"/>
            </a:endParaRPr>
          </a:p>
        </p:txBody>
      </p:sp>
      <p:sp>
        <p:nvSpPr>
          <p:cNvPr id="14" name="Circular Arrow 13"/>
          <p:cNvSpPr/>
          <p:nvPr/>
        </p:nvSpPr>
        <p:spPr>
          <a:xfrm rot="5400000" flipH="1">
            <a:off x="3842217" y="1084312"/>
            <a:ext cx="1806873" cy="1975566"/>
          </a:xfrm>
          <a:prstGeom prst="circularArrow">
            <a:avLst>
              <a:gd name="adj1" fmla="val 7967"/>
              <a:gd name="adj2" fmla="val 1433839"/>
              <a:gd name="adj3" fmla="val 20039809"/>
              <a:gd name="adj4" fmla="val 14640309"/>
              <a:gd name="adj5" fmla="val 11962"/>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 name="Slide Number Placeholder 4"/>
          <p:cNvSpPr>
            <a:spLocks noGrp="1"/>
          </p:cNvSpPr>
          <p:nvPr>
            <p:ph type="sldNum" sz="quarter" idx="11"/>
          </p:nvPr>
        </p:nvSpPr>
        <p:spPr/>
        <p:txBody>
          <a:bodyPr/>
          <a:lstStyle/>
          <a:p>
            <a:fld id="{DFBB0FC6-C5C4-4CD0-885F-65D15B70AE17}" type="slidenum">
              <a:rPr lang="en-US" altLang="en-US" smtClean="0"/>
              <a:pPr/>
              <a:t>19</a:t>
            </a:fld>
            <a:endParaRPr lang="en-US" altLang="en-US" dirty="0"/>
          </a:p>
        </p:txBody>
      </p:sp>
    </p:spTree>
    <p:custDataLst>
      <p:tags r:id="rId1"/>
    </p:custDataLst>
    <p:extLst>
      <p:ext uri="{BB962C8B-B14F-4D97-AF65-F5344CB8AC3E}">
        <p14:creationId xmlns:p14="http://schemas.microsoft.com/office/powerpoint/2010/main" val="272660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02721-26E2-455D-8100-99BABCFCEFB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DC28E00-2D25-45A6-B8B2-9F1C51E4BC3F}"/>
              </a:ext>
            </a:extLst>
          </p:cNvPr>
          <p:cNvSpPr>
            <a:spLocks noGrp="1"/>
          </p:cNvSpPr>
          <p:nvPr>
            <p:ph idx="1"/>
          </p:nvPr>
        </p:nvSpPr>
        <p:spPr/>
        <p:txBody>
          <a:bodyPr/>
          <a:lstStyle/>
          <a:p>
            <a:r>
              <a:rPr lang="en-US" dirty="0"/>
              <a:t>Purpose of program reviews</a:t>
            </a:r>
          </a:p>
          <a:p>
            <a:r>
              <a:rPr lang="en-US" dirty="0"/>
              <a:t>Timeline</a:t>
            </a:r>
          </a:p>
          <a:p>
            <a:r>
              <a:rPr lang="en-US" dirty="0"/>
              <a:t>Data Elements &amp; Resources</a:t>
            </a:r>
          </a:p>
          <a:p>
            <a:r>
              <a:rPr lang="en-US" dirty="0"/>
              <a:t>Q &amp; A Panel</a:t>
            </a:r>
          </a:p>
        </p:txBody>
      </p:sp>
      <p:sp>
        <p:nvSpPr>
          <p:cNvPr id="4" name="Slide Number Placeholder 3">
            <a:extLst>
              <a:ext uri="{FF2B5EF4-FFF2-40B4-BE49-F238E27FC236}">
                <a16:creationId xmlns:a16="http://schemas.microsoft.com/office/drawing/2014/main" id="{9EF78E5C-939D-457A-970F-227C926A1AC8}"/>
              </a:ext>
            </a:extLst>
          </p:cNvPr>
          <p:cNvSpPr>
            <a:spLocks noGrp="1"/>
          </p:cNvSpPr>
          <p:nvPr>
            <p:ph type="sldNum" sz="quarter" idx="11"/>
          </p:nvPr>
        </p:nvSpPr>
        <p:spPr/>
        <p:txBody>
          <a:bodyPr/>
          <a:lstStyle/>
          <a:p>
            <a:fld id="{DFBB0FC6-C5C4-4CD0-885F-65D15B70AE17}" type="slidenum">
              <a:rPr lang="en-US" altLang="en-US" smtClean="0"/>
              <a:pPr/>
              <a:t>2</a:t>
            </a:fld>
            <a:endParaRPr lang="en-US" altLang="en-US" dirty="0"/>
          </a:p>
        </p:txBody>
      </p:sp>
    </p:spTree>
    <p:extLst>
      <p:ext uri="{BB962C8B-B14F-4D97-AF65-F5344CB8AC3E}">
        <p14:creationId xmlns:p14="http://schemas.microsoft.com/office/powerpoint/2010/main" val="747433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762000"/>
            <a:ext cx="8229600" cy="762000"/>
          </a:xfrm>
        </p:spPr>
        <p:txBody>
          <a:bodyPr/>
          <a:lstStyle/>
          <a:p>
            <a:pPr algn="ctr" eaLnBrk="1" hangingPunct="1"/>
            <a:r>
              <a:rPr lang="en-US" altLang="en-US" sz="4000" dirty="0">
                <a:ea typeface="ＭＳ Ｐゴシック" pitchFamily="34" charset="-128"/>
              </a:rPr>
              <a:t>Reviews of Minors &amp; Certificates</a:t>
            </a:r>
          </a:p>
        </p:txBody>
      </p:sp>
      <p:sp>
        <p:nvSpPr>
          <p:cNvPr id="31746" name="Rectangle 3"/>
          <p:cNvSpPr>
            <a:spLocks noGrp="1" noChangeArrowheads="1"/>
          </p:cNvSpPr>
          <p:nvPr>
            <p:ph type="body" idx="1"/>
          </p:nvPr>
        </p:nvSpPr>
        <p:spPr>
          <a:xfrm>
            <a:off x="457200" y="1828800"/>
            <a:ext cx="8229600" cy="4648200"/>
          </a:xfrm>
        </p:spPr>
        <p:txBody>
          <a:bodyPr/>
          <a:lstStyle/>
          <a:p>
            <a:pPr eaLnBrk="1" hangingPunct="1">
              <a:lnSpc>
                <a:spcPct val="90000"/>
              </a:lnSpc>
            </a:pPr>
            <a:r>
              <a:rPr lang="en-US" altLang="en-US" sz="2800" dirty="0">
                <a:ea typeface="ＭＳ Ｐゴシック" pitchFamily="34" charset="-128"/>
              </a:rPr>
              <a:t>Program Description &amp; Objectives</a:t>
            </a:r>
          </a:p>
          <a:p>
            <a:pPr eaLnBrk="1" hangingPunct="1">
              <a:lnSpc>
                <a:spcPct val="90000"/>
              </a:lnSpc>
            </a:pPr>
            <a:r>
              <a:rPr lang="en-US" altLang="en-US" sz="2800" dirty="0">
                <a:ea typeface="ＭＳ Ｐゴシック" pitchFamily="34" charset="-128"/>
              </a:rPr>
              <a:t>Curriculum</a:t>
            </a:r>
          </a:p>
          <a:p>
            <a:pPr eaLnBrk="1" hangingPunct="1">
              <a:lnSpc>
                <a:spcPct val="90000"/>
              </a:lnSpc>
            </a:pPr>
            <a:r>
              <a:rPr lang="en-US" altLang="en-US" sz="2800" dirty="0">
                <a:ea typeface="ＭＳ Ｐゴシック" pitchFamily="34" charset="-128"/>
              </a:rPr>
              <a:t>Students</a:t>
            </a:r>
          </a:p>
          <a:p>
            <a:pPr eaLnBrk="1" hangingPunct="1">
              <a:lnSpc>
                <a:spcPct val="90000"/>
              </a:lnSpc>
            </a:pPr>
            <a:r>
              <a:rPr lang="en-US" altLang="en-US" sz="2800" dirty="0">
                <a:ea typeface="ＭＳ Ｐゴシック" pitchFamily="34" charset="-128"/>
              </a:rPr>
              <a:t>Faculty</a:t>
            </a:r>
          </a:p>
          <a:p>
            <a:pPr eaLnBrk="1" hangingPunct="1">
              <a:lnSpc>
                <a:spcPct val="90000"/>
              </a:lnSpc>
            </a:pPr>
            <a:r>
              <a:rPr lang="en-US" altLang="en-US" sz="2800" dirty="0">
                <a:ea typeface="ＭＳ Ｐゴシック" pitchFamily="34" charset="-128"/>
              </a:rPr>
              <a:t>Student Demand</a:t>
            </a:r>
          </a:p>
          <a:p>
            <a:pPr eaLnBrk="1" hangingPunct="1">
              <a:lnSpc>
                <a:spcPct val="90000"/>
              </a:lnSpc>
            </a:pPr>
            <a:r>
              <a:rPr lang="en-US" altLang="en-US" sz="2800" dirty="0">
                <a:ea typeface="ＭＳ Ｐゴシック" pitchFamily="34" charset="-128"/>
              </a:rPr>
              <a:t>Costs</a:t>
            </a:r>
          </a:p>
          <a:p>
            <a:pPr eaLnBrk="1" hangingPunct="1">
              <a:lnSpc>
                <a:spcPct val="90000"/>
              </a:lnSpc>
            </a:pPr>
            <a:r>
              <a:rPr lang="en-US" altLang="en-US" sz="2800" dirty="0">
                <a:ea typeface="ＭＳ Ｐゴシック" pitchFamily="34" charset="-128"/>
              </a:rPr>
              <a:t>Quality &amp; Productivity</a:t>
            </a:r>
          </a:p>
          <a:p>
            <a:pPr eaLnBrk="1" hangingPunct="1">
              <a:lnSpc>
                <a:spcPct val="90000"/>
              </a:lnSpc>
            </a:pPr>
            <a:r>
              <a:rPr lang="en-US" altLang="en-US" sz="2800" dirty="0">
                <a:ea typeface="ＭＳ Ｐゴシック" pitchFamily="34" charset="-128"/>
              </a:rPr>
              <a:t>Recommendations</a:t>
            </a: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20</a:t>
            </a:fld>
            <a:endParaRPr lang="en-US" alt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4"/>
          <p:cNvSpPr>
            <a:spLocks noGrp="1"/>
          </p:cNvSpPr>
          <p:nvPr>
            <p:ph type="title"/>
          </p:nvPr>
        </p:nvSpPr>
        <p:spPr>
          <a:xfrm>
            <a:off x="990600" y="152400"/>
            <a:ext cx="7772400" cy="1143000"/>
          </a:xfrm>
        </p:spPr>
        <p:txBody>
          <a:bodyPr/>
          <a:lstStyle/>
          <a:p>
            <a:pPr algn="ctr" eaLnBrk="1" hangingPunct="1"/>
            <a:r>
              <a:rPr lang="en-US" altLang="en-US" sz="4000" dirty="0">
                <a:ea typeface="ＭＳ Ｐゴシック" pitchFamily="34" charset="-128"/>
              </a:rPr>
              <a:t>Three-Year Reviews </a:t>
            </a:r>
            <a:br>
              <a:rPr lang="en-US" altLang="en-US" sz="4000" dirty="0">
                <a:ea typeface="ＭＳ Ｐゴシック" pitchFamily="34" charset="-128"/>
              </a:rPr>
            </a:br>
            <a:r>
              <a:rPr lang="en-US" altLang="en-US" sz="4000" dirty="0">
                <a:ea typeface="ＭＳ Ｐゴシック" pitchFamily="34" charset="-128"/>
              </a:rPr>
              <a:t>(New Programs)</a:t>
            </a:r>
          </a:p>
        </p:txBody>
      </p:sp>
      <p:sp>
        <p:nvSpPr>
          <p:cNvPr id="33794" name="Content Placeholder 5"/>
          <p:cNvSpPr>
            <a:spLocks noGrp="1"/>
          </p:cNvSpPr>
          <p:nvPr>
            <p:ph idx="1"/>
          </p:nvPr>
        </p:nvSpPr>
        <p:spPr>
          <a:xfrm>
            <a:off x="304800" y="1295400"/>
            <a:ext cx="8610600" cy="4495800"/>
          </a:xfrm>
        </p:spPr>
        <p:txBody>
          <a:bodyPr/>
          <a:lstStyle/>
          <a:p>
            <a:pPr eaLnBrk="1" hangingPunct="1"/>
            <a:endParaRPr lang="en-US" altLang="en-US" sz="2400" dirty="0">
              <a:ea typeface="ＭＳ Ｐゴシック" pitchFamily="34" charset="-128"/>
            </a:endParaRPr>
          </a:p>
          <a:p>
            <a:pPr eaLnBrk="1" hangingPunct="1"/>
            <a:r>
              <a:rPr lang="en-US" altLang="en-US" sz="2400" dirty="0">
                <a:ea typeface="ＭＳ Ｐゴシック" pitchFamily="34" charset="-128"/>
              </a:rPr>
              <a:t>Brief general description of the program, including learning outcomes, and any developments in the curriculum. </a:t>
            </a:r>
          </a:p>
          <a:p>
            <a:pPr eaLnBrk="1" hangingPunct="1"/>
            <a:r>
              <a:rPr lang="en-US" altLang="en-US" sz="2400" dirty="0">
                <a:ea typeface="ＭＳ Ｐゴシック" pitchFamily="34" charset="-128"/>
              </a:rPr>
              <a:t>Discussion of positive developments and challenges in implementation (student demand, changes for faculty, etc.).</a:t>
            </a:r>
          </a:p>
          <a:p>
            <a:pPr eaLnBrk="1" hangingPunct="1"/>
            <a:r>
              <a:rPr lang="en-US" altLang="en-US" sz="2400" dirty="0">
                <a:ea typeface="ＭＳ Ｐゴシック" pitchFamily="34" charset="-128"/>
              </a:rPr>
              <a:t>Plans for, or developments in, assessment of student learning.</a:t>
            </a:r>
          </a:p>
          <a:p>
            <a:pPr eaLnBrk="1" hangingPunct="1"/>
            <a:r>
              <a:rPr lang="en-US" altLang="en-US" sz="2400" dirty="0">
                <a:ea typeface="ＭＳ Ｐゴシック" pitchFamily="34" charset="-128"/>
              </a:rPr>
              <a:t>Analysis of performance measures including, if available: student enrollment in the program, enrollment in the courses associated with the program, pattern of course availability, number of credit hours generated by the program, and number of students completed (if any).</a:t>
            </a: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21</a:t>
            </a:fld>
            <a:endParaRPr lang="en-US" alt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E75D-4719-4665-AC3E-A556997B0CDA}"/>
              </a:ext>
            </a:extLst>
          </p:cNvPr>
          <p:cNvSpPr>
            <a:spLocks noGrp="1"/>
          </p:cNvSpPr>
          <p:nvPr>
            <p:ph type="title"/>
          </p:nvPr>
        </p:nvSpPr>
        <p:spPr>
          <a:xfrm>
            <a:off x="914400" y="274638"/>
            <a:ext cx="7772400" cy="868362"/>
          </a:xfrm>
        </p:spPr>
        <p:txBody>
          <a:bodyPr/>
          <a:lstStyle/>
          <a:p>
            <a:r>
              <a:rPr lang="en-US" dirty="0"/>
              <a:t>Externally Accredited Programs</a:t>
            </a:r>
          </a:p>
        </p:txBody>
      </p:sp>
      <p:sp>
        <p:nvSpPr>
          <p:cNvPr id="3" name="Content Placeholder 2">
            <a:extLst>
              <a:ext uri="{FF2B5EF4-FFF2-40B4-BE49-F238E27FC236}">
                <a16:creationId xmlns:a16="http://schemas.microsoft.com/office/drawing/2014/main" id="{C83AFCEA-BB2F-4902-9711-992AC89357A5}"/>
              </a:ext>
            </a:extLst>
          </p:cNvPr>
          <p:cNvSpPr>
            <a:spLocks noGrp="1"/>
          </p:cNvSpPr>
          <p:nvPr>
            <p:ph idx="1"/>
          </p:nvPr>
        </p:nvSpPr>
        <p:spPr>
          <a:xfrm>
            <a:off x="914400" y="1143000"/>
            <a:ext cx="7772400" cy="4343401"/>
          </a:xfrm>
        </p:spPr>
        <p:txBody>
          <a:bodyPr/>
          <a:lstStyle/>
          <a:p>
            <a:pPr marL="0" indent="0">
              <a:buNone/>
            </a:pPr>
            <a:r>
              <a:rPr lang="en-US" sz="2800" u="sng" dirty="0"/>
              <a:t>Criteria for Using Accreditation Documents for Program Review:</a:t>
            </a:r>
          </a:p>
          <a:p>
            <a:pPr marL="0" indent="0">
              <a:buNone/>
            </a:pPr>
            <a:endParaRPr lang="en-US" sz="2800" u="sng" dirty="0"/>
          </a:p>
          <a:p>
            <a:pPr lvl="0"/>
            <a:r>
              <a:rPr lang="en-US" sz="2800" dirty="0"/>
              <a:t>Your program has through the accreditation /reaccreditation process within two years of the time the self-study is submitted (an IBHE requirement).</a:t>
            </a:r>
          </a:p>
          <a:p>
            <a:pPr lvl="0"/>
            <a:endParaRPr lang="en-US" sz="2800" dirty="0"/>
          </a:p>
          <a:p>
            <a:pPr lvl="0"/>
            <a:r>
              <a:rPr lang="en-US" sz="2800" dirty="0"/>
              <a:t>The application for accreditation/reaccreditation was successful. </a:t>
            </a:r>
          </a:p>
          <a:p>
            <a:endParaRPr lang="en-US" dirty="0"/>
          </a:p>
        </p:txBody>
      </p:sp>
      <p:sp>
        <p:nvSpPr>
          <p:cNvPr id="4" name="Slide Number Placeholder 3">
            <a:extLst>
              <a:ext uri="{FF2B5EF4-FFF2-40B4-BE49-F238E27FC236}">
                <a16:creationId xmlns:a16="http://schemas.microsoft.com/office/drawing/2014/main" id="{143779BB-2602-40F4-B689-6702F9B62C3E}"/>
              </a:ext>
            </a:extLst>
          </p:cNvPr>
          <p:cNvSpPr>
            <a:spLocks noGrp="1"/>
          </p:cNvSpPr>
          <p:nvPr>
            <p:ph type="sldNum" sz="quarter" idx="11"/>
          </p:nvPr>
        </p:nvSpPr>
        <p:spPr/>
        <p:txBody>
          <a:bodyPr/>
          <a:lstStyle/>
          <a:p>
            <a:fld id="{DFBB0FC6-C5C4-4CD0-885F-65D15B70AE17}" type="slidenum">
              <a:rPr lang="en-US" altLang="en-US" smtClean="0"/>
              <a:pPr/>
              <a:t>22</a:t>
            </a:fld>
            <a:endParaRPr lang="en-US" altLang="en-US" dirty="0"/>
          </a:p>
        </p:txBody>
      </p:sp>
    </p:spTree>
    <p:custDataLst>
      <p:tags r:id="rId1"/>
    </p:custDataLst>
    <p:extLst>
      <p:ext uri="{BB962C8B-B14F-4D97-AF65-F5344CB8AC3E}">
        <p14:creationId xmlns:p14="http://schemas.microsoft.com/office/powerpoint/2010/main" val="3544572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93F11-B528-4182-950C-F0CD77948BDC}"/>
              </a:ext>
            </a:extLst>
          </p:cNvPr>
          <p:cNvSpPr>
            <a:spLocks noGrp="1"/>
          </p:cNvSpPr>
          <p:nvPr>
            <p:ph type="title"/>
          </p:nvPr>
        </p:nvSpPr>
        <p:spPr/>
        <p:txBody>
          <a:bodyPr/>
          <a:lstStyle/>
          <a:p>
            <a:r>
              <a:rPr lang="en-US" dirty="0"/>
              <a:t>Externally Accredited Programs</a:t>
            </a:r>
          </a:p>
        </p:txBody>
      </p:sp>
      <p:sp>
        <p:nvSpPr>
          <p:cNvPr id="3" name="Content Placeholder 2">
            <a:extLst>
              <a:ext uri="{FF2B5EF4-FFF2-40B4-BE49-F238E27FC236}">
                <a16:creationId xmlns:a16="http://schemas.microsoft.com/office/drawing/2014/main" id="{BC1E0933-785E-4E97-A19A-534AC79BE810}"/>
              </a:ext>
            </a:extLst>
          </p:cNvPr>
          <p:cNvSpPr>
            <a:spLocks noGrp="1"/>
          </p:cNvSpPr>
          <p:nvPr>
            <p:ph idx="1"/>
          </p:nvPr>
        </p:nvSpPr>
        <p:spPr>
          <a:xfrm>
            <a:off x="914400" y="1417638"/>
            <a:ext cx="7772400" cy="4221162"/>
          </a:xfrm>
        </p:spPr>
        <p:txBody>
          <a:bodyPr/>
          <a:lstStyle/>
          <a:p>
            <a:pPr marL="0" indent="0">
              <a:buNone/>
            </a:pPr>
            <a:r>
              <a:rPr lang="en-US" sz="2800" u="sng" dirty="0"/>
              <a:t>Next Steps:</a:t>
            </a:r>
          </a:p>
          <a:p>
            <a:pPr marL="0" indent="0">
              <a:buNone/>
            </a:pPr>
            <a:endParaRPr lang="en-US" sz="2800" u="sng" dirty="0"/>
          </a:p>
          <a:p>
            <a:pPr lvl="0"/>
            <a:r>
              <a:rPr lang="en-US" sz="2800" dirty="0"/>
              <a:t>Review this crosswalk designed for programs that hold external accreditation: </a:t>
            </a:r>
          </a:p>
          <a:p>
            <a:pPr marL="0" lvl="0" indent="0" algn="ctr">
              <a:spcBef>
                <a:spcPts val="0"/>
              </a:spcBef>
              <a:buNone/>
            </a:pPr>
            <a:r>
              <a:rPr lang="en-US" sz="1600" u="sng" dirty="0">
                <a:hlinkClick r:id="rId3"/>
              </a:rPr>
              <a:t>https://www.uis.edu/institutionaleffectiveness/academic-unit-program-review/</a:t>
            </a:r>
            <a:r>
              <a:rPr lang="en-US" sz="1600" dirty="0"/>
              <a:t> </a:t>
            </a:r>
            <a:r>
              <a:rPr lang="en-US" dirty="0"/>
              <a:t> </a:t>
            </a:r>
          </a:p>
          <a:p>
            <a:pPr marL="0" lvl="0" indent="0">
              <a:buNone/>
            </a:pPr>
            <a:endParaRPr lang="en-US" sz="2800" dirty="0"/>
          </a:p>
          <a:p>
            <a:pPr lvl="0"/>
            <a:r>
              <a:rPr lang="en-US" sz="2800" dirty="0"/>
              <a:t>Contact </a:t>
            </a:r>
            <a:r>
              <a:rPr lang="en-US" sz="2800" dirty="0">
                <a:hlinkClick r:id="rId4"/>
              </a:rPr>
              <a:t>programreview@uis.edu</a:t>
            </a:r>
            <a:r>
              <a:rPr lang="en-US" sz="2800" dirty="0"/>
              <a:t> to learn more about this process.</a:t>
            </a:r>
          </a:p>
          <a:p>
            <a:endParaRPr lang="en-US" dirty="0"/>
          </a:p>
        </p:txBody>
      </p:sp>
      <p:sp>
        <p:nvSpPr>
          <p:cNvPr id="4" name="Slide Number Placeholder 3">
            <a:extLst>
              <a:ext uri="{FF2B5EF4-FFF2-40B4-BE49-F238E27FC236}">
                <a16:creationId xmlns:a16="http://schemas.microsoft.com/office/drawing/2014/main" id="{F6345BC9-910C-4603-A74B-87F6A8E6EF9A}"/>
              </a:ext>
            </a:extLst>
          </p:cNvPr>
          <p:cNvSpPr>
            <a:spLocks noGrp="1"/>
          </p:cNvSpPr>
          <p:nvPr>
            <p:ph type="sldNum" sz="quarter" idx="11"/>
          </p:nvPr>
        </p:nvSpPr>
        <p:spPr/>
        <p:txBody>
          <a:bodyPr/>
          <a:lstStyle/>
          <a:p>
            <a:fld id="{DFBB0FC6-C5C4-4CD0-885F-65D15B70AE17}" type="slidenum">
              <a:rPr lang="en-US" altLang="en-US" smtClean="0"/>
              <a:pPr/>
              <a:t>23</a:t>
            </a:fld>
            <a:endParaRPr lang="en-US" altLang="en-US" dirty="0"/>
          </a:p>
        </p:txBody>
      </p:sp>
    </p:spTree>
    <p:custDataLst>
      <p:tags r:id="rId1"/>
    </p:custDataLst>
    <p:extLst>
      <p:ext uri="{BB962C8B-B14F-4D97-AF65-F5344CB8AC3E}">
        <p14:creationId xmlns:p14="http://schemas.microsoft.com/office/powerpoint/2010/main" val="1367385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p:nvPr>
        </p:nvSpPr>
        <p:spPr>
          <a:xfrm>
            <a:off x="381000" y="533400"/>
            <a:ext cx="8534400" cy="1096963"/>
          </a:xfrm>
        </p:spPr>
        <p:txBody>
          <a:bodyPr/>
          <a:lstStyle/>
          <a:p>
            <a:pPr algn="ctr" eaLnBrk="1" hangingPunct="1"/>
            <a:r>
              <a:rPr lang="en-US" altLang="en-US" sz="4000" dirty="0">
                <a:ea typeface="ＭＳ Ｐゴシック" pitchFamily="34" charset="-128"/>
              </a:rPr>
              <a:t>Key Points</a:t>
            </a:r>
          </a:p>
        </p:txBody>
      </p:sp>
      <p:sp>
        <p:nvSpPr>
          <p:cNvPr id="37890" name="Rectangle 5"/>
          <p:cNvSpPr>
            <a:spLocks noGrp="1" noChangeArrowheads="1"/>
          </p:cNvSpPr>
          <p:nvPr>
            <p:ph type="body" idx="1"/>
          </p:nvPr>
        </p:nvSpPr>
        <p:spPr>
          <a:xfrm>
            <a:off x="228600" y="1630363"/>
            <a:ext cx="8686800" cy="4160837"/>
          </a:xfrm>
        </p:spPr>
        <p:txBody>
          <a:bodyPr/>
          <a:lstStyle/>
          <a:p>
            <a:pPr eaLnBrk="1" hangingPunct="1">
              <a:lnSpc>
                <a:spcPct val="80000"/>
              </a:lnSpc>
            </a:pPr>
            <a:r>
              <a:rPr lang="en-US" altLang="en-US" sz="2800" dirty="0">
                <a:ea typeface="ＭＳ Ｐゴシック" pitchFamily="34" charset="-128"/>
              </a:rPr>
              <a:t>Generate faculty interest by focusing on the Future Direction/opportunities.</a:t>
            </a:r>
          </a:p>
          <a:p>
            <a:pPr eaLnBrk="1" hangingPunct="1">
              <a:lnSpc>
                <a:spcPct val="80000"/>
              </a:lnSpc>
            </a:pPr>
            <a:r>
              <a:rPr lang="en-US" altLang="en-US" sz="2800" dirty="0">
                <a:ea typeface="ＭＳ Ｐゴシック" pitchFamily="34" charset="-128"/>
              </a:rPr>
              <a:t>Start as soon as possible and create target dates. </a:t>
            </a:r>
          </a:p>
          <a:p>
            <a:pPr eaLnBrk="1" hangingPunct="1">
              <a:lnSpc>
                <a:spcPct val="80000"/>
              </a:lnSpc>
            </a:pPr>
            <a:endParaRPr lang="en-US" altLang="en-US" sz="1800" dirty="0">
              <a:ea typeface="ＭＳ Ｐゴシック" pitchFamily="34" charset="-128"/>
            </a:endParaRPr>
          </a:p>
          <a:p>
            <a:pPr>
              <a:lnSpc>
                <a:spcPct val="80000"/>
              </a:lnSpc>
            </a:pPr>
            <a:r>
              <a:rPr lang="en-US" altLang="en-US" sz="2800" dirty="0">
                <a:ea typeface="ＭＳ Ｐゴシック" pitchFamily="34" charset="-128"/>
              </a:rPr>
              <a:t>Address issues raised in the program’s last review cycle.</a:t>
            </a:r>
          </a:p>
          <a:p>
            <a:pPr eaLnBrk="1" hangingPunct="1">
              <a:lnSpc>
                <a:spcPct val="80000"/>
              </a:lnSpc>
            </a:pPr>
            <a:endParaRPr lang="en-US" altLang="en-US" sz="2800" dirty="0">
              <a:ea typeface="ＭＳ Ｐゴシック" pitchFamily="34" charset="-128"/>
            </a:endParaRPr>
          </a:p>
          <a:p>
            <a:pPr eaLnBrk="1" hangingPunct="1">
              <a:lnSpc>
                <a:spcPct val="80000"/>
              </a:lnSpc>
            </a:pPr>
            <a:r>
              <a:rPr lang="en-US" altLang="en-US" sz="2800" dirty="0">
                <a:ea typeface="ＭＳ Ｐゴシック" pitchFamily="34" charset="-128"/>
              </a:rPr>
              <a:t>Use the process to reflect on your program’s strengths and weaknesses. Does anything in the data surprise you?</a:t>
            </a:r>
            <a:endParaRPr lang="en-US" altLang="en-US" sz="1600"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24</a:t>
            </a:fld>
            <a:endParaRPr lang="en-US" altLang="en-US"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noChangeArrowheads="1"/>
          </p:cNvSpPr>
          <p:nvPr>
            <p:ph type="title"/>
          </p:nvPr>
        </p:nvSpPr>
        <p:spPr>
          <a:xfrm>
            <a:off x="381000" y="228600"/>
            <a:ext cx="8534400" cy="1096963"/>
          </a:xfrm>
        </p:spPr>
        <p:txBody>
          <a:bodyPr/>
          <a:lstStyle/>
          <a:p>
            <a:pPr algn="ctr" eaLnBrk="1" hangingPunct="1"/>
            <a:r>
              <a:rPr lang="en-US" altLang="en-US" sz="4000" dirty="0">
                <a:ea typeface="ＭＳ Ｐゴシック" pitchFamily="34" charset="-128"/>
              </a:rPr>
              <a:t>Additional Key Take-</a:t>
            </a:r>
            <a:r>
              <a:rPr lang="en-US" altLang="en-US" sz="4000" dirty="0" err="1">
                <a:ea typeface="ＭＳ Ｐゴシック" pitchFamily="34" charset="-128"/>
              </a:rPr>
              <a:t>Aways</a:t>
            </a:r>
            <a:endParaRPr lang="en-US" altLang="en-US" sz="4000" dirty="0">
              <a:ea typeface="ＭＳ Ｐゴシック" pitchFamily="34" charset="-128"/>
            </a:endParaRPr>
          </a:p>
        </p:txBody>
      </p:sp>
      <p:sp>
        <p:nvSpPr>
          <p:cNvPr id="38914" name="Rectangle 5"/>
          <p:cNvSpPr>
            <a:spLocks noGrp="1" noChangeArrowheads="1"/>
          </p:cNvSpPr>
          <p:nvPr>
            <p:ph type="body" idx="1"/>
          </p:nvPr>
        </p:nvSpPr>
        <p:spPr>
          <a:xfrm>
            <a:off x="228600" y="1219200"/>
            <a:ext cx="8686800" cy="4237037"/>
          </a:xfrm>
        </p:spPr>
        <p:txBody>
          <a:bodyPr/>
          <a:lstStyle/>
          <a:p>
            <a:pPr eaLnBrk="1" hangingPunct="1">
              <a:lnSpc>
                <a:spcPct val="90000"/>
              </a:lnSpc>
            </a:pPr>
            <a:r>
              <a:rPr lang="en-US" altLang="en-US" sz="2800" dirty="0">
                <a:ea typeface="ＭＳ Ｐゴシック" pitchFamily="34" charset="-128"/>
              </a:rPr>
              <a:t>Demonstrate how your program has used assessment of student learning, and analysis of data, to make curricular revisions.</a:t>
            </a:r>
          </a:p>
          <a:p>
            <a:pPr eaLnBrk="1" hangingPunct="1">
              <a:lnSpc>
                <a:spcPct val="90000"/>
              </a:lnSpc>
              <a:buFont typeface="Wingdings" pitchFamily="2" charset="2"/>
              <a:buNone/>
            </a:pPr>
            <a:endParaRPr lang="en-US" altLang="en-US" sz="1600" dirty="0">
              <a:ea typeface="ＭＳ Ｐゴシック" pitchFamily="34" charset="-128"/>
            </a:endParaRPr>
          </a:p>
          <a:p>
            <a:pPr eaLnBrk="1" hangingPunct="1">
              <a:lnSpc>
                <a:spcPct val="90000"/>
              </a:lnSpc>
            </a:pPr>
            <a:r>
              <a:rPr lang="en-US" altLang="en-US" sz="2800" dirty="0">
                <a:ea typeface="ＭＳ Ｐゴシック" pitchFamily="34" charset="-128"/>
              </a:rPr>
              <a:t>Analyze data, including enrollments, and identify trends. </a:t>
            </a:r>
          </a:p>
          <a:p>
            <a:pPr eaLnBrk="1" hangingPunct="1">
              <a:lnSpc>
                <a:spcPct val="90000"/>
              </a:lnSpc>
              <a:buFont typeface="Wingdings" pitchFamily="2" charset="2"/>
              <a:buNone/>
            </a:pPr>
            <a:endParaRPr lang="en-US" altLang="en-US" sz="1600" dirty="0">
              <a:ea typeface="ＭＳ Ｐゴシック" pitchFamily="34" charset="-128"/>
            </a:endParaRPr>
          </a:p>
          <a:p>
            <a:pPr eaLnBrk="1" hangingPunct="1">
              <a:lnSpc>
                <a:spcPct val="90000"/>
              </a:lnSpc>
            </a:pPr>
            <a:r>
              <a:rPr lang="en-US" altLang="en-US" sz="2800" dirty="0">
                <a:ea typeface="ＭＳ Ｐゴシック" pitchFamily="34" charset="-128"/>
              </a:rPr>
              <a:t>Acknowledge any program challenges, and what your program has been doing, or plans to do, to address these. </a:t>
            </a:r>
          </a:p>
          <a:p>
            <a:pPr eaLnBrk="1" hangingPunct="1">
              <a:lnSpc>
                <a:spcPct val="90000"/>
              </a:lnSpc>
              <a:buFont typeface="Wingdings" pitchFamily="2" charset="2"/>
              <a:buNone/>
            </a:pPr>
            <a:endParaRPr lang="en-US" altLang="en-US" sz="1600" dirty="0">
              <a:ea typeface="ＭＳ Ｐゴシック" pitchFamily="34" charset="-128"/>
            </a:endParaRPr>
          </a:p>
          <a:p>
            <a:pPr eaLnBrk="1" hangingPunct="1">
              <a:lnSpc>
                <a:spcPct val="90000"/>
              </a:lnSpc>
            </a:pPr>
            <a:r>
              <a:rPr lang="en-US" altLang="en-US" sz="2800" dirty="0">
                <a:ea typeface="ＭＳ Ｐゴシック" pitchFamily="34" charset="-128"/>
              </a:rPr>
              <a:t>Integrate other planning or accreditation processes into your review when applicable.</a:t>
            </a:r>
          </a:p>
          <a:p>
            <a:pPr eaLnBrk="1" hangingPunct="1">
              <a:lnSpc>
                <a:spcPct val="90000"/>
              </a:lnSpc>
            </a:pPr>
            <a:endParaRPr lang="en-US" altLang="en-US" sz="2800" b="1"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25</a:t>
            </a:fld>
            <a:endParaRPr lang="en-US" alt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pPr algn="ctr"/>
            <a:r>
              <a:rPr lang="en-US" sz="3700" dirty="0"/>
              <a:t>Why Complete A Program Review?</a:t>
            </a:r>
            <a:br>
              <a:rPr lang="en-US" sz="3700" dirty="0"/>
            </a:br>
            <a:endParaRPr lang="en-US" sz="3700" dirty="0"/>
          </a:p>
        </p:txBody>
      </p:sp>
      <p:sp>
        <p:nvSpPr>
          <p:cNvPr id="3" name="Content Placeholder 2"/>
          <p:cNvSpPr>
            <a:spLocks noGrp="1"/>
          </p:cNvSpPr>
          <p:nvPr>
            <p:ph idx="1"/>
          </p:nvPr>
        </p:nvSpPr>
        <p:spPr>
          <a:xfrm>
            <a:off x="381000" y="685800"/>
            <a:ext cx="8305800" cy="4953000"/>
          </a:xfrm>
        </p:spPr>
        <p:txBody>
          <a:bodyPr/>
          <a:lstStyle/>
          <a:p>
            <a:pPr marL="0" indent="0">
              <a:buNone/>
            </a:pPr>
            <a:endParaRPr lang="en-US" sz="2000" i="1" dirty="0"/>
          </a:p>
          <a:p>
            <a:r>
              <a:rPr lang="en-US" sz="2800" dirty="0"/>
              <a:t>Opportunity for faculty to step back and evaluate direction of an academic program</a:t>
            </a:r>
          </a:p>
          <a:p>
            <a:pPr marL="0" indent="0">
              <a:buNone/>
            </a:pPr>
            <a:endParaRPr lang="en-US" sz="2800" dirty="0">
              <a:solidFill>
                <a:srgbClr val="494949"/>
              </a:solidFill>
              <a:latin typeface="DDG_ProximaNova"/>
            </a:endParaRPr>
          </a:p>
          <a:p>
            <a:r>
              <a:rPr lang="en-US" sz="2800" dirty="0">
                <a:solidFill>
                  <a:srgbClr val="494949"/>
                </a:solidFill>
                <a:latin typeface="DDG_ProximaNova"/>
              </a:rPr>
              <a:t>Evaluate strengths, weaknesses, and progress in order to create future plans and priorities</a:t>
            </a:r>
          </a:p>
          <a:p>
            <a:pPr marL="0" indent="0">
              <a:buNone/>
            </a:pPr>
            <a:endParaRPr lang="en-US" sz="2800" dirty="0">
              <a:solidFill>
                <a:srgbClr val="494949"/>
              </a:solidFill>
              <a:latin typeface="DDG_ProximaNova"/>
            </a:endParaRPr>
          </a:p>
          <a:p>
            <a:r>
              <a:rPr lang="en-US" sz="2800" dirty="0">
                <a:solidFill>
                  <a:srgbClr val="494949"/>
                </a:solidFill>
                <a:latin typeface="DDG_ProximaNova"/>
              </a:rPr>
              <a:t>What are we doing well? Where could we do better? How do we compare to our competitors?</a:t>
            </a:r>
          </a:p>
          <a:p>
            <a:pPr marL="0" indent="0">
              <a:buNone/>
            </a:pPr>
            <a:endParaRPr lang="en-US" sz="2800" dirty="0">
              <a:solidFill>
                <a:srgbClr val="494949"/>
              </a:solidFill>
              <a:latin typeface="DDG_ProximaNova"/>
            </a:endParaRPr>
          </a:p>
          <a:p>
            <a:r>
              <a:rPr lang="en-US" sz="2800" dirty="0">
                <a:solidFill>
                  <a:srgbClr val="494949"/>
                </a:solidFill>
                <a:latin typeface="DDG_ProximaNova"/>
              </a:rPr>
              <a:t>Required by IBHE &amp; HLC.</a:t>
            </a:r>
            <a:endParaRPr lang="en-US" sz="2800" dirty="0"/>
          </a:p>
          <a:p>
            <a:pPr marL="0" indent="0" algn="ctr">
              <a:buNone/>
            </a:pPr>
            <a:endParaRPr lang="en-US" sz="2800" dirty="0"/>
          </a:p>
          <a:p>
            <a:pPr marL="0" indent="0" algn="ctr">
              <a:buNone/>
            </a:pPr>
            <a:endParaRPr lang="en-US" sz="2800" dirty="0"/>
          </a:p>
          <a:p>
            <a:pPr marL="0" indent="0">
              <a:buNone/>
            </a:pPr>
            <a:endParaRPr lang="en-US" sz="2400" i="1" dirty="0"/>
          </a:p>
        </p:txBody>
      </p:sp>
      <p:sp>
        <p:nvSpPr>
          <p:cNvPr id="4" name="Slide Number Placeholder 3"/>
          <p:cNvSpPr>
            <a:spLocks noGrp="1"/>
          </p:cNvSpPr>
          <p:nvPr>
            <p:ph type="sldNum" sz="quarter" idx="11"/>
          </p:nvPr>
        </p:nvSpPr>
        <p:spPr/>
        <p:txBody>
          <a:bodyPr/>
          <a:lstStyle/>
          <a:p>
            <a:fld id="{DFBB0FC6-C5C4-4CD0-885F-65D15B70AE17}"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417692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eaLnBrk="1" hangingPunct="1"/>
            <a:r>
              <a:rPr lang="en-US" altLang="en-US" sz="4000" dirty="0">
                <a:ea typeface="ＭＳ Ｐゴシック" pitchFamily="34" charset="-128"/>
              </a:rPr>
              <a:t>Key Questions</a:t>
            </a:r>
          </a:p>
        </p:txBody>
      </p:sp>
      <p:sp>
        <p:nvSpPr>
          <p:cNvPr id="3" name="Content Placeholder 2"/>
          <p:cNvSpPr>
            <a:spLocks noGrp="1"/>
          </p:cNvSpPr>
          <p:nvPr>
            <p:ph idx="1"/>
          </p:nvPr>
        </p:nvSpPr>
        <p:spPr>
          <a:xfrm>
            <a:off x="404674" y="1417638"/>
            <a:ext cx="8458200" cy="4068762"/>
          </a:xfrm>
        </p:spPr>
        <p:txBody>
          <a:bodyPr/>
          <a:lstStyle/>
          <a:p>
            <a:pPr marL="571500" indent="-514350">
              <a:lnSpc>
                <a:spcPct val="90000"/>
              </a:lnSpc>
              <a:buFont typeface="+mj-lt"/>
              <a:buAutoNum type="arabicPeriod"/>
              <a:defRPr/>
            </a:pPr>
            <a:r>
              <a:rPr lang="en-US" sz="2800" dirty="0"/>
              <a:t>Did we implement prior program review recommendations? </a:t>
            </a:r>
          </a:p>
          <a:p>
            <a:pPr marL="57150" indent="0">
              <a:lnSpc>
                <a:spcPct val="90000"/>
              </a:lnSpc>
              <a:buNone/>
              <a:defRPr/>
            </a:pPr>
            <a:endParaRPr lang="en-US" sz="2800" dirty="0"/>
          </a:p>
          <a:p>
            <a:pPr marL="57150" indent="0">
              <a:lnSpc>
                <a:spcPct val="90000"/>
              </a:lnSpc>
              <a:buNone/>
              <a:defRPr/>
            </a:pPr>
            <a:r>
              <a:rPr lang="en-US" sz="2800" dirty="0">
                <a:solidFill>
                  <a:schemeClr val="accent1">
                    <a:lumMod val="75000"/>
                  </a:schemeClr>
                </a:solidFill>
              </a:rPr>
              <a:t>2</a:t>
            </a:r>
            <a:r>
              <a:rPr lang="en-US" sz="2800" dirty="0"/>
              <a:t>.	Is our enrollment growing/declining?</a:t>
            </a:r>
          </a:p>
          <a:p>
            <a:pPr marL="571500" indent="-514350">
              <a:lnSpc>
                <a:spcPct val="90000"/>
              </a:lnSpc>
              <a:buAutoNum type="arabicPeriod"/>
              <a:defRPr/>
            </a:pPr>
            <a:endParaRPr lang="en-US" sz="2800" dirty="0"/>
          </a:p>
          <a:p>
            <a:pPr marL="57150" indent="0">
              <a:lnSpc>
                <a:spcPct val="90000"/>
              </a:lnSpc>
              <a:buNone/>
              <a:defRPr/>
            </a:pPr>
            <a:r>
              <a:rPr lang="en-US" sz="2800" dirty="0">
                <a:solidFill>
                  <a:schemeClr val="accent1">
                    <a:lumMod val="75000"/>
                  </a:schemeClr>
                </a:solidFill>
              </a:rPr>
              <a:t>3.</a:t>
            </a:r>
            <a:r>
              <a:rPr lang="en-US" sz="2800" dirty="0"/>
              <a:t>	Is our curriculum keeping pace with changes in the 	discipline? How do we compare to our 	peers/competitors?</a:t>
            </a:r>
          </a:p>
          <a:p>
            <a:pPr marL="571500" indent="-514350">
              <a:lnSpc>
                <a:spcPct val="90000"/>
              </a:lnSpc>
              <a:buAutoNum type="arabicPeriod"/>
              <a:defRPr/>
            </a:pPr>
            <a:endParaRPr lang="en-US" sz="2800" dirty="0"/>
          </a:p>
          <a:p>
            <a:pPr marL="571500" indent="-514350">
              <a:lnSpc>
                <a:spcPct val="90000"/>
              </a:lnSpc>
              <a:buAutoNum type="arabicPeriod"/>
              <a:defRPr/>
            </a:pPr>
            <a:endParaRPr lang="en-US" sz="2800" dirty="0"/>
          </a:p>
          <a:p>
            <a:pPr lvl="1">
              <a:lnSpc>
                <a:spcPct val="90000"/>
              </a:lnSpc>
              <a:buFont typeface="Arial" charset="0"/>
              <a:buChar char="–"/>
              <a:defRPr/>
            </a:pPr>
            <a:endParaRPr lang="en-US" sz="2400" dirty="0"/>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4</a:t>
            </a:fld>
            <a:endParaRPr lang="en-US" alt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B9E83-9243-470D-8251-BCE3CFBA5C4A}"/>
              </a:ext>
            </a:extLst>
          </p:cNvPr>
          <p:cNvSpPr>
            <a:spLocks noGrp="1"/>
          </p:cNvSpPr>
          <p:nvPr>
            <p:ph type="title"/>
          </p:nvPr>
        </p:nvSpPr>
        <p:spPr/>
        <p:txBody>
          <a:bodyPr/>
          <a:lstStyle/>
          <a:p>
            <a:r>
              <a:rPr lang="en-US" dirty="0"/>
              <a:t>Key Questions (continued)</a:t>
            </a:r>
          </a:p>
        </p:txBody>
      </p:sp>
      <p:sp>
        <p:nvSpPr>
          <p:cNvPr id="3" name="Content Placeholder 2">
            <a:extLst>
              <a:ext uri="{FF2B5EF4-FFF2-40B4-BE49-F238E27FC236}">
                <a16:creationId xmlns:a16="http://schemas.microsoft.com/office/drawing/2014/main" id="{0883AD26-4E52-4167-BC59-2B838E86CBC0}"/>
              </a:ext>
            </a:extLst>
          </p:cNvPr>
          <p:cNvSpPr>
            <a:spLocks noGrp="1"/>
          </p:cNvSpPr>
          <p:nvPr>
            <p:ph idx="1"/>
          </p:nvPr>
        </p:nvSpPr>
        <p:spPr/>
        <p:txBody>
          <a:bodyPr/>
          <a:lstStyle/>
          <a:p>
            <a:pPr marL="57150" lvl="0" indent="0">
              <a:lnSpc>
                <a:spcPct val="90000"/>
              </a:lnSpc>
              <a:buNone/>
              <a:defRPr/>
            </a:pPr>
            <a:r>
              <a:rPr lang="en-US" sz="2800" dirty="0">
                <a:solidFill>
                  <a:schemeClr val="accent1">
                    <a:lumMod val="50000"/>
                  </a:schemeClr>
                </a:solidFill>
              </a:rPr>
              <a:t>4.</a:t>
            </a:r>
            <a:r>
              <a:rPr lang="en-US" sz="2800" dirty="0">
                <a:solidFill>
                  <a:prstClr val="black"/>
                </a:solidFill>
              </a:rPr>
              <a:t>	Are students meeting our program learning  	outcomes?                 Revise curriculum.</a:t>
            </a:r>
          </a:p>
          <a:p>
            <a:pPr marL="571500" lvl="0" indent="-514350">
              <a:lnSpc>
                <a:spcPct val="90000"/>
              </a:lnSpc>
              <a:buFont typeface="Wingdings" pitchFamily="2" charset="2"/>
              <a:buAutoNum type="arabicPeriod"/>
              <a:defRPr/>
            </a:pPr>
            <a:endParaRPr lang="en-US" sz="2800" dirty="0">
              <a:solidFill>
                <a:prstClr val="black"/>
              </a:solidFill>
            </a:endParaRPr>
          </a:p>
          <a:p>
            <a:pPr marL="571500" lvl="0" indent="-514350">
              <a:lnSpc>
                <a:spcPct val="90000"/>
              </a:lnSpc>
              <a:buAutoNum type="arabicPeriod" startAt="5"/>
              <a:defRPr/>
            </a:pPr>
            <a:r>
              <a:rPr lang="en-US" sz="2800" dirty="0">
                <a:solidFill>
                  <a:prstClr val="black"/>
                </a:solidFill>
              </a:rPr>
              <a:t>What data should we track annually to ensure that we are on track?</a:t>
            </a:r>
          </a:p>
          <a:p>
            <a:pPr lvl="1">
              <a:lnSpc>
                <a:spcPct val="90000"/>
              </a:lnSpc>
              <a:defRPr/>
            </a:pPr>
            <a:r>
              <a:rPr lang="en-US" sz="2400" dirty="0">
                <a:solidFill>
                  <a:prstClr val="black"/>
                </a:solidFill>
              </a:rPr>
              <a:t>Program enrollment</a:t>
            </a:r>
          </a:p>
          <a:p>
            <a:pPr lvl="1">
              <a:lnSpc>
                <a:spcPct val="90000"/>
              </a:lnSpc>
              <a:defRPr/>
            </a:pPr>
            <a:r>
              <a:rPr lang="en-US" sz="2400" dirty="0">
                <a:solidFill>
                  <a:prstClr val="black"/>
                </a:solidFill>
              </a:rPr>
              <a:t>Retention</a:t>
            </a:r>
          </a:p>
          <a:p>
            <a:pPr lvl="1">
              <a:lnSpc>
                <a:spcPct val="90000"/>
              </a:lnSpc>
              <a:defRPr/>
            </a:pPr>
            <a:r>
              <a:rPr lang="en-US" sz="2400" dirty="0">
                <a:solidFill>
                  <a:prstClr val="black"/>
                </a:solidFill>
              </a:rPr>
              <a:t>Internships/capstone enrollment</a:t>
            </a:r>
          </a:p>
          <a:p>
            <a:pPr marL="57150" lvl="0" indent="0">
              <a:lnSpc>
                <a:spcPct val="90000"/>
              </a:lnSpc>
              <a:buNone/>
              <a:defRPr/>
            </a:pPr>
            <a:r>
              <a:rPr lang="en-US" sz="2800" dirty="0">
                <a:solidFill>
                  <a:prstClr val="black"/>
                </a:solidFill>
              </a:rPr>
              <a:t>	</a:t>
            </a:r>
          </a:p>
          <a:p>
            <a:endParaRPr lang="en-US" dirty="0"/>
          </a:p>
        </p:txBody>
      </p:sp>
      <p:sp>
        <p:nvSpPr>
          <p:cNvPr id="4" name="Slide Number Placeholder 3">
            <a:extLst>
              <a:ext uri="{FF2B5EF4-FFF2-40B4-BE49-F238E27FC236}">
                <a16:creationId xmlns:a16="http://schemas.microsoft.com/office/drawing/2014/main" id="{AD80CC1F-4700-4D8D-A6EB-56F87C7D40FD}"/>
              </a:ext>
            </a:extLst>
          </p:cNvPr>
          <p:cNvSpPr>
            <a:spLocks noGrp="1"/>
          </p:cNvSpPr>
          <p:nvPr>
            <p:ph type="sldNum" sz="quarter" idx="11"/>
          </p:nvPr>
        </p:nvSpPr>
        <p:spPr/>
        <p:txBody>
          <a:bodyPr/>
          <a:lstStyle/>
          <a:p>
            <a:fld id="{DFBB0FC6-C5C4-4CD0-885F-65D15B70AE17}" type="slidenum">
              <a:rPr lang="en-US" altLang="en-US" smtClean="0"/>
              <a:pPr/>
              <a:t>5</a:t>
            </a:fld>
            <a:endParaRPr lang="en-US" altLang="en-US" dirty="0"/>
          </a:p>
        </p:txBody>
      </p:sp>
      <p:sp>
        <p:nvSpPr>
          <p:cNvPr id="5" name="Arrow: Right 4">
            <a:extLst>
              <a:ext uri="{FF2B5EF4-FFF2-40B4-BE49-F238E27FC236}">
                <a16:creationId xmlns:a16="http://schemas.microsoft.com/office/drawing/2014/main" id="{C6A64FA8-8F30-42E8-91BD-51A52ADED6F5}"/>
              </a:ext>
            </a:extLst>
          </p:cNvPr>
          <p:cNvSpPr/>
          <p:nvPr/>
        </p:nvSpPr>
        <p:spPr>
          <a:xfrm>
            <a:off x="3276600" y="1981200"/>
            <a:ext cx="978408"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603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p:txBody>
          <a:bodyPr/>
          <a:lstStyle/>
          <a:p>
            <a:pPr algn="ctr" eaLnBrk="1" hangingPunct="1"/>
            <a:r>
              <a:rPr lang="en-US" altLang="en-US" sz="4000" dirty="0">
                <a:ea typeface="ＭＳ Ｐゴシック" pitchFamily="34" charset="-128"/>
              </a:rPr>
              <a:t>UIS Program Review Guidelines</a:t>
            </a:r>
          </a:p>
        </p:txBody>
      </p:sp>
      <p:sp>
        <p:nvSpPr>
          <p:cNvPr id="30722" name="Rectangle 5"/>
          <p:cNvSpPr>
            <a:spLocks noGrp="1" noChangeArrowheads="1"/>
          </p:cNvSpPr>
          <p:nvPr>
            <p:ph sz="half" idx="1"/>
          </p:nvPr>
        </p:nvSpPr>
        <p:spPr>
          <a:xfrm>
            <a:off x="457200" y="1295400"/>
            <a:ext cx="4038600" cy="4191000"/>
          </a:xfrm>
        </p:spPr>
        <p:txBody>
          <a:bodyPr/>
          <a:lstStyle/>
          <a:p>
            <a:pPr marL="812800" indent="-812800" eaLnBrk="1" hangingPunct="1"/>
            <a:r>
              <a:rPr lang="en-US" altLang="en-US" sz="2400" dirty="0">
                <a:ea typeface="ＭＳ Ｐゴシック" pitchFamily="34" charset="-128"/>
              </a:rPr>
              <a:t>Program Objectives &amp; Structure</a:t>
            </a:r>
          </a:p>
          <a:p>
            <a:pPr marL="812800" indent="-812800" eaLnBrk="1" hangingPunct="1"/>
            <a:r>
              <a:rPr lang="en-US" altLang="en-US" sz="2400" dirty="0">
                <a:ea typeface="ＭＳ Ｐゴシック" pitchFamily="34" charset="-128"/>
              </a:rPr>
              <a:t>Assessment of Learning Outcomes &amp; Curricular Revisions</a:t>
            </a:r>
          </a:p>
          <a:p>
            <a:pPr marL="812800" indent="-812800" eaLnBrk="1" hangingPunct="1"/>
            <a:r>
              <a:rPr lang="en-US" altLang="en-US" sz="2400" dirty="0">
                <a:ea typeface="ＭＳ Ｐゴシック" pitchFamily="34" charset="-128"/>
              </a:rPr>
              <a:t>Student Characteristics</a:t>
            </a:r>
          </a:p>
          <a:p>
            <a:pPr marL="812800" indent="-812800" eaLnBrk="1" hangingPunct="1"/>
            <a:r>
              <a:rPr lang="en-US" altLang="en-US" sz="2400" dirty="0">
                <a:ea typeface="ＭＳ Ｐゴシック" pitchFamily="34" charset="-128"/>
              </a:rPr>
              <a:t>Academic Support</a:t>
            </a:r>
          </a:p>
          <a:p>
            <a:pPr marL="812800" indent="-812800" eaLnBrk="1" hangingPunct="1"/>
            <a:r>
              <a:rPr lang="en-US" altLang="en-US" sz="2400" dirty="0">
                <a:ea typeface="ＭＳ Ｐゴシック" pitchFamily="34" charset="-128"/>
              </a:rPr>
              <a:t>Faculty</a:t>
            </a:r>
          </a:p>
          <a:p>
            <a:pPr marL="812800" indent="-812800" eaLnBrk="1" hangingPunct="1"/>
            <a:r>
              <a:rPr lang="en-US" altLang="en-US" sz="2400" dirty="0">
                <a:ea typeface="ＭＳ Ｐゴシック" pitchFamily="34" charset="-128"/>
              </a:rPr>
              <a:t>Learning Environment &amp; Support Services</a:t>
            </a:r>
          </a:p>
        </p:txBody>
      </p:sp>
      <p:sp>
        <p:nvSpPr>
          <p:cNvPr id="2" name="Content Placeholder 1"/>
          <p:cNvSpPr>
            <a:spLocks noGrp="1"/>
          </p:cNvSpPr>
          <p:nvPr>
            <p:ph sz="half" idx="2"/>
          </p:nvPr>
        </p:nvSpPr>
        <p:spPr>
          <a:xfrm>
            <a:off x="4648200" y="1295400"/>
            <a:ext cx="4267200" cy="4191000"/>
          </a:xfrm>
        </p:spPr>
        <p:txBody>
          <a:bodyPr/>
          <a:lstStyle/>
          <a:p>
            <a:pPr marL="812800" indent="-812800" eaLnBrk="1" hangingPunct="1">
              <a:buFont typeface="Wingdings" charset="0"/>
              <a:buChar char="§"/>
              <a:defRPr/>
            </a:pPr>
            <a:r>
              <a:rPr lang="en-US" sz="2400" dirty="0"/>
              <a:t>Student Demand &amp; Program Productivity</a:t>
            </a:r>
          </a:p>
          <a:p>
            <a:pPr marL="812800" indent="-812800" eaLnBrk="1" hangingPunct="1">
              <a:buFont typeface="Wingdings" charset="0"/>
              <a:buChar char="§"/>
              <a:defRPr/>
            </a:pPr>
            <a:r>
              <a:rPr lang="en-US" sz="2400" dirty="0"/>
              <a:t>Centrality to Campus Mission (e.g. the Strategic Compass)</a:t>
            </a:r>
          </a:p>
          <a:p>
            <a:pPr marL="812800" indent="-812800" eaLnBrk="1" hangingPunct="1">
              <a:buFont typeface="Wingdings" charset="0"/>
              <a:buChar char="§"/>
              <a:defRPr/>
            </a:pPr>
            <a:r>
              <a:rPr lang="en-US" sz="2400" dirty="0"/>
              <a:t>Costs</a:t>
            </a:r>
          </a:p>
          <a:p>
            <a:pPr marL="812800" indent="-812800" eaLnBrk="1" hangingPunct="1">
              <a:buFont typeface="Wingdings" charset="0"/>
              <a:buChar char="§"/>
              <a:defRPr/>
            </a:pPr>
            <a:r>
              <a:rPr lang="en-US" sz="2400" dirty="0"/>
              <a:t>Summary &amp; Recommendations</a:t>
            </a:r>
          </a:p>
          <a:p>
            <a:pPr marL="812800" indent="-812800" eaLnBrk="1" hangingPunct="1">
              <a:buFont typeface="Wingdings" charset="0"/>
              <a:buChar char="§"/>
              <a:defRPr/>
            </a:pPr>
            <a:r>
              <a:rPr lang="en-US" sz="2400" dirty="0"/>
              <a:t>Comparison to peer programs</a:t>
            </a:r>
          </a:p>
          <a:p>
            <a:pPr marL="812800" indent="-812800" eaLnBrk="1" hangingPunct="1">
              <a:lnSpc>
                <a:spcPct val="90000"/>
              </a:lnSpc>
              <a:buClr>
                <a:schemeClr val="tx1"/>
              </a:buClr>
              <a:buFontTx/>
              <a:buAutoNum type="romanUcPeriod" startAt="6"/>
              <a:defRPr/>
            </a:pPr>
            <a:endParaRPr lang="en-US" b="1" dirty="0"/>
          </a:p>
          <a:p>
            <a:pPr eaLnBrk="1" hangingPunct="1">
              <a:buFont typeface="Wingdings" charset="0"/>
              <a:buChar char="§"/>
              <a:defRPr/>
            </a:pPr>
            <a:endParaRPr lang="en-US" dirty="0"/>
          </a:p>
        </p:txBody>
      </p:sp>
      <p:sp>
        <p:nvSpPr>
          <p:cNvPr id="3" name="Slide Number Placeholder 2"/>
          <p:cNvSpPr>
            <a:spLocks noGrp="1"/>
          </p:cNvSpPr>
          <p:nvPr>
            <p:ph type="sldNum" sz="quarter" idx="11"/>
          </p:nvPr>
        </p:nvSpPr>
        <p:spPr/>
        <p:txBody>
          <a:bodyPr/>
          <a:lstStyle/>
          <a:p>
            <a:fld id="{36716C68-A658-46B0-87DA-CDF6720A56CF}" type="slidenum">
              <a:rPr lang="en-US" altLang="en-US" smtClean="0"/>
              <a:pPr/>
              <a:t>6</a:t>
            </a:fld>
            <a:endParaRPr lang="en-US" alt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C752-8616-4DB4-92D1-C87DCB524975}"/>
              </a:ext>
            </a:extLst>
          </p:cNvPr>
          <p:cNvSpPr>
            <a:spLocks noGrp="1"/>
          </p:cNvSpPr>
          <p:nvPr>
            <p:ph type="title"/>
          </p:nvPr>
        </p:nvSpPr>
        <p:spPr>
          <a:xfrm>
            <a:off x="914400" y="274638"/>
            <a:ext cx="7772400" cy="639762"/>
          </a:xfrm>
        </p:spPr>
        <p:txBody>
          <a:bodyPr/>
          <a:lstStyle/>
          <a:p>
            <a:r>
              <a:rPr lang="en-US" sz="2400" dirty="0"/>
              <a:t>Timeline</a:t>
            </a:r>
          </a:p>
        </p:txBody>
      </p:sp>
      <p:graphicFrame>
        <p:nvGraphicFramePr>
          <p:cNvPr id="5" name="Content Placeholder 4">
            <a:extLst>
              <a:ext uri="{FF2B5EF4-FFF2-40B4-BE49-F238E27FC236}">
                <a16:creationId xmlns:a16="http://schemas.microsoft.com/office/drawing/2014/main" id="{8156AA8E-9472-4424-9E70-CBBA2BD2433D}"/>
              </a:ext>
            </a:extLst>
          </p:cNvPr>
          <p:cNvGraphicFramePr>
            <a:graphicFrameLocks noGrp="1"/>
          </p:cNvGraphicFramePr>
          <p:nvPr>
            <p:ph idx="1"/>
            <p:extLst>
              <p:ext uri="{D42A27DB-BD31-4B8C-83A1-F6EECF244321}">
                <p14:modId xmlns:p14="http://schemas.microsoft.com/office/powerpoint/2010/main" val="1466513585"/>
              </p:ext>
            </p:extLst>
          </p:nvPr>
        </p:nvGraphicFramePr>
        <p:xfrm>
          <a:off x="914400" y="990600"/>
          <a:ext cx="7772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F48C9285-426F-4BFD-9EC8-2C80F86D7589}"/>
              </a:ext>
            </a:extLst>
          </p:cNvPr>
          <p:cNvSpPr>
            <a:spLocks noGrp="1"/>
          </p:cNvSpPr>
          <p:nvPr>
            <p:ph type="sldNum" sz="quarter" idx="11"/>
          </p:nvPr>
        </p:nvSpPr>
        <p:spPr/>
        <p:txBody>
          <a:bodyPr/>
          <a:lstStyle/>
          <a:p>
            <a:fld id="{DFBB0FC6-C5C4-4CD0-885F-65D15B70AE17}" type="slidenum">
              <a:rPr lang="en-US" altLang="en-US" smtClean="0"/>
              <a:pPr/>
              <a:t>7</a:t>
            </a:fld>
            <a:endParaRPr lang="en-US" altLang="en-US" dirty="0"/>
          </a:p>
        </p:txBody>
      </p:sp>
      <p:sp>
        <p:nvSpPr>
          <p:cNvPr id="6" name="TextBox 5">
            <a:extLst>
              <a:ext uri="{FF2B5EF4-FFF2-40B4-BE49-F238E27FC236}">
                <a16:creationId xmlns:a16="http://schemas.microsoft.com/office/drawing/2014/main" id="{147E1B5D-71D3-4E00-BD85-905706FE720D}"/>
              </a:ext>
            </a:extLst>
          </p:cNvPr>
          <p:cNvSpPr txBox="1"/>
          <p:nvPr/>
        </p:nvSpPr>
        <p:spPr>
          <a:xfrm>
            <a:off x="3048000" y="3886200"/>
            <a:ext cx="1295400" cy="1200329"/>
          </a:xfrm>
          <a:prstGeom prst="rect">
            <a:avLst/>
          </a:prstGeom>
          <a:noFill/>
        </p:spPr>
        <p:txBody>
          <a:bodyPr wrap="square" rtlCol="0">
            <a:spAutoFit/>
          </a:bodyPr>
          <a:lstStyle/>
          <a:p>
            <a:r>
              <a:rPr lang="en-US" dirty="0">
                <a:solidFill>
                  <a:schemeClr val="tx2"/>
                </a:solidFill>
              </a:rPr>
              <a:t>Write &amp; Review</a:t>
            </a:r>
          </a:p>
          <a:p>
            <a:r>
              <a:rPr lang="en-US" dirty="0">
                <a:solidFill>
                  <a:schemeClr val="tx2"/>
                </a:solidFill>
              </a:rPr>
              <a:t>Self-Study</a:t>
            </a:r>
          </a:p>
          <a:p>
            <a:r>
              <a:rPr lang="en-US" dirty="0">
                <a:solidFill>
                  <a:schemeClr val="tx2"/>
                </a:solidFill>
              </a:rPr>
              <a:t>Nov-Feb.</a:t>
            </a:r>
          </a:p>
        </p:txBody>
      </p:sp>
    </p:spTree>
    <p:extLst>
      <p:ext uri="{BB962C8B-B14F-4D97-AF65-F5344CB8AC3E}">
        <p14:creationId xmlns:p14="http://schemas.microsoft.com/office/powerpoint/2010/main" val="93217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Data Elements:</a:t>
            </a:r>
            <a:br>
              <a:rPr lang="en-US" sz="4000" dirty="0"/>
            </a:br>
            <a:r>
              <a:rPr lang="en-US" sz="3200" dirty="0"/>
              <a:t>Office of Institutional Research</a:t>
            </a:r>
          </a:p>
        </p:txBody>
      </p:sp>
      <p:sp>
        <p:nvSpPr>
          <p:cNvPr id="3" name="Content Placeholder 2"/>
          <p:cNvSpPr>
            <a:spLocks noGrp="1"/>
          </p:cNvSpPr>
          <p:nvPr>
            <p:ph idx="1"/>
          </p:nvPr>
        </p:nvSpPr>
        <p:spPr>
          <a:xfrm>
            <a:off x="381000" y="1752600"/>
            <a:ext cx="8534400" cy="4114799"/>
          </a:xfrm>
        </p:spPr>
        <p:txBody>
          <a:bodyPr/>
          <a:lstStyle/>
          <a:p>
            <a:r>
              <a:rPr lang="en-US" sz="2400" dirty="0"/>
              <a:t>Located on the Institutional Research webpage within </a:t>
            </a:r>
            <a:r>
              <a:rPr lang="en-US" sz="2400" b="1" i="1" dirty="0">
                <a:solidFill>
                  <a:schemeClr val="accent6">
                    <a:lumMod val="50000"/>
                  </a:schemeClr>
                </a:solidFill>
              </a:rPr>
              <a:t>Restricted Access</a:t>
            </a:r>
            <a:r>
              <a:rPr lang="en-US" sz="2400" dirty="0"/>
              <a:t>: </a:t>
            </a:r>
            <a:r>
              <a:rPr lang="en-US" sz="2400" dirty="0">
                <a:hlinkClick r:id="rId4"/>
              </a:rPr>
              <a:t>http://www.uis.edu/institutionalresearch/</a:t>
            </a:r>
            <a:r>
              <a:rPr lang="en-US" sz="2400" dirty="0"/>
              <a:t> .</a:t>
            </a:r>
          </a:p>
          <a:p>
            <a:endParaRPr lang="en-US" sz="1200" dirty="0"/>
          </a:p>
          <a:p>
            <a:r>
              <a:rPr lang="en-US" sz="2400" dirty="0"/>
              <a:t>Password protected: Password is “</a:t>
            </a:r>
            <a:r>
              <a:rPr lang="en-US" sz="2400" b="1" dirty="0" err="1">
                <a:solidFill>
                  <a:schemeClr val="accent6">
                    <a:lumMod val="50000"/>
                  </a:schemeClr>
                </a:solidFill>
              </a:rPr>
              <a:t>programreview</a:t>
            </a:r>
            <a:r>
              <a:rPr lang="en-US" sz="2400" dirty="0"/>
              <a:t>”.</a:t>
            </a:r>
          </a:p>
          <a:p>
            <a:endParaRPr lang="en-US" sz="1200" dirty="0"/>
          </a:p>
          <a:p>
            <a:r>
              <a:rPr lang="en-US" sz="2400" dirty="0"/>
              <a:t>Some data are currently available.  Additional information will be loaded during the next four weeks.</a:t>
            </a:r>
          </a:p>
          <a:p>
            <a:endParaRPr lang="en-US" sz="1200" dirty="0"/>
          </a:p>
          <a:p>
            <a:r>
              <a:rPr lang="en-US" sz="2400" dirty="0"/>
              <a:t>Contact </a:t>
            </a:r>
            <a:r>
              <a:rPr lang="en-US" sz="2400" b="1" dirty="0">
                <a:solidFill>
                  <a:schemeClr val="accent6">
                    <a:lumMod val="50000"/>
                  </a:schemeClr>
                </a:solidFill>
              </a:rPr>
              <a:t>Laura Dorman</a:t>
            </a:r>
            <a:r>
              <a:rPr lang="en-US" sz="2400" dirty="0"/>
              <a:t>, Director of Institutional Research, for questions / further information at </a:t>
            </a:r>
            <a:r>
              <a:rPr lang="en-US" sz="2400" dirty="0">
                <a:hlinkClick r:id="rId5"/>
              </a:rPr>
              <a:t>lgran1@uis.edu</a:t>
            </a:r>
            <a:r>
              <a:rPr lang="en-US" sz="2400" dirty="0"/>
              <a:t> or 217.206.6005.</a:t>
            </a:r>
          </a:p>
          <a:p>
            <a:endParaRPr lang="en-US" sz="2400" dirty="0"/>
          </a:p>
        </p:txBody>
      </p:sp>
      <p:sp>
        <p:nvSpPr>
          <p:cNvPr id="4" name="Slide Number Placeholder 3"/>
          <p:cNvSpPr>
            <a:spLocks noGrp="1"/>
          </p:cNvSpPr>
          <p:nvPr>
            <p:ph type="sldNum" sz="quarter" idx="11"/>
          </p:nvPr>
        </p:nvSpPr>
        <p:spPr/>
        <p:txBody>
          <a:bodyPr/>
          <a:lstStyle/>
          <a:p>
            <a:fld id="{DFBB0FC6-C5C4-4CD0-885F-65D15B70AE17}" type="slidenum">
              <a:rPr lang="en-US" altLang="en-US" smtClean="0"/>
              <a:pPr/>
              <a:t>8</a:t>
            </a:fld>
            <a:endParaRPr lang="en-US" altLang="en-US" dirty="0"/>
          </a:p>
        </p:txBody>
      </p:sp>
    </p:spTree>
    <p:custDataLst>
      <p:tags r:id="rId1"/>
    </p:custDataLst>
    <p:extLst>
      <p:ext uri="{BB962C8B-B14F-4D97-AF65-F5344CB8AC3E}">
        <p14:creationId xmlns:p14="http://schemas.microsoft.com/office/powerpoint/2010/main" val="3862344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914400" y="419100"/>
            <a:ext cx="7772400" cy="1143000"/>
          </a:xfrm>
        </p:spPr>
        <p:txBody>
          <a:bodyPr/>
          <a:lstStyle/>
          <a:p>
            <a:pPr algn="ctr" eaLnBrk="1" hangingPunct="1"/>
            <a:r>
              <a:rPr lang="en-US" altLang="en-US" sz="4000" dirty="0">
                <a:ea typeface="ＭＳ Ｐゴシック" pitchFamily="34" charset="-128"/>
              </a:rPr>
              <a:t>Data Elements: </a:t>
            </a:r>
            <a:br>
              <a:rPr lang="en-US" altLang="en-US" sz="4000" dirty="0">
                <a:ea typeface="ＭＳ Ｐゴシック" pitchFamily="34" charset="-128"/>
              </a:rPr>
            </a:br>
            <a:r>
              <a:rPr lang="en-US" altLang="en-US" sz="4000" dirty="0">
                <a:ea typeface="ＭＳ Ｐゴシック" pitchFamily="34" charset="-128"/>
              </a:rPr>
              <a:t>CASL Assessment Report</a:t>
            </a:r>
          </a:p>
        </p:txBody>
      </p:sp>
      <p:sp>
        <p:nvSpPr>
          <p:cNvPr id="35842" name="Content Placeholder 2"/>
          <p:cNvSpPr>
            <a:spLocks noGrp="1"/>
          </p:cNvSpPr>
          <p:nvPr>
            <p:ph idx="1"/>
          </p:nvPr>
        </p:nvSpPr>
        <p:spPr>
          <a:xfrm>
            <a:off x="800099" y="1600200"/>
            <a:ext cx="7734301" cy="3886200"/>
          </a:xfrm>
        </p:spPr>
        <p:txBody>
          <a:bodyPr/>
          <a:lstStyle/>
          <a:p>
            <a:pPr eaLnBrk="1" hangingPunct="1"/>
            <a:endParaRPr lang="en-US" altLang="en-US" sz="2400" dirty="0">
              <a:ea typeface="ＭＳ Ｐゴシック" pitchFamily="34" charset="-128"/>
            </a:endParaRPr>
          </a:p>
          <a:p>
            <a:pPr eaLnBrk="1" hangingPunct="1"/>
            <a:r>
              <a:rPr lang="en-US" altLang="en-US" sz="2400" dirty="0">
                <a:ea typeface="ＭＳ Ｐゴシック" pitchFamily="34" charset="-128"/>
              </a:rPr>
              <a:t>Programs should include the CASL report, or a summary, as part of the academic program review documentation.</a:t>
            </a:r>
          </a:p>
          <a:p>
            <a:pPr eaLnBrk="1" hangingPunct="1"/>
            <a:endParaRPr lang="en-US" altLang="en-US" sz="2400" dirty="0">
              <a:ea typeface="ＭＳ Ｐゴシック" pitchFamily="34" charset="-128"/>
            </a:endParaRPr>
          </a:p>
          <a:p>
            <a:pPr eaLnBrk="1" hangingPunct="1"/>
            <a:r>
              <a:rPr lang="en-US" altLang="en-US" sz="2400" dirty="0">
                <a:ea typeface="ＭＳ Ｐゴシック" pitchFamily="34" charset="-128"/>
              </a:rPr>
              <a:t>Programs should describe how CASL recommendations were implemented. </a:t>
            </a:r>
          </a:p>
          <a:p>
            <a:pPr eaLnBrk="1" hangingPunct="1"/>
            <a:endParaRPr lang="en-US" altLang="en-US" sz="2400" dirty="0">
              <a:ea typeface="ＭＳ Ｐゴシック" pitchFamily="34" charset="-128"/>
            </a:endParaRPr>
          </a:p>
          <a:p>
            <a:r>
              <a:rPr lang="en-US" altLang="en-US" sz="2400" dirty="0">
                <a:ea typeface="ＭＳ Ｐゴシック" pitchFamily="34" charset="-128"/>
              </a:rPr>
              <a:t>For more information see the CASL website: </a:t>
            </a:r>
            <a:r>
              <a:rPr lang="en-US" altLang="en-US" sz="2400" dirty="0">
                <a:ea typeface="ＭＳ Ｐゴシック" pitchFamily="34" charset="-128"/>
                <a:hlinkClick r:id="rId4"/>
              </a:rPr>
              <a:t>http://www.uis.edu/assessment/</a:t>
            </a:r>
            <a:endParaRPr lang="en-US" altLang="en-US" sz="2400" dirty="0">
              <a:ea typeface="ＭＳ Ｐゴシック" pitchFamily="34" charset="-128"/>
            </a:endParaRPr>
          </a:p>
          <a:p>
            <a:pPr eaLnBrk="1" hangingPunct="1"/>
            <a:endParaRPr lang="en-US" altLang="en-US" sz="2400" dirty="0">
              <a:ea typeface="ＭＳ Ｐゴシック" pitchFamily="34" charset="-128"/>
            </a:endParaRPr>
          </a:p>
          <a:p>
            <a:pPr eaLnBrk="1" hangingPunct="1">
              <a:buFont typeface="Wingdings" pitchFamily="2" charset="2"/>
              <a:buNone/>
            </a:pPr>
            <a:endParaRPr lang="en-US" altLang="en-US" dirty="0">
              <a:ea typeface="ＭＳ Ｐゴシック" pitchFamily="34" charset="-128"/>
            </a:endParaRPr>
          </a:p>
        </p:txBody>
      </p:sp>
      <p:sp>
        <p:nvSpPr>
          <p:cNvPr id="2" name="Slide Number Placeholder 1"/>
          <p:cNvSpPr>
            <a:spLocks noGrp="1"/>
          </p:cNvSpPr>
          <p:nvPr>
            <p:ph type="sldNum" sz="quarter" idx="11"/>
          </p:nvPr>
        </p:nvSpPr>
        <p:spPr/>
        <p:txBody>
          <a:bodyPr/>
          <a:lstStyle/>
          <a:p>
            <a:fld id="{DFBB0FC6-C5C4-4CD0-885F-65D15B70AE17}" type="slidenum">
              <a:rPr lang="en-US" altLang="en-US" smtClean="0"/>
              <a:pPr/>
              <a:t>9</a:t>
            </a:fld>
            <a:endParaRPr lang="en-US" alt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ogram Review Orientation 9-30-13re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Program Review Orientation 9-30-13rev</Template>
  <TotalTime>47222</TotalTime>
  <Words>1573</Words>
  <Application>Microsoft Office PowerPoint</Application>
  <PresentationFormat>On-screen Show (4:3)</PresentationFormat>
  <Paragraphs>225</Paragraphs>
  <Slides>25</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Calibri</vt:lpstr>
      <vt:lpstr>Cambria</vt:lpstr>
      <vt:lpstr>DDG_ProximaNova</vt:lpstr>
      <vt:lpstr>Times New Roman</vt:lpstr>
      <vt:lpstr>Wingdings</vt:lpstr>
      <vt:lpstr>Program Review Orientation 9-30-13rev</vt:lpstr>
      <vt:lpstr>Academic Program and  Unit Review at UIS</vt:lpstr>
      <vt:lpstr>Agenda</vt:lpstr>
      <vt:lpstr>Why Complete A Program Review? </vt:lpstr>
      <vt:lpstr>Key Questions</vt:lpstr>
      <vt:lpstr>Key Questions (continued)</vt:lpstr>
      <vt:lpstr>UIS Program Review Guidelines</vt:lpstr>
      <vt:lpstr>Timeline</vt:lpstr>
      <vt:lpstr>Data Elements: Office of Institutional Research</vt:lpstr>
      <vt:lpstr>Data Elements:  CASL Assessment Report</vt:lpstr>
      <vt:lpstr>Resources in Box for Your Use</vt:lpstr>
      <vt:lpstr>Peer Panel</vt:lpstr>
      <vt:lpstr>Questions?</vt:lpstr>
      <vt:lpstr>Supplemental Resources</vt:lpstr>
      <vt:lpstr> Phase 1:  Begin Self-Study  September 2022 – February 2023  </vt:lpstr>
      <vt:lpstr> Phase 2:  Governance March 2022 – April 2023   </vt:lpstr>
      <vt:lpstr> Phase 2:  Governance March 2022 – April 2023  </vt:lpstr>
      <vt:lpstr>   Phase 2:   Governance March 2022 – April 2023    </vt:lpstr>
      <vt:lpstr>IBHE Requirements</vt:lpstr>
      <vt:lpstr>Eight-Year Program Review Process </vt:lpstr>
      <vt:lpstr>Reviews of Minors &amp; Certificates</vt:lpstr>
      <vt:lpstr>Three-Year Reviews  (New Programs)</vt:lpstr>
      <vt:lpstr>Externally Accredited Programs</vt:lpstr>
      <vt:lpstr>Externally Accredited Programs</vt:lpstr>
      <vt:lpstr>Key Points</vt:lpstr>
      <vt:lpstr>Additional Key Take-Aways</vt:lpstr>
    </vt:vector>
  </TitlesOfParts>
  <Company>University of Illinois Springfield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Program and Unit Review at UIS</dc:title>
  <dc:creator>KMORA1</dc:creator>
  <cp:lastModifiedBy>Pinneo, Paul M</cp:lastModifiedBy>
  <cp:revision>202</cp:revision>
  <cp:lastPrinted>2019-09-17T15:00:34Z</cp:lastPrinted>
  <dcterms:created xsi:type="dcterms:W3CDTF">2013-10-01T13:15:25Z</dcterms:created>
  <dcterms:modified xsi:type="dcterms:W3CDTF">2022-09-19T16:33:25Z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276935B2-6123-4670-A62D-AD3980B29EF5</vt:lpwstr>
  </property>
  <property fmtid="{D5CDD505-2E9C-101B-9397-08002B2CF9AE}" pid="3" name="ArticulatePath">
    <vt:lpwstr>Program Review Workshop Presentation update 8-9-21</vt:lpwstr>
  </property>
</Properties>
</file>