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2" r:id="rId2"/>
    <p:sldId id="264" r:id="rId3"/>
    <p:sldId id="274" r:id="rId4"/>
    <p:sldId id="265" r:id="rId5"/>
    <p:sldId id="279" r:id="rId6"/>
    <p:sldId id="266"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300" r:id="rId21"/>
    <p:sldId id="293" r:id="rId22"/>
    <p:sldId id="294" r:id="rId23"/>
    <p:sldId id="295" r:id="rId24"/>
    <p:sldId id="296" r:id="rId25"/>
    <p:sldId id="297" r:id="rId26"/>
    <p:sldId id="263" r:id="rId27"/>
    <p:sldId id="29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5"/>
    <a:srgbClr val="BFAA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94694"/>
  </p:normalViewPr>
  <p:slideViewPr>
    <p:cSldViewPr snapToGrid="0">
      <p:cViewPr varScale="1">
        <p:scale>
          <a:sx n="106" d="100"/>
          <a:sy n="106"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30E4C-B084-4002-B21E-9CFE4DB01231}" type="doc">
      <dgm:prSet loTypeId="urn:microsoft.com/office/officeart/2005/8/layout/vList5" loCatId="list" qsTypeId="urn:microsoft.com/office/officeart/2005/8/quickstyle/simple3" qsCatId="simple" csTypeId="urn:microsoft.com/office/officeart/2005/8/colors/accent5_3" csCatId="accent5" phldr="1"/>
      <dgm:spPr/>
      <dgm:t>
        <a:bodyPr/>
        <a:lstStyle/>
        <a:p>
          <a:endParaRPr lang="en-US"/>
        </a:p>
      </dgm:t>
    </dgm:pt>
    <dgm:pt modelId="{87E643C4-67BD-43C9-BF7F-4D2DDC759E8E}">
      <dgm:prSet phldrT="[Text]" custT="1"/>
      <dgm:spPr/>
      <dgm:t>
        <a:bodyPr/>
        <a:lstStyle/>
        <a:p>
          <a:r>
            <a:rPr lang="en-US" sz="4000" dirty="0">
              <a:latin typeface="Gill Sans MT" panose="020B0502020104020203" pitchFamily="34" charset="0"/>
              <a:ea typeface="Roboto" panose="02000000000000000000" pitchFamily="2" charset="0"/>
            </a:rPr>
            <a:t>GA</a:t>
          </a:r>
        </a:p>
      </dgm:t>
    </dgm:pt>
    <dgm:pt modelId="{82DFB485-CFD4-448F-8824-EA01483636F0}" type="parTrans" cxnId="{7A6D0A53-5144-4A5C-A8F5-95173C522C7B}">
      <dgm:prSet/>
      <dgm:spPr/>
      <dgm:t>
        <a:bodyPr/>
        <a:lstStyle/>
        <a:p>
          <a:endParaRPr lang="en-US"/>
        </a:p>
      </dgm:t>
    </dgm:pt>
    <dgm:pt modelId="{A0F037C3-B6CC-40DF-B3B6-BCE53EF2DF44}" type="sibTrans" cxnId="{7A6D0A53-5144-4A5C-A8F5-95173C522C7B}">
      <dgm:prSet/>
      <dgm:spPr/>
      <dgm:t>
        <a:bodyPr/>
        <a:lstStyle/>
        <a:p>
          <a:endParaRPr lang="en-US"/>
        </a:p>
      </dgm:t>
    </dgm:pt>
    <dgm:pt modelId="{59048130-EFAD-4D88-98A2-349830595C3B}">
      <dgm:prSet phldrT="[Text]"/>
      <dgm:spPr/>
      <dgm:t>
        <a:bodyPr/>
        <a:lstStyle/>
        <a:p>
          <a:r>
            <a:rPr lang="en-US" dirty="0">
              <a:latin typeface="Gill Sans MT" panose="020B0502020104020203" pitchFamily="34" charset="0"/>
              <a:ea typeface="Roboto" panose="02000000000000000000" pitchFamily="2" charset="0"/>
            </a:rPr>
            <a:t>Illinois Special Education Teacher Tuition Waiver</a:t>
          </a:r>
        </a:p>
      </dgm:t>
    </dgm:pt>
    <dgm:pt modelId="{06E03DA8-31E2-4BD8-A395-F17C9DAD8F76}" type="parTrans" cxnId="{9C074794-F096-424C-B622-48AB69087C9E}">
      <dgm:prSet/>
      <dgm:spPr/>
      <dgm:t>
        <a:bodyPr/>
        <a:lstStyle/>
        <a:p>
          <a:endParaRPr lang="en-US"/>
        </a:p>
      </dgm:t>
    </dgm:pt>
    <dgm:pt modelId="{5BE6945C-A40B-4312-AD5D-DCBE20817097}" type="sibTrans" cxnId="{9C074794-F096-424C-B622-48AB69087C9E}">
      <dgm:prSet/>
      <dgm:spPr/>
      <dgm:t>
        <a:bodyPr/>
        <a:lstStyle/>
        <a:p>
          <a:endParaRPr lang="en-US"/>
        </a:p>
      </dgm:t>
    </dgm:pt>
    <dgm:pt modelId="{5C7F2CDD-7140-4896-A47A-37581ED3CB62}">
      <dgm:prSet phldrT="[Text]" custT="1"/>
      <dgm:spPr/>
      <dgm:t>
        <a:bodyPr/>
        <a:lstStyle/>
        <a:p>
          <a:r>
            <a:rPr lang="en-US" sz="4000" dirty="0">
              <a:latin typeface="Gill Sans MT" panose="020B0502020104020203" pitchFamily="34" charset="0"/>
              <a:ea typeface="Roboto" panose="02000000000000000000" pitchFamily="2" charset="0"/>
            </a:rPr>
            <a:t>SETTW</a:t>
          </a:r>
        </a:p>
      </dgm:t>
    </dgm:pt>
    <dgm:pt modelId="{84D11C6F-147A-4E12-B8F7-53B5DC159DC8}" type="sibTrans" cxnId="{BB071281-43BC-499B-9C37-84D556BF3FF5}">
      <dgm:prSet/>
      <dgm:spPr/>
      <dgm:t>
        <a:bodyPr/>
        <a:lstStyle/>
        <a:p>
          <a:endParaRPr lang="en-US"/>
        </a:p>
      </dgm:t>
    </dgm:pt>
    <dgm:pt modelId="{63E2F5FB-F0E8-4910-BA2F-B4FA567451B7}" type="parTrans" cxnId="{BB071281-43BC-499B-9C37-84D556BF3FF5}">
      <dgm:prSet/>
      <dgm:spPr/>
      <dgm:t>
        <a:bodyPr/>
        <a:lstStyle/>
        <a:p>
          <a:endParaRPr lang="en-US"/>
        </a:p>
      </dgm:t>
    </dgm:pt>
    <dgm:pt modelId="{2BB674A5-A712-466D-8107-28CA5E004392}">
      <dgm:prSet phldrT="[Text]"/>
      <dgm:spPr/>
      <dgm:t>
        <a:bodyPr/>
        <a:lstStyle/>
        <a:p>
          <a:r>
            <a:rPr lang="en-US" dirty="0">
              <a:latin typeface="Gill Sans MT" panose="020B0502020104020203" pitchFamily="34" charset="0"/>
              <a:ea typeface="Roboto" panose="02000000000000000000" pitchFamily="2" charset="0"/>
            </a:rPr>
            <a:t>Minority Teachers of Illinois Scholarship</a:t>
          </a:r>
        </a:p>
      </dgm:t>
    </dgm:pt>
    <dgm:pt modelId="{400C765D-7459-46E6-B1D0-875E1667D963}" type="sibTrans" cxnId="{52200299-4CEB-4337-90EE-946AAEE2618F}">
      <dgm:prSet/>
      <dgm:spPr/>
      <dgm:t>
        <a:bodyPr/>
        <a:lstStyle/>
        <a:p>
          <a:endParaRPr lang="en-US"/>
        </a:p>
      </dgm:t>
    </dgm:pt>
    <dgm:pt modelId="{7DD94524-0830-492E-87E1-2825BF53D138}" type="parTrans" cxnId="{52200299-4CEB-4337-90EE-946AAEE2618F}">
      <dgm:prSet/>
      <dgm:spPr/>
      <dgm:t>
        <a:bodyPr/>
        <a:lstStyle/>
        <a:p>
          <a:endParaRPr lang="en-US"/>
        </a:p>
      </dgm:t>
    </dgm:pt>
    <dgm:pt modelId="{CE463EA3-E2CC-4D88-B12C-775184D3C975}">
      <dgm:prSet phldrT="[Text]" custT="1"/>
      <dgm:spPr/>
      <dgm:t>
        <a:bodyPr/>
        <a:lstStyle/>
        <a:p>
          <a:r>
            <a:rPr lang="en-US" sz="4000" dirty="0">
              <a:latin typeface="Gill Sans MT" panose="020B0502020104020203" pitchFamily="34" charset="0"/>
              <a:ea typeface="Roboto" panose="02000000000000000000" pitchFamily="2" charset="0"/>
            </a:rPr>
            <a:t>MTI</a:t>
          </a:r>
        </a:p>
      </dgm:t>
    </dgm:pt>
    <dgm:pt modelId="{103C649E-720C-4CF7-87AB-7A6DF87CF1FE}" type="sibTrans" cxnId="{83030CFB-F257-4B02-B3CE-48AEAABBFA63}">
      <dgm:prSet/>
      <dgm:spPr/>
      <dgm:t>
        <a:bodyPr/>
        <a:lstStyle/>
        <a:p>
          <a:endParaRPr lang="en-US"/>
        </a:p>
      </dgm:t>
    </dgm:pt>
    <dgm:pt modelId="{F5154864-6FD0-4B36-8359-105201CDEEE6}" type="parTrans" cxnId="{83030CFB-F257-4B02-B3CE-48AEAABBFA63}">
      <dgm:prSet/>
      <dgm:spPr/>
      <dgm:t>
        <a:bodyPr/>
        <a:lstStyle/>
        <a:p>
          <a:endParaRPr lang="en-US"/>
        </a:p>
      </dgm:t>
    </dgm:pt>
    <dgm:pt modelId="{DF089CCB-312E-4F5E-B282-D8F4093C7A8B}">
      <dgm:prSet phldrT="[Text]"/>
      <dgm:spPr/>
      <dgm:t>
        <a:bodyPr/>
        <a:lstStyle/>
        <a:p>
          <a:r>
            <a:rPr lang="en-US" dirty="0">
              <a:latin typeface="Gill Sans MT" panose="020B0502020104020203" pitchFamily="34" charset="0"/>
              <a:ea typeface="Roboto" panose="02000000000000000000" pitchFamily="2" charset="0"/>
            </a:rPr>
            <a:t>Golden Apple Scholars of Illinois Scholarship</a:t>
          </a:r>
        </a:p>
      </dgm:t>
    </dgm:pt>
    <dgm:pt modelId="{DD099666-07F7-4D8C-B043-55771B50B6E2}" type="sibTrans" cxnId="{A3602B23-5E3A-4F0A-8C37-4121C3BE01E6}">
      <dgm:prSet/>
      <dgm:spPr/>
      <dgm:t>
        <a:bodyPr/>
        <a:lstStyle/>
        <a:p>
          <a:endParaRPr lang="en-US"/>
        </a:p>
      </dgm:t>
    </dgm:pt>
    <dgm:pt modelId="{48D103A2-1FA7-451D-9DDE-23E5451649A1}" type="parTrans" cxnId="{A3602B23-5E3A-4F0A-8C37-4121C3BE01E6}">
      <dgm:prSet/>
      <dgm:spPr/>
      <dgm:t>
        <a:bodyPr/>
        <a:lstStyle/>
        <a:p>
          <a:endParaRPr lang="en-US"/>
        </a:p>
      </dgm:t>
    </dgm:pt>
    <dgm:pt modelId="{96EA924F-200F-4286-823B-1A1B72E6E3FD}" type="pres">
      <dgm:prSet presAssocID="{D3D30E4C-B084-4002-B21E-9CFE4DB01231}" presName="Name0" presStyleCnt="0">
        <dgm:presLayoutVars>
          <dgm:dir/>
          <dgm:animLvl val="lvl"/>
          <dgm:resizeHandles val="exact"/>
        </dgm:presLayoutVars>
      </dgm:prSet>
      <dgm:spPr/>
    </dgm:pt>
    <dgm:pt modelId="{02B91DB0-CCA8-46B6-A912-4C38864E2B1C}" type="pres">
      <dgm:prSet presAssocID="{87E643C4-67BD-43C9-BF7F-4D2DDC759E8E}" presName="linNode" presStyleCnt="0"/>
      <dgm:spPr/>
    </dgm:pt>
    <dgm:pt modelId="{387E4A79-8389-4969-AF68-82EE24F0E25A}" type="pres">
      <dgm:prSet presAssocID="{87E643C4-67BD-43C9-BF7F-4D2DDC759E8E}" presName="parentText" presStyleLbl="node1" presStyleIdx="0" presStyleCnt="3">
        <dgm:presLayoutVars>
          <dgm:chMax val="1"/>
          <dgm:bulletEnabled val="1"/>
        </dgm:presLayoutVars>
      </dgm:prSet>
      <dgm:spPr/>
    </dgm:pt>
    <dgm:pt modelId="{8E70B1D1-94F7-4A47-8E69-50BAAAF61825}" type="pres">
      <dgm:prSet presAssocID="{87E643C4-67BD-43C9-BF7F-4D2DDC759E8E}" presName="descendantText" presStyleLbl="alignAccFollowNode1" presStyleIdx="0" presStyleCnt="3">
        <dgm:presLayoutVars>
          <dgm:bulletEnabled val="1"/>
        </dgm:presLayoutVars>
      </dgm:prSet>
      <dgm:spPr/>
    </dgm:pt>
    <dgm:pt modelId="{833A14DD-49D7-42AD-BCAF-D5D8A257CD64}" type="pres">
      <dgm:prSet presAssocID="{A0F037C3-B6CC-40DF-B3B6-BCE53EF2DF44}" presName="sp" presStyleCnt="0"/>
      <dgm:spPr/>
    </dgm:pt>
    <dgm:pt modelId="{C9762057-2CDB-416B-A846-B58E561E0B1D}" type="pres">
      <dgm:prSet presAssocID="{CE463EA3-E2CC-4D88-B12C-775184D3C975}" presName="linNode" presStyleCnt="0"/>
      <dgm:spPr/>
    </dgm:pt>
    <dgm:pt modelId="{3BD4ADE5-EC08-4A07-9799-17EC525CD67D}" type="pres">
      <dgm:prSet presAssocID="{CE463EA3-E2CC-4D88-B12C-775184D3C975}" presName="parentText" presStyleLbl="node1" presStyleIdx="1" presStyleCnt="3">
        <dgm:presLayoutVars>
          <dgm:chMax val="1"/>
          <dgm:bulletEnabled val="1"/>
        </dgm:presLayoutVars>
      </dgm:prSet>
      <dgm:spPr/>
    </dgm:pt>
    <dgm:pt modelId="{05776BAD-BCAB-47C7-B182-4FC743BCF4AF}" type="pres">
      <dgm:prSet presAssocID="{CE463EA3-E2CC-4D88-B12C-775184D3C975}" presName="descendantText" presStyleLbl="alignAccFollowNode1" presStyleIdx="1" presStyleCnt="3" custLinFactNeighborX="0" custLinFactNeighborY="1086">
        <dgm:presLayoutVars>
          <dgm:bulletEnabled val="1"/>
        </dgm:presLayoutVars>
      </dgm:prSet>
      <dgm:spPr/>
    </dgm:pt>
    <dgm:pt modelId="{43E5FE0E-EE9C-4CB0-821E-7EE0A285449D}" type="pres">
      <dgm:prSet presAssocID="{103C649E-720C-4CF7-87AB-7A6DF87CF1FE}" presName="sp" presStyleCnt="0"/>
      <dgm:spPr/>
    </dgm:pt>
    <dgm:pt modelId="{E19E1F5A-0A94-4A4B-9026-E6FD974BA6BB}" type="pres">
      <dgm:prSet presAssocID="{5C7F2CDD-7140-4896-A47A-37581ED3CB62}" presName="linNode" presStyleCnt="0"/>
      <dgm:spPr/>
    </dgm:pt>
    <dgm:pt modelId="{A9D46382-E993-460A-9722-CA541025C51A}" type="pres">
      <dgm:prSet presAssocID="{5C7F2CDD-7140-4896-A47A-37581ED3CB62}" presName="parentText" presStyleLbl="node1" presStyleIdx="2" presStyleCnt="3">
        <dgm:presLayoutVars>
          <dgm:chMax val="1"/>
          <dgm:bulletEnabled val="1"/>
        </dgm:presLayoutVars>
      </dgm:prSet>
      <dgm:spPr/>
    </dgm:pt>
    <dgm:pt modelId="{66CB84B1-D8FA-4195-96BD-3743E8463676}" type="pres">
      <dgm:prSet presAssocID="{5C7F2CDD-7140-4896-A47A-37581ED3CB62}" presName="descendantText" presStyleLbl="alignAccFollowNode1" presStyleIdx="2" presStyleCnt="3">
        <dgm:presLayoutVars>
          <dgm:bulletEnabled val="1"/>
        </dgm:presLayoutVars>
      </dgm:prSet>
      <dgm:spPr/>
    </dgm:pt>
  </dgm:ptLst>
  <dgm:cxnLst>
    <dgm:cxn modelId="{A3602B23-5E3A-4F0A-8C37-4121C3BE01E6}" srcId="{87E643C4-67BD-43C9-BF7F-4D2DDC759E8E}" destId="{DF089CCB-312E-4F5E-B282-D8F4093C7A8B}" srcOrd="0" destOrd="0" parTransId="{48D103A2-1FA7-451D-9DDE-23E5451649A1}" sibTransId="{DD099666-07F7-4D8C-B043-55771B50B6E2}"/>
    <dgm:cxn modelId="{FA4DA930-3E64-D842-B92A-75D100FD8CCD}" type="presOf" srcId="{DF089CCB-312E-4F5E-B282-D8F4093C7A8B}" destId="{8E70B1D1-94F7-4A47-8E69-50BAAAF61825}" srcOrd="0" destOrd="0" presId="urn:microsoft.com/office/officeart/2005/8/layout/vList5"/>
    <dgm:cxn modelId="{9064185B-8CE3-8A47-B416-25C266297AED}" type="presOf" srcId="{D3D30E4C-B084-4002-B21E-9CFE4DB01231}" destId="{96EA924F-200F-4286-823B-1A1B72E6E3FD}" srcOrd="0" destOrd="0" presId="urn:microsoft.com/office/officeart/2005/8/layout/vList5"/>
    <dgm:cxn modelId="{5B01E143-A398-4E44-B5DA-3498C62F9ECB}" type="presOf" srcId="{2BB674A5-A712-466D-8107-28CA5E004392}" destId="{05776BAD-BCAB-47C7-B182-4FC743BCF4AF}" srcOrd="0" destOrd="0" presId="urn:microsoft.com/office/officeart/2005/8/layout/vList5"/>
    <dgm:cxn modelId="{7A6D0A53-5144-4A5C-A8F5-95173C522C7B}" srcId="{D3D30E4C-B084-4002-B21E-9CFE4DB01231}" destId="{87E643C4-67BD-43C9-BF7F-4D2DDC759E8E}" srcOrd="0" destOrd="0" parTransId="{82DFB485-CFD4-448F-8824-EA01483636F0}" sibTransId="{A0F037C3-B6CC-40DF-B3B6-BCE53EF2DF44}"/>
    <dgm:cxn modelId="{46DB5C77-AD81-6240-B961-60454DD0D8A6}" type="presOf" srcId="{CE463EA3-E2CC-4D88-B12C-775184D3C975}" destId="{3BD4ADE5-EC08-4A07-9799-17EC525CD67D}" srcOrd="0" destOrd="0" presId="urn:microsoft.com/office/officeart/2005/8/layout/vList5"/>
    <dgm:cxn modelId="{BB071281-43BC-499B-9C37-84D556BF3FF5}" srcId="{D3D30E4C-B084-4002-B21E-9CFE4DB01231}" destId="{5C7F2CDD-7140-4896-A47A-37581ED3CB62}" srcOrd="2" destOrd="0" parTransId="{63E2F5FB-F0E8-4910-BA2F-B4FA567451B7}" sibTransId="{84D11C6F-147A-4E12-B8F7-53B5DC159DC8}"/>
    <dgm:cxn modelId="{9C074794-F096-424C-B622-48AB69087C9E}" srcId="{5C7F2CDD-7140-4896-A47A-37581ED3CB62}" destId="{59048130-EFAD-4D88-98A2-349830595C3B}" srcOrd="0" destOrd="0" parTransId="{06E03DA8-31E2-4BD8-A395-F17C9DAD8F76}" sibTransId="{5BE6945C-A40B-4312-AD5D-DCBE20817097}"/>
    <dgm:cxn modelId="{52200299-4CEB-4337-90EE-946AAEE2618F}" srcId="{CE463EA3-E2CC-4D88-B12C-775184D3C975}" destId="{2BB674A5-A712-466D-8107-28CA5E004392}" srcOrd="0" destOrd="0" parTransId="{7DD94524-0830-492E-87E1-2825BF53D138}" sibTransId="{400C765D-7459-46E6-B1D0-875E1667D963}"/>
    <dgm:cxn modelId="{9C67B5D0-9C8C-CA4D-A0C1-AD811DFA4B60}" type="presOf" srcId="{87E643C4-67BD-43C9-BF7F-4D2DDC759E8E}" destId="{387E4A79-8389-4969-AF68-82EE24F0E25A}" srcOrd="0" destOrd="0" presId="urn:microsoft.com/office/officeart/2005/8/layout/vList5"/>
    <dgm:cxn modelId="{DD54DDEC-3852-D543-817F-7C049B3FF01F}" type="presOf" srcId="{5C7F2CDD-7140-4896-A47A-37581ED3CB62}" destId="{A9D46382-E993-460A-9722-CA541025C51A}" srcOrd="0" destOrd="0" presId="urn:microsoft.com/office/officeart/2005/8/layout/vList5"/>
    <dgm:cxn modelId="{5B8437F9-60CB-3D42-8E35-A7A1A4065BD7}" type="presOf" srcId="{59048130-EFAD-4D88-98A2-349830595C3B}" destId="{66CB84B1-D8FA-4195-96BD-3743E8463676}" srcOrd="0" destOrd="0" presId="urn:microsoft.com/office/officeart/2005/8/layout/vList5"/>
    <dgm:cxn modelId="{83030CFB-F257-4B02-B3CE-48AEAABBFA63}" srcId="{D3D30E4C-B084-4002-B21E-9CFE4DB01231}" destId="{CE463EA3-E2CC-4D88-B12C-775184D3C975}" srcOrd="1" destOrd="0" parTransId="{F5154864-6FD0-4B36-8359-105201CDEEE6}" sibTransId="{103C649E-720C-4CF7-87AB-7A6DF87CF1FE}"/>
    <dgm:cxn modelId="{1D5C4BBA-DD76-E345-926B-066F57861C1C}" type="presParOf" srcId="{96EA924F-200F-4286-823B-1A1B72E6E3FD}" destId="{02B91DB0-CCA8-46B6-A912-4C38864E2B1C}" srcOrd="0" destOrd="0" presId="urn:microsoft.com/office/officeart/2005/8/layout/vList5"/>
    <dgm:cxn modelId="{1A4B3633-DF4A-C34A-ADA7-A86C49562D1A}" type="presParOf" srcId="{02B91DB0-CCA8-46B6-A912-4C38864E2B1C}" destId="{387E4A79-8389-4969-AF68-82EE24F0E25A}" srcOrd="0" destOrd="0" presId="urn:microsoft.com/office/officeart/2005/8/layout/vList5"/>
    <dgm:cxn modelId="{4E71E11B-87B1-3F49-AA86-9404DF20B5D7}" type="presParOf" srcId="{02B91DB0-CCA8-46B6-A912-4C38864E2B1C}" destId="{8E70B1D1-94F7-4A47-8E69-50BAAAF61825}" srcOrd="1" destOrd="0" presId="urn:microsoft.com/office/officeart/2005/8/layout/vList5"/>
    <dgm:cxn modelId="{43A363AF-0A48-A544-BB51-A1806E8B8146}" type="presParOf" srcId="{96EA924F-200F-4286-823B-1A1B72E6E3FD}" destId="{833A14DD-49D7-42AD-BCAF-D5D8A257CD64}" srcOrd="1" destOrd="0" presId="urn:microsoft.com/office/officeart/2005/8/layout/vList5"/>
    <dgm:cxn modelId="{22B53977-F7D8-4748-BAC9-8843D22A290A}" type="presParOf" srcId="{96EA924F-200F-4286-823B-1A1B72E6E3FD}" destId="{C9762057-2CDB-416B-A846-B58E561E0B1D}" srcOrd="2" destOrd="0" presId="urn:microsoft.com/office/officeart/2005/8/layout/vList5"/>
    <dgm:cxn modelId="{253A50B6-6E39-3148-817C-3C127FD6BE44}" type="presParOf" srcId="{C9762057-2CDB-416B-A846-B58E561E0B1D}" destId="{3BD4ADE5-EC08-4A07-9799-17EC525CD67D}" srcOrd="0" destOrd="0" presId="urn:microsoft.com/office/officeart/2005/8/layout/vList5"/>
    <dgm:cxn modelId="{827939A4-159D-A940-9207-A0C946F29830}" type="presParOf" srcId="{C9762057-2CDB-416B-A846-B58E561E0B1D}" destId="{05776BAD-BCAB-47C7-B182-4FC743BCF4AF}" srcOrd="1" destOrd="0" presId="urn:microsoft.com/office/officeart/2005/8/layout/vList5"/>
    <dgm:cxn modelId="{AAC3A229-500E-4940-8134-96D0B555F804}" type="presParOf" srcId="{96EA924F-200F-4286-823B-1A1B72E6E3FD}" destId="{43E5FE0E-EE9C-4CB0-821E-7EE0A285449D}" srcOrd="3" destOrd="0" presId="urn:microsoft.com/office/officeart/2005/8/layout/vList5"/>
    <dgm:cxn modelId="{BA4AC62B-F83B-0741-B1CB-45E500FB3C87}" type="presParOf" srcId="{96EA924F-200F-4286-823B-1A1B72E6E3FD}" destId="{E19E1F5A-0A94-4A4B-9026-E6FD974BA6BB}" srcOrd="4" destOrd="0" presId="urn:microsoft.com/office/officeart/2005/8/layout/vList5"/>
    <dgm:cxn modelId="{A335D60B-5409-3848-84E2-2BBBE2A707E0}" type="presParOf" srcId="{E19E1F5A-0A94-4A4B-9026-E6FD974BA6BB}" destId="{A9D46382-E993-460A-9722-CA541025C51A}" srcOrd="0" destOrd="0" presId="urn:microsoft.com/office/officeart/2005/8/layout/vList5"/>
    <dgm:cxn modelId="{C264624B-CAF2-DF4F-9EF0-2D19E0044A41}" type="presParOf" srcId="{E19E1F5A-0A94-4A4B-9026-E6FD974BA6BB}" destId="{66CB84B1-D8FA-4195-96BD-3743E84636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0B1D1-94F7-4A47-8E69-50BAAAF61825}">
      <dsp:nvSpPr>
        <dsp:cNvPr id="0" name=""/>
        <dsp:cNvSpPr/>
      </dsp:nvSpPr>
      <dsp:spPr>
        <a:xfrm rot="5400000">
          <a:off x="6748439" y="-2854213"/>
          <a:ext cx="821049" cy="6737848"/>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Gill Sans MT" panose="020B0502020104020203" pitchFamily="34" charset="0"/>
              <a:ea typeface="Roboto" panose="02000000000000000000" pitchFamily="2" charset="0"/>
            </a:rPr>
            <a:t>Golden Apple Scholars of Illinois Scholarship</a:t>
          </a:r>
        </a:p>
      </dsp:txBody>
      <dsp:txXfrm rot="-5400000">
        <a:off x="3790040" y="144266"/>
        <a:ext cx="6697768" cy="740889"/>
      </dsp:txXfrm>
    </dsp:sp>
    <dsp:sp modelId="{387E4A79-8389-4969-AF68-82EE24F0E25A}">
      <dsp:nvSpPr>
        <dsp:cNvPr id="0" name=""/>
        <dsp:cNvSpPr/>
      </dsp:nvSpPr>
      <dsp:spPr>
        <a:xfrm>
          <a:off x="0" y="1555"/>
          <a:ext cx="3790040" cy="1026312"/>
        </a:xfrm>
        <a:prstGeom prst="roundRect">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Gill Sans MT" panose="020B0502020104020203" pitchFamily="34" charset="0"/>
              <a:ea typeface="Roboto" panose="02000000000000000000" pitchFamily="2" charset="0"/>
            </a:rPr>
            <a:t>GA</a:t>
          </a:r>
        </a:p>
      </dsp:txBody>
      <dsp:txXfrm>
        <a:off x="50100" y="51655"/>
        <a:ext cx="3689840" cy="926112"/>
      </dsp:txXfrm>
    </dsp:sp>
    <dsp:sp modelId="{05776BAD-BCAB-47C7-B182-4FC743BCF4AF}">
      <dsp:nvSpPr>
        <dsp:cNvPr id="0" name=""/>
        <dsp:cNvSpPr/>
      </dsp:nvSpPr>
      <dsp:spPr>
        <a:xfrm rot="5400000">
          <a:off x="6748439" y="-1767668"/>
          <a:ext cx="821049" cy="6737848"/>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Gill Sans MT" panose="020B0502020104020203" pitchFamily="34" charset="0"/>
              <a:ea typeface="Roboto" panose="02000000000000000000" pitchFamily="2" charset="0"/>
            </a:rPr>
            <a:t>Minority Teachers of Illinois Scholarship</a:t>
          </a:r>
        </a:p>
      </dsp:txBody>
      <dsp:txXfrm rot="-5400000">
        <a:off x="3790040" y="1230811"/>
        <a:ext cx="6697768" cy="740889"/>
      </dsp:txXfrm>
    </dsp:sp>
    <dsp:sp modelId="{3BD4ADE5-EC08-4A07-9799-17EC525CD67D}">
      <dsp:nvSpPr>
        <dsp:cNvPr id="0" name=""/>
        <dsp:cNvSpPr/>
      </dsp:nvSpPr>
      <dsp:spPr>
        <a:xfrm>
          <a:off x="0" y="1079182"/>
          <a:ext cx="3790040" cy="1026312"/>
        </a:xfrm>
        <a:prstGeom prst="roundRect">
          <a:avLst/>
        </a:prstGeom>
        <a:gradFill rotWithShape="0">
          <a:gsLst>
            <a:gs pos="0">
              <a:schemeClr val="accent5">
                <a:shade val="80000"/>
                <a:hueOff val="135632"/>
                <a:satOff val="2588"/>
                <a:lumOff val="11428"/>
                <a:alphaOff val="0"/>
                <a:lumMod val="110000"/>
                <a:satMod val="105000"/>
                <a:tint val="67000"/>
              </a:schemeClr>
            </a:gs>
            <a:gs pos="50000">
              <a:schemeClr val="accent5">
                <a:shade val="80000"/>
                <a:hueOff val="135632"/>
                <a:satOff val="2588"/>
                <a:lumOff val="11428"/>
                <a:alphaOff val="0"/>
                <a:lumMod val="105000"/>
                <a:satMod val="103000"/>
                <a:tint val="73000"/>
              </a:schemeClr>
            </a:gs>
            <a:gs pos="100000">
              <a:schemeClr val="accent5">
                <a:shade val="80000"/>
                <a:hueOff val="135632"/>
                <a:satOff val="2588"/>
                <a:lumOff val="114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Gill Sans MT" panose="020B0502020104020203" pitchFamily="34" charset="0"/>
              <a:ea typeface="Roboto" panose="02000000000000000000" pitchFamily="2" charset="0"/>
            </a:rPr>
            <a:t>MTI</a:t>
          </a:r>
        </a:p>
      </dsp:txBody>
      <dsp:txXfrm>
        <a:off x="50100" y="1129282"/>
        <a:ext cx="3689840" cy="926112"/>
      </dsp:txXfrm>
    </dsp:sp>
    <dsp:sp modelId="{66CB84B1-D8FA-4195-96BD-3743E8463676}">
      <dsp:nvSpPr>
        <dsp:cNvPr id="0" name=""/>
        <dsp:cNvSpPr/>
      </dsp:nvSpPr>
      <dsp:spPr>
        <a:xfrm rot="5400000">
          <a:off x="6748439" y="-698957"/>
          <a:ext cx="821049" cy="6737848"/>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Gill Sans MT" panose="020B0502020104020203" pitchFamily="34" charset="0"/>
              <a:ea typeface="Roboto" panose="02000000000000000000" pitchFamily="2" charset="0"/>
            </a:rPr>
            <a:t>Illinois Special Education Teacher Tuition Waiver</a:t>
          </a:r>
        </a:p>
      </dsp:txBody>
      <dsp:txXfrm rot="-5400000">
        <a:off x="3790040" y="2299522"/>
        <a:ext cx="6697768" cy="740889"/>
      </dsp:txXfrm>
    </dsp:sp>
    <dsp:sp modelId="{A9D46382-E993-460A-9722-CA541025C51A}">
      <dsp:nvSpPr>
        <dsp:cNvPr id="0" name=""/>
        <dsp:cNvSpPr/>
      </dsp:nvSpPr>
      <dsp:spPr>
        <a:xfrm>
          <a:off x="0" y="2156810"/>
          <a:ext cx="3790040" cy="1026312"/>
        </a:xfrm>
        <a:prstGeom prst="roundRect">
          <a:avLst/>
        </a:prstGeom>
        <a:gradFill rotWithShape="0">
          <a:gsLst>
            <a:gs pos="0">
              <a:schemeClr val="accent5">
                <a:shade val="80000"/>
                <a:hueOff val="271263"/>
                <a:satOff val="5175"/>
                <a:lumOff val="22855"/>
                <a:alphaOff val="0"/>
                <a:lumMod val="110000"/>
                <a:satMod val="105000"/>
                <a:tint val="67000"/>
              </a:schemeClr>
            </a:gs>
            <a:gs pos="50000">
              <a:schemeClr val="accent5">
                <a:shade val="80000"/>
                <a:hueOff val="271263"/>
                <a:satOff val="5175"/>
                <a:lumOff val="22855"/>
                <a:alphaOff val="0"/>
                <a:lumMod val="105000"/>
                <a:satMod val="103000"/>
                <a:tint val="73000"/>
              </a:schemeClr>
            </a:gs>
            <a:gs pos="100000">
              <a:schemeClr val="accent5">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Gill Sans MT" panose="020B0502020104020203" pitchFamily="34" charset="0"/>
              <a:ea typeface="Roboto" panose="02000000000000000000" pitchFamily="2" charset="0"/>
            </a:rPr>
            <a:t>SETTW</a:t>
          </a:r>
        </a:p>
      </dsp:txBody>
      <dsp:txXfrm>
        <a:off x="50100" y="2206910"/>
        <a:ext cx="3689840" cy="9261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EC9C9A-D64A-6A47-BE97-1C6DF5775E2C}" type="datetimeFigureOut">
              <a:rPr lang="en-US" smtClean="0"/>
              <a:t>11/18/2024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6F21F5-0607-C744-8708-4F3F014645F6}" type="slidenum">
              <a:rPr lang="en-US" smtClean="0"/>
              <a:t>‹#›</a:t>
            </a:fld>
            <a:endParaRPr lang="en-US"/>
          </a:p>
        </p:txBody>
      </p:sp>
    </p:spTree>
    <p:extLst>
      <p:ext uri="{BB962C8B-B14F-4D97-AF65-F5344CB8AC3E}">
        <p14:creationId xmlns:p14="http://schemas.microsoft.com/office/powerpoint/2010/main" val="409717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F21F5-0607-C744-8708-4F3F014645F6}" type="slidenum">
              <a:rPr lang="en-US" smtClean="0"/>
              <a:t>4</a:t>
            </a:fld>
            <a:endParaRPr lang="en-US"/>
          </a:p>
        </p:txBody>
      </p:sp>
    </p:spTree>
    <p:extLst>
      <p:ext uri="{BB962C8B-B14F-4D97-AF65-F5344CB8AC3E}">
        <p14:creationId xmlns:p14="http://schemas.microsoft.com/office/powerpoint/2010/main" val="299912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F21F5-0607-C744-8708-4F3F014645F6}" type="slidenum">
              <a:rPr lang="en-US" smtClean="0"/>
              <a:t>17</a:t>
            </a:fld>
            <a:endParaRPr lang="en-US"/>
          </a:p>
        </p:txBody>
      </p:sp>
    </p:spTree>
    <p:extLst>
      <p:ext uri="{BB962C8B-B14F-4D97-AF65-F5344CB8AC3E}">
        <p14:creationId xmlns:p14="http://schemas.microsoft.com/office/powerpoint/2010/main" val="175813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7C02-6ECB-F3F0-A78C-C4C82BD25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245E3-D029-CDE6-2288-FDCECE286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09FBB-C39D-0457-5AD2-9C229BE37DAC}"/>
              </a:ext>
            </a:extLst>
          </p:cNvPr>
          <p:cNvSpPr>
            <a:spLocks noGrp="1"/>
          </p:cNvSpPr>
          <p:nvPr>
            <p:ph type="dt" sz="half" idx="10"/>
          </p:nvPr>
        </p:nvSpPr>
        <p:spPr/>
        <p:txBody>
          <a:bodyPr/>
          <a:lstStyle/>
          <a:p>
            <a:fld id="{C91F7EA4-3DBE-6A47-A223-147CD4ACCD37}" type="datetime1">
              <a:rPr lang="en-US" smtClean="0"/>
              <a:t>11/18/2024</a:t>
            </a:fld>
            <a:endParaRPr lang="en-US"/>
          </a:p>
        </p:txBody>
      </p:sp>
      <p:sp>
        <p:nvSpPr>
          <p:cNvPr id="5" name="Footer Placeholder 4">
            <a:extLst>
              <a:ext uri="{FF2B5EF4-FFF2-40B4-BE49-F238E27FC236}">
                <a16:creationId xmlns:a16="http://schemas.microsoft.com/office/drawing/2014/main" id="{B47E2375-29FC-715D-41C0-CE5242BD5D0C}"/>
              </a:ext>
            </a:extLst>
          </p:cNvPr>
          <p:cNvSpPr>
            <a:spLocks noGrp="1"/>
          </p:cNvSpPr>
          <p:nvPr>
            <p:ph type="ftr" sz="quarter" idx="11"/>
          </p:nvPr>
        </p:nvSpPr>
        <p:spPr/>
        <p:txBody>
          <a:bodyPr/>
          <a:lstStyle/>
          <a:p>
            <a:r>
              <a:rPr lang="en-US"/>
              <a:t>UNIVERSITY 0F ILLINOIS SPRINGFIELD</a:t>
            </a:r>
          </a:p>
        </p:txBody>
      </p:sp>
      <p:sp>
        <p:nvSpPr>
          <p:cNvPr id="6" name="Slide Number Placeholder 5">
            <a:extLst>
              <a:ext uri="{FF2B5EF4-FFF2-40B4-BE49-F238E27FC236}">
                <a16:creationId xmlns:a16="http://schemas.microsoft.com/office/drawing/2014/main" id="{FE57820F-8EE0-222E-0D10-DF739048E228}"/>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24267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0D6B-5F0B-07AC-3024-991804A45D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03D0DA-62BF-1F97-44CD-42B8A69B1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5C919-05F1-1CE2-F281-F54B19DDE514}"/>
              </a:ext>
            </a:extLst>
          </p:cNvPr>
          <p:cNvSpPr>
            <a:spLocks noGrp="1"/>
          </p:cNvSpPr>
          <p:nvPr>
            <p:ph type="dt" sz="half" idx="10"/>
          </p:nvPr>
        </p:nvSpPr>
        <p:spPr/>
        <p:txBody>
          <a:bodyPr/>
          <a:lstStyle/>
          <a:p>
            <a:fld id="{BA28C4B5-88AF-F948-8FEA-91E7C068E0A4}" type="datetime1">
              <a:rPr lang="en-US" smtClean="0"/>
              <a:t>11/18/2024</a:t>
            </a:fld>
            <a:endParaRPr lang="en-US"/>
          </a:p>
        </p:txBody>
      </p:sp>
      <p:sp>
        <p:nvSpPr>
          <p:cNvPr id="5" name="Footer Placeholder 4">
            <a:extLst>
              <a:ext uri="{FF2B5EF4-FFF2-40B4-BE49-F238E27FC236}">
                <a16:creationId xmlns:a16="http://schemas.microsoft.com/office/drawing/2014/main" id="{56773F86-C2D3-ADA3-0667-8A361E1A05CE}"/>
              </a:ext>
            </a:extLst>
          </p:cNvPr>
          <p:cNvSpPr>
            <a:spLocks noGrp="1"/>
          </p:cNvSpPr>
          <p:nvPr>
            <p:ph type="ftr" sz="quarter" idx="11"/>
          </p:nvPr>
        </p:nvSpPr>
        <p:spPr/>
        <p:txBody>
          <a:bodyPr/>
          <a:lstStyle/>
          <a:p>
            <a:r>
              <a:rPr lang="en-US"/>
              <a:t>UNIVERSITY 0F ILLINOIS SPRINGFIELD</a:t>
            </a:r>
          </a:p>
        </p:txBody>
      </p:sp>
      <p:sp>
        <p:nvSpPr>
          <p:cNvPr id="6" name="Slide Number Placeholder 5">
            <a:extLst>
              <a:ext uri="{FF2B5EF4-FFF2-40B4-BE49-F238E27FC236}">
                <a16:creationId xmlns:a16="http://schemas.microsoft.com/office/drawing/2014/main" id="{B3E0EDB3-4E8F-DA21-5C10-8BF6899D751B}"/>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354140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BDCDCF-885D-52CD-D939-0C555EF06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041C2-584B-7A34-4E32-CA07F5B3D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1D53B-7CA4-6E96-75A6-AB3A621EB2A1}"/>
              </a:ext>
            </a:extLst>
          </p:cNvPr>
          <p:cNvSpPr>
            <a:spLocks noGrp="1"/>
          </p:cNvSpPr>
          <p:nvPr>
            <p:ph type="dt" sz="half" idx="10"/>
          </p:nvPr>
        </p:nvSpPr>
        <p:spPr/>
        <p:txBody>
          <a:bodyPr/>
          <a:lstStyle/>
          <a:p>
            <a:fld id="{DC603F8E-3AEF-B243-B7A3-754FA2B44D7D}" type="datetime1">
              <a:rPr lang="en-US" smtClean="0"/>
              <a:t>11/18/2024</a:t>
            </a:fld>
            <a:endParaRPr lang="en-US"/>
          </a:p>
        </p:txBody>
      </p:sp>
      <p:sp>
        <p:nvSpPr>
          <p:cNvPr id="5" name="Footer Placeholder 4">
            <a:extLst>
              <a:ext uri="{FF2B5EF4-FFF2-40B4-BE49-F238E27FC236}">
                <a16:creationId xmlns:a16="http://schemas.microsoft.com/office/drawing/2014/main" id="{2A85B79E-693F-BC75-AD16-7E1A39E92348}"/>
              </a:ext>
            </a:extLst>
          </p:cNvPr>
          <p:cNvSpPr>
            <a:spLocks noGrp="1"/>
          </p:cNvSpPr>
          <p:nvPr>
            <p:ph type="ftr" sz="quarter" idx="11"/>
          </p:nvPr>
        </p:nvSpPr>
        <p:spPr/>
        <p:txBody>
          <a:bodyPr/>
          <a:lstStyle/>
          <a:p>
            <a:r>
              <a:rPr lang="en-US"/>
              <a:t>UNIVERSITY 0F ILLINOIS SPRINGFIELD</a:t>
            </a:r>
          </a:p>
        </p:txBody>
      </p:sp>
      <p:sp>
        <p:nvSpPr>
          <p:cNvPr id="6" name="Slide Number Placeholder 5">
            <a:extLst>
              <a:ext uri="{FF2B5EF4-FFF2-40B4-BE49-F238E27FC236}">
                <a16:creationId xmlns:a16="http://schemas.microsoft.com/office/drawing/2014/main" id="{B5DAC62C-7CC7-58BC-EF28-ED673DA26AEC}"/>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136768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3F25-A4B3-57DD-215A-FD22B5BE2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732E0-528C-4128-4A2C-6655CD25B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592CF-3025-D3E8-2A4F-2EEBD6FCB945}"/>
              </a:ext>
            </a:extLst>
          </p:cNvPr>
          <p:cNvSpPr>
            <a:spLocks noGrp="1"/>
          </p:cNvSpPr>
          <p:nvPr>
            <p:ph type="dt" sz="half" idx="10"/>
          </p:nvPr>
        </p:nvSpPr>
        <p:spPr/>
        <p:txBody>
          <a:bodyPr/>
          <a:lstStyle/>
          <a:p>
            <a:fld id="{E6205184-2C9F-1547-8E81-448051A07D7D}" type="datetime1">
              <a:rPr lang="en-US" smtClean="0"/>
              <a:t>11/18/2024</a:t>
            </a:fld>
            <a:endParaRPr lang="en-US"/>
          </a:p>
        </p:txBody>
      </p:sp>
      <p:sp>
        <p:nvSpPr>
          <p:cNvPr id="5" name="Footer Placeholder 4">
            <a:extLst>
              <a:ext uri="{FF2B5EF4-FFF2-40B4-BE49-F238E27FC236}">
                <a16:creationId xmlns:a16="http://schemas.microsoft.com/office/drawing/2014/main" id="{1D6D1961-3604-74B6-9D19-CE2092580CAF}"/>
              </a:ext>
            </a:extLst>
          </p:cNvPr>
          <p:cNvSpPr>
            <a:spLocks noGrp="1"/>
          </p:cNvSpPr>
          <p:nvPr>
            <p:ph type="ftr" sz="quarter" idx="11"/>
          </p:nvPr>
        </p:nvSpPr>
        <p:spPr/>
        <p:txBody>
          <a:bodyPr/>
          <a:lstStyle/>
          <a:p>
            <a:r>
              <a:rPr lang="en-US"/>
              <a:t>UNIVERSITY 0F ILLINOIS SPRINGFIELD</a:t>
            </a:r>
          </a:p>
        </p:txBody>
      </p:sp>
      <p:sp>
        <p:nvSpPr>
          <p:cNvPr id="6" name="Slide Number Placeholder 5">
            <a:extLst>
              <a:ext uri="{FF2B5EF4-FFF2-40B4-BE49-F238E27FC236}">
                <a16:creationId xmlns:a16="http://schemas.microsoft.com/office/drawing/2014/main" id="{84CB6C61-CD33-BDB3-2FA6-B54541D76E6C}"/>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310006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1F17-8657-3D4A-0E4A-6A417BA76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AAFAE-3BFE-3656-2878-D6DBDBFF7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0AC265-580F-C683-41D6-3A2530AAB31D}"/>
              </a:ext>
            </a:extLst>
          </p:cNvPr>
          <p:cNvSpPr>
            <a:spLocks noGrp="1"/>
          </p:cNvSpPr>
          <p:nvPr>
            <p:ph type="dt" sz="half" idx="10"/>
          </p:nvPr>
        </p:nvSpPr>
        <p:spPr/>
        <p:txBody>
          <a:bodyPr/>
          <a:lstStyle/>
          <a:p>
            <a:fld id="{E978867D-0370-8C44-80C3-A70C0D803BDB}" type="datetime1">
              <a:rPr lang="en-US" smtClean="0"/>
              <a:t>11/18/2024</a:t>
            </a:fld>
            <a:endParaRPr lang="en-US"/>
          </a:p>
        </p:txBody>
      </p:sp>
      <p:sp>
        <p:nvSpPr>
          <p:cNvPr id="5" name="Footer Placeholder 4">
            <a:extLst>
              <a:ext uri="{FF2B5EF4-FFF2-40B4-BE49-F238E27FC236}">
                <a16:creationId xmlns:a16="http://schemas.microsoft.com/office/drawing/2014/main" id="{19C24D62-51BC-F88F-DC8B-3BF4C38C6F62}"/>
              </a:ext>
            </a:extLst>
          </p:cNvPr>
          <p:cNvSpPr>
            <a:spLocks noGrp="1"/>
          </p:cNvSpPr>
          <p:nvPr>
            <p:ph type="ftr" sz="quarter" idx="11"/>
          </p:nvPr>
        </p:nvSpPr>
        <p:spPr/>
        <p:txBody>
          <a:bodyPr/>
          <a:lstStyle/>
          <a:p>
            <a:r>
              <a:rPr lang="en-US"/>
              <a:t>UNIVERSITY 0F ILLINOIS SPRINGFIELD</a:t>
            </a:r>
          </a:p>
        </p:txBody>
      </p:sp>
      <p:sp>
        <p:nvSpPr>
          <p:cNvPr id="6" name="Slide Number Placeholder 5">
            <a:extLst>
              <a:ext uri="{FF2B5EF4-FFF2-40B4-BE49-F238E27FC236}">
                <a16:creationId xmlns:a16="http://schemas.microsoft.com/office/drawing/2014/main" id="{0276891A-D284-AED7-7C7E-51D8E5A37C23}"/>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393227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F318-3208-8216-C580-7B75F45D2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45CAD-3711-6A0D-FF74-45F224C3A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74127-2439-897A-F8F4-2FDE9B247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21EC0-258B-BC89-170B-7BCDD8ACCBB1}"/>
              </a:ext>
            </a:extLst>
          </p:cNvPr>
          <p:cNvSpPr>
            <a:spLocks noGrp="1"/>
          </p:cNvSpPr>
          <p:nvPr>
            <p:ph type="dt" sz="half" idx="10"/>
          </p:nvPr>
        </p:nvSpPr>
        <p:spPr/>
        <p:txBody>
          <a:bodyPr/>
          <a:lstStyle/>
          <a:p>
            <a:fld id="{7019A9FA-34BC-0E45-9800-F3CC469AFB3A}" type="datetime1">
              <a:rPr lang="en-US" smtClean="0"/>
              <a:t>11/18/2024</a:t>
            </a:fld>
            <a:endParaRPr lang="en-US"/>
          </a:p>
        </p:txBody>
      </p:sp>
      <p:sp>
        <p:nvSpPr>
          <p:cNvPr id="6" name="Footer Placeholder 5">
            <a:extLst>
              <a:ext uri="{FF2B5EF4-FFF2-40B4-BE49-F238E27FC236}">
                <a16:creationId xmlns:a16="http://schemas.microsoft.com/office/drawing/2014/main" id="{F0B5ABDC-EA82-141B-3D14-DC7E7DD9D6A8}"/>
              </a:ext>
            </a:extLst>
          </p:cNvPr>
          <p:cNvSpPr>
            <a:spLocks noGrp="1"/>
          </p:cNvSpPr>
          <p:nvPr>
            <p:ph type="ftr" sz="quarter" idx="11"/>
          </p:nvPr>
        </p:nvSpPr>
        <p:spPr/>
        <p:txBody>
          <a:bodyPr/>
          <a:lstStyle/>
          <a:p>
            <a:r>
              <a:rPr lang="en-US"/>
              <a:t>UNIVERSITY 0F ILLINOIS SPRINGFIELD</a:t>
            </a:r>
          </a:p>
        </p:txBody>
      </p:sp>
      <p:sp>
        <p:nvSpPr>
          <p:cNvPr id="7" name="Slide Number Placeholder 6">
            <a:extLst>
              <a:ext uri="{FF2B5EF4-FFF2-40B4-BE49-F238E27FC236}">
                <a16:creationId xmlns:a16="http://schemas.microsoft.com/office/drawing/2014/main" id="{9310FE56-0F6A-0C7C-56D0-8EFAF95494E3}"/>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11419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59AB-6970-8FFC-2352-F3C7E4269B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230D2-3D41-C4FE-A2BF-2EB1D1C2A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B1577-2541-2506-DC6B-AB7FC56C3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48E1A-B1A8-A873-6438-6C202A4F5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77BB2-2308-D186-C827-1A0D87D76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66048A-F26E-C503-C4AC-D5FCFA8F9B57}"/>
              </a:ext>
            </a:extLst>
          </p:cNvPr>
          <p:cNvSpPr>
            <a:spLocks noGrp="1"/>
          </p:cNvSpPr>
          <p:nvPr>
            <p:ph type="dt" sz="half" idx="10"/>
          </p:nvPr>
        </p:nvSpPr>
        <p:spPr/>
        <p:txBody>
          <a:bodyPr/>
          <a:lstStyle/>
          <a:p>
            <a:fld id="{D18F832A-6783-DA4D-94AE-A0BA34824B1F}" type="datetime1">
              <a:rPr lang="en-US" smtClean="0"/>
              <a:t>11/18/2024</a:t>
            </a:fld>
            <a:endParaRPr lang="en-US"/>
          </a:p>
        </p:txBody>
      </p:sp>
      <p:sp>
        <p:nvSpPr>
          <p:cNvPr id="8" name="Footer Placeholder 7">
            <a:extLst>
              <a:ext uri="{FF2B5EF4-FFF2-40B4-BE49-F238E27FC236}">
                <a16:creationId xmlns:a16="http://schemas.microsoft.com/office/drawing/2014/main" id="{71B6705E-162D-E81F-4E59-D61AB93EAF41}"/>
              </a:ext>
            </a:extLst>
          </p:cNvPr>
          <p:cNvSpPr>
            <a:spLocks noGrp="1"/>
          </p:cNvSpPr>
          <p:nvPr>
            <p:ph type="ftr" sz="quarter" idx="11"/>
          </p:nvPr>
        </p:nvSpPr>
        <p:spPr/>
        <p:txBody>
          <a:bodyPr/>
          <a:lstStyle/>
          <a:p>
            <a:r>
              <a:rPr lang="en-US"/>
              <a:t>UNIVERSITY 0F ILLINOIS SPRINGFIELD</a:t>
            </a:r>
          </a:p>
        </p:txBody>
      </p:sp>
      <p:sp>
        <p:nvSpPr>
          <p:cNvPr id="9" name="Slide Number Placeholder 8">
            <a:extLst>
              <a:ext uri="{FF2B5EF4-FFF2-40B4-BE49-F238E27FC236}">
                <a16:creationId xmlns:a16="http://schemas.microsoft.com/office/drawing/2014/main" id="{F820632B-1D9D-7ED1-1249-A07798B3909B}"/>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421005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DE14-1578-A827-C10D-0BDF698B5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0F258-AA0E-E453-2904-681AA958CEBD}"/>
              </a:ext>
            </a:extLst>
          </p:cNvPr>
          <p:cNvSpPr>
            <a:spLocks noGrp="1"/>
          </p:cNvSpPr>
          <p:nvPr>
            <p:ph type="dt" sz="half" idx="10"/>
          </p:nvPr>
        </p:nvSpPr>
        <p:spPr/>
        <p:txBody>
          <a:bodyPr/>
          <a:lstStyle/>
          <a:p>
            <a:fld id="{7F041237-A7C7-AC4E-B7D6-23A176DC3244}" type="datetime1">
              <a:rPr lang="en-US" smtClean="0"/>
              <a:t>11/18/2024</a:t>
            </a:fld>
            <a:endParaRPr lang="en-US"/>
          </a:p>
        </p:txBody>
      </p:sp>
      <p:sp>
        <p:nvSpPr>
          <p:cNvPr id="4" name="Footer Placeholder 3">
            <a:extLst>
              <a:ext uri="{FF2B5EF4-FFF2-40B4-BE49-F238E27FC236}">
                <a16:creationId xmlns:a16="http://schemas.microsoft.com/office/drawing/2014/main" id="{F81E5496-8152-B915-5BA6-B62FA86436F4}"/>
              </a:ext>
            </a:extLst>
          </p:cNvPr>
          <p:cNvSpPr>
            <a:spLocks noGrp="1"/>
          </p:cNvSpPr>
          <p:nvPr>
            <p:ph type="ftr" sz="quarter" idx="11"/>
          </p:nvPr>
        </p:nvSpPr>
        <p:spPr/>
        <p:txBody>
          <a:bodyPr/>
          <a:lstStyle/>
          <a:p>
            <a:r>
              <a:rPr lang="en-US"/>
              <a:t>UNIVERSITY 0F ILLINOIS SPRINGFIELD</a:t>
            </a:r>
          </a:p>
        </p:txBody>
      </p:sp>
      <p:sp>
        <p:nvSpPr>
          <p:cNvPr id="5" name="Slide Number Placeholder 4">
            <a:extLst>
              <a:ext uri="{FF2B5EF4-FFF2-40B4-BE49-F238E27FC236}">
                <a16:creationId xmlns:a16="http://schemas.microsoft.com/office/drawing/2014/main" id="{3A627700-8FC8-27B7-A154-0FF384A9795B}"/>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161918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CF707-2AE0-1AA0-F1BD-12212572F218}"/>
              </a:ext>
            </a:extLst>
          </p:cNvPr>
          <p:cNvSpPr>
            <a:spLocks noGrp="1"/>
          </p:cNvSpPr>
          <p:nvPr>
            <p:ph type="dt" sz="half" idx="10"/>
          </p:nvPr>
        </p:nvSpPr>
        <p:spPr/>
        <p:txBody>
          <a:bodyPr/>
          <a:lstStyle/>
          <a:p>
            <a:fld id="{3D3253ED-A325-B34D-95D4-CB4025269D4C}" type="datetime1">
              <a:rPr lang="en-US" smtClean="0"/>
              <a:t>11/18/2024</a:t>
            </a:fld>
            <a:endParaRPr lang="en-US"/>
          </a:p>
        </p:txBody>
      </p:sp>
      <p:sp>
        <p:nvSpPr>
          <p:cNvPr id="3" name="Footer Placeholder 2">
            <a:extLst>
              <a:ext uri="{FF2B5EF4-FFF2-40B4-BE49-F238E27FC236}">
                <a16:creationId xmlns:a16="http://schemas.microsoft.com/office/drawing/2014/main" id="{64DA5DBD-7084-6BF7-6FAF-FFB89178F000}"/>
              </a:ext>
            </a:extLst>
          </p:cNvPr>
          <p:cNvSpPr>
            <a:spLocks noGrp="1"/>
          </p:cNvSpPr>
          <p:nvPr>
            <p:ph type="ftr" sz="quarter" idx="11"/>
          </p:nvPr>
        </p:nvSpPr>
        <p:spPr/>
        <p:txBody>
          <a:bodyPr/>
          <a:lstStyle/>
          <a:p>
            <a:r>
              <a:rPr lang="en-US"/>
              <a:t>UNIVERSITY 0F ILLINOIS SPRINGFIELD</a:t>
            </a:r>
          </a:p>
        </p:txBody>
      </p:sp>
      <p:sp>
        <p:nvSpPr>
          <p:cNvPr id="4" name="Slide Number Placeholder 3">
            <a:extLst>
              <a:ext uri="{FF2B5EF4-FFF2-40B4-BE49-F238E27FC236}">
                <a16:creationId xmlns:a16="http://schemas.microsoft.com/office/drawing/2014/main" id="{35ACE3B7-98AC-0899-06F5-E697894D2264}"/>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344294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F392-D258-00FB-A9AA-3D64B7D0E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0D31C-4F41-38E2-6C5D-79C6D5395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1E06D3-1CBF-52B3-4E65-26E75C4CF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15A53-0BC5-36EE-D6BB-C24973CE0D4E}"/>
              </a:ext>
            </a:extLst>
          </p:cNvPr>
          <p:cNvSpPr>
            <a:spLocks noGrp="1"/>
          </p:cNvSpPr>
          <p:nvPr>
            <p:ph type="dt" sz="half" idx="10"/>
          </p:nvPr>
        </p:nvSpPr>
        <p:spPr/>
        <p:txBody>
          <a:bodyPr/>
          <a:lstStyle/>
          <a:p>
            <a:fld id="{2C51D701-C598-4843-8921-29F903775385}" type="datetime1">
              <a:rPr lang="en-US" smtClean="0"/>
              <a:t>11/18/2024</a:t>
            </a:fld>
            <a:endParaRPr lang="en-US"/>
          </a:p>
        </p:txBody>
      </p:sp>
      <p:sp>
        <p:nvSpPr>
          <p:cNvPr id="6" name="Footer Placeholder 5">
            <a:extLst>
              <a:ext uri="{FF2B5EF4-FFF2-40B4-BE49-F238E27FC236}">
                <a16:creationId xmlns:a16="http://schemas.microsoft.com/office/drawing/2014/main" id="{DA651D4C-EA33-D54D-99E3-D3231D069B4C}"/>
              </a:ext>
            </a:extLst>
          </p:cNvPr>
          <p:cNvSpPr>
            <a:spLocks noGrp="1"/>
          </p:cNvSpPr>
          <p:nvPr>
            <p:ph type="ftr" sz="quarter" idx="11"/>
          </p:nvPr>
        </p:nvSpPr>
        <p:spPr/>
        <p:txBody>
          <a:bodyPr/>
          <a:lstStyle/>
          <a:p>
            <a:r>
              <a:rPr lang="en-US"/>
              <a:t>UNIVERSITY 0F ILLINOIS SPRINGFIELD</a:t>
            </a:r>
          </a:p>
        </p:txBody>
      </p:sp>
      <p:sp>
        <p:nvSpPr>
          <p:cNvPr id="7" name="Slide Number Placeholder 6">
            <a:extLst>
              <a:ext uri="{FF2B5EF4-FFF2-40B4-BE49-F238E27FC236}">
                <a16:creationId xmlns:a16="http://schemas.microsoft.com/office/drawing/2014/main" id="{E2F1BDD1-7E56-03CA-97F2-1453CCC6E120}"/>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16920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7A6B-AF6A-BBC4-6D7C-189278C7D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B0E8D-18E2-2E90-392D-2507DE4ED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5A38B-635D-2231-31DE-3A9C67311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B09EE-967A-AC71-D5DE-209C1625C241}"/>
              </a:ext>
            </a:extLst>
          </p:cNvPr>
          <p:cNvSpPr>
            <a:spLocks noGrp="1"/>
          </p:cNvSpPr>
          <p:nvPr>
            <p:ph type="dt" sz="half" idx="10"/>
          </p:nvPr>
        </p:nvSpPr>
        <p:spPr/>
        <p:txBody>
          <a:bodyPr/>
          <a:lstStyle/>
          <a:p>
            <a:fld id="{31DB13B7-CA8D-864E-88F3-EFEA2763453A}" type="datetime1">
              <a:rPr lang="en-US" smtClean="0"/>
              <a:t>11/18/2024</a:t>
            </a:fld>
            <a:endParaRPr lang="en-US"/>
          </a:p>
        </p:txBody>
      </p:sp>
      <p:sp>
        <p:nvSpPr>
          <p:cNvPr id="6" name="Footer Placeholder 5">
            <a:extLst>
              <a:ext uri="{FF2B5EF4-FFF2-40B4-BE49-F238E27FC236}">
                <a16:creationId xmlns:a16="http://schemas.microsoft.com/office/drawing/2014/main" id="{60CAA0DF-B316-7A52-298C-4D1D2DA0196B}"/>
              </a:ext>
            </a:extLst>
          </p:cNvPr>
          <p:cNvSpPr>
            <a:spLocks noGrp="1"/>
          </p:cNvSpPr>
          <p:nvPr>
            <p:ph type="ftr" sz="quarter" idx="11"/>
          </p:nvPr>
        </p:nvSpPr>
        <p:spPr/>
        <p:txBody>
          <a:bodyPr/>
          <a:lstStyle/>
          <a:p>
            <a:r>
              <a:rPr lang="en-US"/>
              <a:t>UNIVERSITY 0F ILLINOIS SPRINGFIELD</a:t>
            </a:r>
          </a:p>
        </p:txBody>
      </p:sp>
      <p:sp>
        <p:nvSpPr>
          <p:cNvPr id="7" name="Slide Number Placeholder 6">
            <a:extLst>
              <a:ext uri="{FF2B5EF4-FFF2-40B4-BE49-F238E27FC236}">
                <a16:creationId xmlns:a16="http://schemas.microsoft.com/office/drawing/2014/main" id="{7ECFCEBD-6C6E-6FF5-ED4C-6B45A896B449}"/>
              </a:ext>
            </a:extLst>
          </p:cNvPr>
          <p:cNvSpPr>
            <a:spLocks noGrp="1"/>
          </p:cNvSpPr>
          <p:nvPr>
            <p:ph type="sldNum" sz="quarter" idx="12"/>
          </p:nvPr>
        </p:nvSpPr>
        <p:spPr/>
        <p:txBody>
          <a:bodyPr/>
          <a:lstStyle/>
          <a:p>
            <a:fld id="{BAF9EAF6-2985-9040-8D20-1B73DAE44C22}" type="slidenum">
              <a:rPr lang="en-US" smtClean="0"/>
              <a:t>‹#›</a:t>
            </a:fld>
            <a:endParaRPr lang="en-US"/>
          </a:p>
        </p:txBody>
      </p:sp>
    </p:spTree>
    <p:extLst>
      <p:ext uri="{BB962C8B-B14F-4D97-AF65-F5344CB8AC3E}">
        <p14:creationId xmlns:p14="http://schemas.microsoft.com/office/powerpoint/2010/main" val="24764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58316-9412-3CBF-E195-3AD72FAB8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6CFA8E-A5AD-3F8A-2119-8CF9F50A0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8AB3A-D70E-4E83-E8E8-44714FDCA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F2F0A-7248-0F43-BB1D-A03DDDA95FBC}" type="datetime1">
              <a:rPr lang="en-US" smtClean="0"/>
              <a:t>11/18/2024</a:t>
            </a:fld>
            <a:endParaRPr lang="en-US"/>
          </a:p>
        </p:txBody>
      </p:sp>
      <p:sp>
        <p:nvSpPr>
          <p:cNvPr id="5" name="Footer Placeholder 4">
            <a:extLst>
              <a:ext uri="{FF2B5EF4-FFF2-40B4-BE49-F238E27FC236}">
                <a16:creationId xmlns:a16="http://schemas.microsoft.com/office/drawing/2014/main" id="{90759183-54C0-C6A6-7497-F2F9B9CCB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0F ILLINOIS SPRINGFIELD</a:t>
            </a:r>
          </a:p>
        </p:txBody>
      </p:sp>
      <p:sp>
        <p:nvSpPr>
          <p:cNvPr id="6" name="Slide Number Placeholder 5">
            <a:extLst>
              <a:ext uri="{FF2B5EF4-FFF2-40B4-BE49-F238E27FC236}">
                <a16:creationId xmlns:a16="http://schemas.microsoft.com/office/drawing/2014/main" id="{9AA80597-CDF6-D1A6-B319-BF92FD310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9EAF6-2985-9040-8D20-1B73DAE44C22}" type="slidenum">
              <a:rPr lang="en-US" smtClean="0"/>
              <a:t>‹#›</a:t>
            </a:fld>
            <a:endParaRPr lang="en-US"/>
          </a:p>
        </p:txBody>
      </p:sp>
    </p:spTree>
    <p:extLst>
      <p:ext uri="{BB962C8B-B14F-4D97-AF65-F5344CB8AC3E}">
        <p14:creationId xmlns:p14="http://schemas.microsoft.com/office/powerpoint/2010/main" val="321352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about/offices/list/ope/pol/tsa.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aid.gov/understand-aid/eligibility/requirement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studentaid.gov/teach-grant-program" TargetMode="External"/><Relationship Id="rId4" Type="http://schemas.openxmlformats.org/officeDocument/2006/relationships/hyperlink" Target="https://studentaid.gov/h/apply-for-aid/fafs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isac.org/isac-gift-assistance-programs/MTI-scholarship/media/CMPTEACHIFTC.pdf" TargetMode="External"/><Relationship Id="rId7" Type="http://schemas.openxmlformats.org/officeDocument/2006/relationships/hyperlink" Target="https://www.isac.org/students/during-college/types-of-financial-aid/scholarships/illinois-special-education-teacher-tuition-waiver-settw-program.html"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www.isac.org/students/during-college/types-of-financial-aid/grants/TEACH-grant.html" TargetMode="External"/><Relationship Id="rId5" Type="http://schemas.openxmlformats.org/officeDocument/2006/relationships/hyperlink" Target="https://www.isac.org/students/during-college/types-of-financial-aid/scholarships/minority-teachers-of-illinois-mti-scholarship-program.html" TargetMode="External"/><Relationship Id="rId4" Type="http://schemas.openxmlformats.org/officeDocument/2006/relationships/hyperlink" Target="https://www.isac.org/students/during-college/types-of-financial-aid/scholarships/golden-apple-scholars-of-illinoi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finaid@uis.edu"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goldenapple.org/teaching-scholar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goldenappl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goldenapple.org/scholars#apply"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ctrTitle"/>
          </p:nvPr>
        </p:nvSpPr>
        <p:spPr>
          <a:xfrm>
            <a:off x="3614988" y="713434"/>
            <a:ext cx="8081293" cy="3017018"/>
          </a:xfrm>
          <a:noFill/>
        </p:spPr>
        <p:txBody>
          <a:bodyPr>
            <a:normAutofit fontScale="90000"/>
          </a:bodyPr>
          <a:lstStyle/>
          <a:p>
            <a:pPr algn="l"/>
            <a:r>
              <a:rPr lang="en-US" sz="6000" b="1" dirty="0">
                <a:solidFill>
                  <a:schemeClr val="accent1">
                    <a:lumMod val="75000"/>
                  </a:schemeClr>
                </a:solidFill>
                <a:latin typeface="Gill Sans MT" panose="020B0502020104020203" pitchFamily="34" charset="0"/>
              </a:rPr>
              <a:t>Financial Aid </a:t>
            </a:r>
            <a:r>
              <a:rPr lang="en-US" b="1" dirty="0">
                <a:solidFill>
                  <a:schemeClr val="accent1">
                    <a:lumMod val="75000"/>
                  </a:schemeClr>
                </a:solidFill>
                <a:latin typeface="Gill Sans MT" panose="020B0502020104020203" pitchFamily="34" charset="0"/>
              </a:rPr>
              <a:t>T</a:t>
            </a:r>
            <a:r>
              <a:rPr lang="en-US" sz="6000" b="1" dirty="0">
                <a:solidFill>
                  <a:schemeClr val="accent1">
                    <a:lumMod val="75000"/>
                  </a:schemeClr>
                </a:solidFill>
                <a:latin typeface="Gill Sans MT" panose="020B0502020104020203" pitchFamily="34" charset="0"/>
              </a:rPr>
              <a:t>eacher </a:t>
            </a:r>
            <a:r>
              <a:rPr lang="en-US" b="1" dirty="0">
                <a:solidFill>
                  <a:schemeClr val="accent1">
                    <a:lumMod val="75000"/>
                  </a:schemeClr>
                </a:solidFill>
                <a:latin typeface="Gill Sans MT" panose="020B0502020104020203" pitchFamily="34" charset="0"/>
              </a:rPr>
              <a:t>E</a:t>
            </a:r>
            <a:r>
              <a:rPr lang="en-US" sz="6000" b="1" dirty="0">
                <a:solidFill>
                  <a:schemeClr val="accent1">
                    <a:lumMod val="75000"/>
                  </a:schemeClr>
                </a:solidFill>
                <a:latin typeface="Gill Sans MT" panose="020B0502020104020203" pitchFamily="34" charset="0"/>
              </a:rPr>
              <a:t>ducation  </a:t>
            </a:r>
            <a:r>
              <a:rPr lang="en-US" b="1" dirty="0">
                <a:solidFill>
                  <a:schemeClr val="accent1">
                    <a:lumMod val="75000"/>
                  </a:schemeClr>
                </a:solidFill>
                <a:latin typeface="Gill Sans MT" panose="020B0502020104020203" pitchFamily="34" charset="0"/>
              </a:rPr>
              <a:t>I</a:t>
            </a:r>
            <a:r>
              <a:rPr lang="en-US" sz="6000" b="1" dirty="0">
                <a:solidFill>
                  <a:schemeClr val="accent1">
                    <a:lumMod val="75000"/>
                  </a:schemeClr>
                </a:solidFill>
                <a:latin typeface="Gill Sans MT" panose="020B0502020104020203" pitchFamily="34" charset="0"/>
              </a:rPr>
              <a:t>nformational               Session</a:t>
            </a:r>
            <a:endParaRPr lang="en-US" b="1" dirty="0">
              <a:solidFill>
                <a:schemeClr val="accent1">
                  <a:lumMod val="75000"/>
                </a:schemeClr>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245917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526473" y="561770"/>
            <a:ext cx="10827327" cy="844243"/>
          </a:xfrm>
          <a:noFill/>
        </p:spPr>
        <p:txBody>
          <a:bodyPr>
            <a:noAutofit/>
          </a:bodyPr>
          <a:lstStyle/>
          <a:p>
            <a:pPr algn="l"/>
            <a:r>
              <a:rPr lang="en-US" sz="3600" u="sng" dirty="0">
                <a:solidFill>
                  <a:schemeClr val="bg1"/>
                </a:solidFill>
                <a:latin typeface="Gill Sans MT" panose="020B0502020104020203" pitchFamily="34" charset="0"/>
                <a:ea typeface="+mn-ea"/>
                <a:cs typeface="+mn-cs"/>
              </a:rPr>
              <a:t>MTI ELIGIBILITY CRITERIA</a:t>
            </a:r>
            <a:endParaRPr lang="en-US" sz="3600" b="1" u="sng" dirty="0">
              <a:solidFill>
                <a:schemeClr val="bg1"/>
              </a:solidFill>
              <a:latin typeface="Gill Sans MT" panose="020B0502020104020203" pitchFamily="34" charset="0"/>
              <a:cs typeface="Vrinda" panose="020B0502040204020203" pitchFamily="34" charset="0"/>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589935" y="1850922"/>
            <a:ext cx="9930581" cy="3045543"/>
          </a:xfrm>
          <a:noFill/>
        </p:spPr>
        <p:txBody>
          <a:bodyPr>
            <a:noAutofit/>
          </a:bodyPr>
          <a:lstStyle/>
          <a:p>
            <a:pPr marL="0" indent="0">
              <a:buNone/>
            </a:pPr>
            <a:r>
              <a:rPr lang="en-US" sz="2400" b="0" i="0" dirty="0">
                <a:solidFill>
                  <a:schemeClr val="bg1"/>
                </a:solidFill>
                <a:effectLst/>
                <a:latin typeface="Gill Sans MT" panose="020B0502020104020203" pitchFamily="34" charset="0"/>
              </a:rPr>
              <a:t>To qualify for the MTI Scholarship, an applicant must:</a:t>
            </a:r>
          </a:p>
          <a:p>
            <a:pPr lvl="1"/>
            <a:r>
              <a:rPr lang="en-US" b="0" i="0" dirty="0">
                <a:solidFill>
                  <a:schemeClr val="bg1"/>
                </a:solidFill>
                <a:effectLst/>
                <a:latin typeface="Gill Sans MT" panose="020B0502020104020203" pitchFamily="34" charset="0"/>
              </a:rPr>
              <a:t>be a minority student or a qualified bilingual minority applicant </a:t>
            </a:r>
          </a:p>
          <a:p>
            <a:pPr lvl="1"/>
            <a:r>
              <a:rPr lang="en-US" b="0" i="0" dirty="0">
                <a:solidFill>
                  <a:schemeClr val="bg1"/>
                </a:solidFill>
                <a:effectLst/>
                <a:latin typeface="Gill Sans MT" panose="020B0502020104020203" pitchFamily="34" charset="0"/>
              </a:rPr>
              <a:t>be a resident of Illinois </a:t>
            </a:r>
          </a:p>
          <a:p>
            <a:pPr lvl="1"/>
            <a:r>
              <a:rPr lang="en-US" b="0" i="0" dirty="0">
                <a:solidFill>
                  <a:schemeClr val="bg1"/>
                </a:solidFill>
                <a:effectLst/>
                <a:latin typeface="Gill Sans MT" panose="020B0502020104020203" pitchFamily="34" charset="0"/>
              </a:rPr>
              <a:t>be a U.S. citizen or eligible noncitizen or meet the “undocumented student” criteria of the Illinois RISE Act</a:t>
            </a:r>
          </a:p>
          <a:p>
            <a:pPr lvl="1"/>
            <a:r>
              <a:rPr lang="en-US" b="0" i="0" dirty="0">
                <a:solidFill>
                  <a:schemeClr val="bg1"/>
                </a:solidFill>
                <a:effectLst/>
                <a:latin typeface="Gill Sans MT" panose="020B0502020104020203" pitchFamily="34" charset="0"/>
              </a:rPr>
              <a:t>be a high school graduate or the recipient of a high school equivalency certificate</a:t>
            </a:r>
          </a:p>
        </p:txBody>
      </p:sp>
    </p:spTree>
    <p:extLst>
      <p:ext uri="{BB962C8B-B14F-4D97-AF65-F5344CB8AC3E}">
        <p14:creationId xmlns:p14="http://schemas.microsoft.com/office/powerpoint/2010/main" val="4377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1533833"/>
            <a:ext cx="10269345" cy="3402696"/>
          </a:xfrm>
          <a:noFill/>
        </p:spPr>
        <p:txBody>
          <a:bodyPr>
            <a:noAutofit/>
          </a:bodyPr>
          <a:lstStyle/>
          <a:p>
            <a:pPr marL="177800"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be enrolled or accepted for enrollment on at least a half-time basis as an undergraduate student at an Illinois institution of higher education, and </a:t>
            </a:r>
          </a:p>
          <a:p>
            <a:pPr marL="635000" lvl="1"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be enrolled or accepted for enrollment in a course of study which, upon completion, qualifies the student to be licensed as a preschool, elementary or secondary school teacher by the Illinois State Board of Education, including alternative teacher licensure; or </a:t>
            </a:r>
          </a:p>
          <a:p>
            <a:pPr marL="635000" lvl="1"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if already licensed to teach, be enrolled or accepted for enrollment in a course of study leading to an additional teaching endorsement or a master’s degree in an academic field in which the applicant is teaching or plans to teach.</a:t>
            </a: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422788"/>
            <a:ext cx="11287431" cy="698090"/>
          </a:xfrm>
          <a:noFill/>
        </p:spPr>
        <p:txBody>
          <a:bodyPr>
            <a:normAutofit/>
          </a:bodyPr>
          <a:lstStyle/>
          <a:p>
            <a:pPr algn="l"/>
            <a:r>
              <a:rPr lang="en-US" sz="3600" u="sng" dirty="0">
                <a:solidFill>
                  <a:srgbClr val="002060"/>
                </a:solidFill>
                <a:latin typeface="Gill Sans MT" panose="020B0502020104020203" pitchFamily="34" charset="0"/>
                <a:ea typeface="+mn-ea"/>
                <a:cs typeface="+mn-cs"/>
              </a:rPr>
              <a:t>MTI ELIGIBILITY CRITERIA CONTINUED</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420819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526473" y="325796"/>
            <a:ext cx="10827327" cy="844243"/>
          </a:xfrm>
          <a:noFill/>
        </p:spPr>
        <p:txBody>
          <a:bodyPr>
            <a:noAutofit/>
          </a:bodyPr>
          <a:lstStyle/>
          <a:p>
            <a:pPr algn="l"/>
            <a:r>
              <a:rPr lang="en-US" sz="3600" u="sng" dirty="0">
                <a:solidFill>
                  <a:schemeClr val="bg1"/>
                </a:solidFill>
                <a:latin typeface="Gill Sans MT" panose="020B0502020104020203" pitchFamily="34" charset="0"/>
                <a:ea typeface="+mn-ea"/>
                <a:cs typeface="+mn-cs"/>
              </a:rPr>
              <a:t>APPLYING FOR THE MTI SCHOLARSHIP</a:t>
            </a: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526473" y="1369141"/>
            <a:ext cx="9930581" cy="4372898"/>
          </a:xfrm>
          <a:noFill/>
        </p:spPr>
        <p:txBody>
          <a:bodyPr>
            <a:noAutofit/>
          </a:bodyPr>
          <a:lstStyle/>
          <a:p>
            <a:r>
              <a:rPr lang="en-US" sz="2200" b="0" i="0" dirty="0">
                <a:solidFill>
                  <a:schemeClr val="bg1"/>
                </a:solidFill>
                <a:effectLst/>
                <a:latin typeface="Gill Sans MT" panose="020B0502020104020203" pitchFamily="34" charset="0"/>
              </a:rPr>
              <a:t>MTI Application is made available in December each year</a:t>
            </a:r>
          </a:p>
          <a:p>
            <a:r>
              <a:rPr lang="en-US" sz="2200" b="0" i="0" dirty="0">
                <a:solidFill>
                  <a:schemeClr val="bg1"/>
                </a:solidFill>
                <a:effectLst/>
                <a:latin typeface="Gill Sans MT" panose="020B0502020104020203" pitchFamily="34" charset="0"/>
              </a:rPr>
              <a:t>The priority application consideration date is March 31 preceding the academic year for which a scholarship is being requested</a:t>
            </a:r>
          </a:p>
          <a:p>
            <a:r>
              <a:rPr lang="en-US" sz="2200" b="0" i="0" dirty="0">
                <a:solidFill>
                  <a:schemeClr val="bg1"/>
                </a:solidFill>
                <a:effectLst/>
                <a:latin typeface="Gill Sans MT" panose="020B0502020104020203" pitchFamily="34" charset="0"/>
              </a:rPr>
              <a:t>MTI applicants must also complete a FAFSA® or Alternative Application for the corresponding award year by the priority consideration date</a:t>
            </a:r>
          </a:p>
          <a:p>
            <a:r>
              <a:rPr lang="en-US" sz="2200" b="0" i="0" dirty="0">
                <a:solidFill>
                  <a:schemeClr val="bg1"/>
                </a:solidFill>
                <a:effectLst/>
                <a:latin typeface="Gill Sans MT" panose="020B0502020104020203" pitchFamily="34" charset="0"/>
              </a:rPr>
              <a:t>Applicants must re-apply each year to continue to receive the MTI Scholarship</a:t>
            </a:r>
          </a:p>
          <a:p>
            <a:r>
              <a:rPr lang="en-US" sz="2200" b="0" i="0" dirty="0">
                <a:solidFill>
                  <a:schemeClr val="bg1"/>
                </a:solidFill>
                <a:effectLst/>
                <a:latin typeface="Gill Sans MT" panose="020B0502020104020203" pitchFamily="34" charset="0"/>
              </a:rPr>
              <a:t>ISAC will send a letter to applicants acknowledging receipt of the application</a:t>
            </a:r>
          </a:p>
          <a:p>
            <a:r>
              <a:rPr lang="en-US" sz="2200" b="0" i="0" dirty="0">
                <a:solidFill>
                  <a:schemeClr val="bg1"/>
                </a:solidFill>
                <a:effectLst/>
                <a:latin typeface="Gill Sans MT" panose="020B0502020104020203" pitchFamily="34" charset="0"/>
              </a:rPr>
              <a:t>If the application was incomplete, the letter will identify the additional information that is needed</a:t>
            </a:r>
          </a:p>
          <a:p>
            <a:r>
              <a:rPr lang="en-US" sz="2200" b="0" i="0" dirty="0">
                <a:solidFill>
                  <a:schemeClr val="bg1"/>
                </a:solidFill>
                <a:effectLst/>
                <a:latin typeface="Gill Sans MT" panose="020B0502020104020203" pitchFamily="34" charset="0"/>
              </a:rPr>
              <a:t>The MTI Scholarship Program application can be accessed from the MTI Application page in the Students &amp; Parents area or directly from the ISAC Student Portal. </a:t>
            </a:r>
          </a:p>
          <a:p>
            <a:pPr marL="0" indent="0">
              <a:buNone/>
            </a:pPr>
            <a:endParaRPr lang="en-US" sz="2200" b="0" i="0" dirty="0">
              <a:solidFill>
                <a:schemeClr val="bg1"/>
              </a:solidFill>
              <a:effectLst/>
              <a:latin typeface="Gill Sans MT" panose="020B0502020104020203" pitchFamily="34" charset="0"/>
            </a:endParaRPr>
          </a:p>
          <a:p>
            <a:pPr marL="0" indent="0">
              <a:buNone/>
            </a:pPr>
            <a:endParaRPr lang="en-US" sz="2200" b="0" i="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364770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1366682"/>
            <a:ext cx="10269345" cy="4542504"/>
          </a:xfrm>
          <a:noFill/>
        </p:spPr>
        <p:txBody>
          <a:bodyPr>
            <a:noAutofit/>
          </a:bodyPr>
          <a:lstStyle/>
          <a:p>
            <a:pPr marL="177800"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MTI recipients must teach on a full-time basis one year for each academic year for which an award was received;</a:t>
            </a:r>
          </a:p>
          <a:p>
            <a:pPr marL="177800"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The teaching obligation must be fulfilled at: </a:t>
            </a:r>
          </a:p>
          <a:p>
            <a:pPr marL="635000" lvl="1"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a nonprofit Illinois public, private or parochial preschool, elementary or secondary school, at which no less than 30% of the enrolled students are minority students as certified by the Illinois State Board of Education (ISBE), or</a:t>
            </a:r>
          </a:p>
          <a:p>
            <a:pPr marL="635000" lvl="1"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if the scholarship was awarded to a qualified bilingual minority applicant, in a transitional bilingual education program or in a school in which at least 20 English learner students in the same language classification are enrolled;</a:t>
            </a:r>
          </a:p>
          <a:p>
            <a:pPr marL="177800"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Teaching must begin within one year following termination from the program of study funded by the scholarship and continue until the teaching obligation is fulfilled.</a:t>
            </a: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422788"/>
            <a:ext cx="11287431" cy="698090"/>
          </a:xfrm>
          <a:noFill/>
        </p:spPr>
        <p:txBody>
          <a:bodyPr>
            <a:normAutofit/>
          </a:bodyPr>
          <a:lstStyle/>
          <a:p>
            <a:pPr algn="l"/>
            <a:r>
              <a:rPr lang="en-US" sz="3600" u="sng" dirty="0">
                <a:solidFill>
                  <a:srgbClr val="002060"/>
                </a:solidFill>
                <a:latin typeface="Gill Sans MT" panose="020B0502020104020203" pitchFamily="34" charset="0"/>
                <a:ea typeface="+mn-ea"/>
                <a:cs typeface="+mn-cs"/>
              </a:rPr>
              <a:t>MTI TEACHING REQUIREMENT</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302027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457647" y="556855"/>
            <a:ext cx="11120284" cy="824578"/>
          </a:xfrm>
          <a:noFill/>
        </p:spPr>
        <p:txBody>
          <a:bodyPr>
            <a:noAutofit/>
          </a:bodyPr>
          <a:lstStyle/>
          <a:p>
            <a:pPr algn="l"/>
            <a:r>
              <a:rPr lang="en-US" sz="3600" u="sng" dirty="0">
                <a:solidFill>
                  <a:schemeClr val="bg1"/>
                </a:solidFill>
                <a:latin typeface="Gill Sans MT" panose="020B0502020104020203" pitchFamily="34" charset="0"/>
                <a:ea typeface="+mn-ea"/>
                <a:cs typeface="+mn-cs"/>
              </a:rPr>
              <a:t>SPECIAL EDUCATION TEACHER TUITION WAIVER (SETTW) PROGRAM</a:t>
            </a: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457647" y="1939411"/>
            <a:ext cx="9930581" cy="3841956"/>
          </a:xfrm>
          <a:noFill/>
        </p:spPr>
        <p:txBody>
          <a:bodyPr>
            <a:noAutofit/>
          </a:bodyPr>
          <a:lstStyle/>
          <a:p>
            <a:r>
              <a:rPr lang="en-US" sz="2400" b="0" i="0" dirty="0">
                <a:solidFill>
                  <a:schemeClr val="bg1"/>
                </a:solidFill>
                <a:effectLst/>
                <a:latin typeface="Gill Sans MT" panose="020B0502020104020203" pitchFamily="34" charset="0"/>
              </a:rPr>
              <a:t>The purpose of the SETTW is to encourage current teachers and academically talented students to pursue careers in the area of Special Education</a:t>
            </a:r>
          </a:p>
          <a:p>
            <a:r>
              <a:rPr lang="en-US" sz="2400" b="0" i="0" dirty="0">
                <a:solidFill>
                  <a:schemeClr val="bg1"/>
                </a:solidFill>
                <a:effectLst/>
                <a:latin typeface="Gill Sans MT" panose="020B0502020104020203" pitchFamily="34" charset="0"/>
              </a:rPr>
              <a:t>The SETTW exempts recipients from the payment of tuition and mandatory fees for up to four calendar years at any of the public universities in Illinois</a:t>
            </a:r>
          </a:p>
          <a:p>
            <a:r>
              <a:rPr lang="en-US" sz="2400" b="0" i="0" dirty="0">
                <a:solidFill>
                  <a:schemeClr val="bg1"/>
                </a:solidFill>
                <a:effectLst/>
                <a:latin typeface="Gill Sans MT" panose="020B0502020104020203" pitchFamily="34" charset="0"/>
              </a:rPr>
              <a:t>Recipients must make a commitment to teach in Special Education at an Illinois school for at least two of the five years following graduation</a:t>
            </a:r>
          </a:p>
          <a:p>
            <a:r>
              <a:rPr lang="en-US" sz="2400" b="0" i="0" dirty="0">
                <a:solidFill>
                  <a:schemeClr val="bg1"/>
                </a:solidFill>
                <a:effectLst/>
                <a:latin typeface="Gill Sans MT" panose="020B0502020104020203" pitchFamily="34" charset="0"/>
              </a:rPr>
              <a:t>UIS offer the SETTW for graduate students in the Learning Behavioral Specialist Certificate Program.</a:t>
            </a:r>
          </a:p>
        </p:txBody>
      </p:sp>
    </p:spTree>
    <p:extLst>
      <p:ext uri="{BB962C8B-B14F-4D97-AF65-F5344CB8AC3E}">
        <p14:creationId xmlns:p14="http://schemas.microsoft.com/office/powerpoint/2010/main" val="91164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1069780"/>
            <a:ext cx="10269345" cy="4879258"/>
          </a:xfrm>
          <a:noFill/>
        </p:spPr>
        <p:txBody>
          <a:bodyPr>
            <a:noAutofit/>
          </a:bodyPr>
          <a:lstStyle/>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Student must be:</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A U.S. citizen or eligible non-citizen or meet the undocumented student criteria of the RISE Act;</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An Illinois resident</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Enrolled or accepted for enrollment as an undergraduate or graduate student in an area of special education</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Must be enrolled within 10 days after the beginning of the term for which the waiver was initially awarded</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Meeting school’s satisfactory academic progress criteria</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In attendance on a continuous basis for up to four years</a:t>
            </a:r>
            <a:endParaRPr lang="en-US" sz="2200" spc="-15" dirty="0">
              <a:latin typeface="Gill Sans MT" panose="020B0502020104020203" pitchFamily="34" charset="0"/>
              <a:ea typeface="Roboto" panose="02000000000000000000" pitchFamily="2" charset="0"/>
              <a:cs typeface="Calibri"/>
            </a:endParaRP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Student must meet one of the following:</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Graduated (or scheduled to graduate) from an approved high school in the academic year in which the award is made and perform in the upper half of the graduating class</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Graduated from an approved high school prior to the academic year in which the award is made and not hold a valid teaching certificate</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Hold a valid teaching license that’s not in the discipline of special education</a:t>
            </a:r>
          </a:p>
          <a:p>
            <a:pPr marL="635000" lvl="1" indent="-171768" algn="l">
              <a:buFont typeface="Arial"/>
              <a:buChar char="•"/>
              <a:tabLst>
                <a:tab pos="177800" algn="l"/>
                <a:tab pos="178118" algn="l"/>
              </a:tabLst>
            </a:pPr>
            <a:r>
              <a:rPr lang="en-US" sz="1800" spc="-15" dirty="0">
                <a:latin typeface="Gill Sans MT" panose="020B0502020104020203" pitchFamily="34" charset="0"/>
                <a:ea typeface="Roboto" panose="02000000000000000000" pitchFamily="2" charset="0"/>
                <a:cs typeface="Calibri"/>
              </a:rPr>
              <a:t>Students who are General Educational Development (GED) Certificate recipients are not eligible for SETTW. </a:t>
            </a:r>
          </a:p>
          <a:p>
            <a:pPr marL="177800" indent="-171768" algn="l">
              <a:buFont typeface="Arial"/>
              <a:buChar char="•"/>
              <a:tabLst>
                <a:tab pos="177800" algn="l"/>
                <a:tab pos="178118" algn="l"/>
              </a:tabLst>
            </a:pPr>
            <a:endParaRPr lang="en-US" sz="2200" spc="-15" dirty="0">
              <a:latin typeface="Gill Sans MT" panose="020B0502020104020203" pitchFamily="34" charset="0"/>
              <a:ea typeface="Roboto" panose="02000000000000000000" pitchFamily="2" charset="0"/>
              <a:cs typeface="Calibri"/>
            </a:endParaRP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275304"/>
            <a:ext cx="11287431" cy="698090"/>
          </a:xfrm>
          <a:noFill/>
        </p:spPr>
        <p:txBody>
          <a:bodyPr>
            <a:normAutofit/>
          </a:bodyPr>
          <a:lstStyle/>
          <a:p>
            <a:pPr algn="l"/>
            <a:r>
              <a:rPr lang="en-US" sz="3600" u="sng" dirty="0">
                <a:solidFill>
                  <a:srgbClr val="002060"/>
                </a:solidFill>
                <a:latin typeface="Gill Sans MT" panose="020B0502020104020203" pitchFamily="34" charset="0"/>
                <a:ea typeface="+mn-ea"/>
                <a:cs typeface="+mn-cs"/>
              </a:rPr>
              <a:t>SETTW ELIGIBILITY CRITERIA</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310612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457647" y="452284"/>
            <a:ext cx="11120284" cy="727587"/>
          </a:xfrm>
          <a:noFill/>
        </p:spPr>
        <p:txBody>
          <a:bodyPr>
            <a:noAutofit/>
          </a:bodyPr>
          <a:lstStyle/>
          <a:p>
            <a:pPr algn="l"/>
            <a:r>
              <a:rPr lang="en-US" sz="3600" u="sng" dirty="0">
                <a:solidFill>
                  <a:schemeClr val="bg1"/>
                </a:solidFill>
                <a:latin typeface="Gill Sans MT" panose="020B0502020104020203" pitchFamily="34" charset="0"/>
              </a:rPr>
              <a:t>APPLYING FOR SETTW</a:t>
            </a:r>
            <a:endParaRPr lang="en-US" sz="3600" u="sng" dirty="0">
              <a:solidFill>
                <a:schemeClr val="bg1"/>
              </a:solidFill>
              <a:latin typeface="Gill Sans MT" panose="020B0502020104020203" pitchFamily="34" charset="0"/>
              <a:ea typeface="+mn-ea"/>
              <a:cs typeface="+mn-cs"/>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457647" y="1457630"/>
            <a:ext cx="10741295" cy="4490886"/>
          </a:xfrm>
          <a:noFill/>
        </p:spPr>
        <p:txBody>
          <a:bodyPr>
            <a:noAutofit/>
          </a:bodyPr>
          <a:lstStyle/>
          <a:p>
            <a:r>
              <a:rPr lang="en-US" sz="2200" b="0" i="0" dirty="0">
                <a:solidFill>
                  <a:schemeClr val="bg1"/>
                </a:solidFill>
                <a:effectLst/>
                <a:latin typeface="Gill Sans MT" panose="020B0502020104020203" pitchFamily="34" charset="0"/>
              </a:rPr>
              <a:t>Applicants must complete the SETTW Application, which also serves as a promissory note</a:t>
            </a:r>
          </a:p>
          <a:p>
            <a:r>
              <a:rPr lang="en-US" sz="2200" b="0" i="0" dirty="0">
                <a:solidFill>
                  <a:schemeClr val="bg1"/>
                </a:solidFill>
                <a:effectLst/>
                <a:latin typeface="Gill Sans MT" panose="020B0502020104020203" pitchFamily="34" charset="0"/>
              </a:rPr>
              <a:t>The application is accessible online via the ISAC Student Portal</a:t>
            </a:r>
          </a:p>
          <a:p>
            <a:r>
              <a:rPr lang="en-US" sz="2200" b="0" i="0" dirty="0">
                <a:solidFill>
                  <a:schemeClr val="bg1"/>
                </a:solidFill>
                <a:effectLst/>
                <a:latin typeface="Gill Sans MT" panose="020B0502020104020203" pitchFamily="34" charset="0"/>
              </a:rPr>
              <a:t>Must be submitted to ISAC by the priority consideration date of March 1 prior to start of the academic year to be considered timely</a:t>
            </a:r>
          </a:p>
          <a:p>
            <a:pPr lvl="1"/>
            <a:r>
              <a:rPr lang="en-US" sz="2000" b="0" i="0" dirty="0">
                <a:solidFill>
                  <a:schemeClr val="bg1"/>
                </a:solidFill>
                <a:effectLst/>
                <a:latin typeface="Gill Sans MT" panose="020B0502020104020203" pitchFamily="34" charset="0"/>
              </a:rPr>
              <a:t>Applicants must create an ISAC Student Portal account in order to complete the SETTW online application</a:t>
            </a:r>
          </a:p>
          <a:p>
            <a:r>
              <a:rPr lang="en-US" sz="2200" b="0" i="0" dirty="0">
                <a:solidFill>
                  <a:schemeClr val="bg1"/>
                </a:solidFill>
                <a:effectLst/>
                <a:latin typeface="Gill Sans MT" panose="020B0502020104020203" pitchFamily="34" charset="0"/>
              </a:rPr>
              <a:t>Applicants have the option of electronically signing and submitting the application (preferred method), or they may print and sign the application by hand and mail it to ISAC</a:t>
            </a:r>
          </a:p>
          <a:p>
            <a:pPr lvl="1"/>
            <a:r>
              <a:rPr lang="en-US" sz="2000" b="0" i="0" dirty="0">
                <a:solidFill>
                  <a:schemeClr val="bg1"/>
                </a:solidFill>
                <a:effectLst/>
                <a:latin typeface="Gill Sans MT" panose="020B0502020104020203" pitchFamily="34" charset="0"/>
              </a:rPr>
              <a:t>Paper applications must be received with an original ink signature and cannot be submitted via e-mail or Fax</a:t>
            </a:r>
          </a:p>
          <a:p>
            <a:endParaRPr lang="en-US" sz="2200" b="0" i="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97904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1535061"/>
            <a:ext cx="10269345" cy="4427994"/>
          </a:xfrm>
          <a:noFill/>
        </p:spPr>
        <p:txBody>
          <a:bodyPr>
            <a:noAutofit/>
          </a:bodyPr>
          <a:lstStyle/>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Recipients must teach two years on a full-time basis in the field of special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The teaching obligation must be fulfilled at a nonprofit Illinois public, private, or parochial preschool, elementary or secondary school beginning within one year immediately following graduation or termination of enrollment and continuing for two of the subsequent five years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If teaching requirements are not fulfilled, the assistance received converts to a loan</a:t>
            </a:r>
          </a:p>
          <a:p>
            <a:pPr marL="635000" lvl="1"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Recipient must repay the entire amount of the award prorated according to the fraction of the obligation not completed, plus interest at a rate of 5% and any reasonable collection fees</a:t>
            </a:r>
          </a:p>
          <a:p>
            <a:pPr marL="635000" lvl="1"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Interest begins to accrue on the date the repayment obligation begins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Repayment is to be completed within 10 years after the assistance converts to a loan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For SETTW recipients who were awarded prior to July 1, 2014, the repayment term is five years.</a:t>
            </a: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452285"/>
            <a:ext cx="11287431" cy="698090"/>
          </a:xfrm>
          <a:noFill/>
        </p:spPr>
        <p:txBody>
          <a:bodyPr>
            <a:normAutofit/>
          </a:bodyPr>
          <a:lstStyle/>
          <a:p>
            <a:pPr algn="l"/>
            <a:r>
              <a:rPr lang="en-US" sz="3600" u="sng" dirty="0">
                <a:solidFill>
                  <a:srgbClr val="002060"/>
                </a:solidFill>
                <a:latin typeface="Gill Sans MT" panose="020B0502020104020203" pitchFamily="34" charset="0"/>
              </a:rPr>
              <a:t>SETTW TEACHING REQUIREMENT</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3657400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457647" y="727587"/>
            <a:ext cx="11120284" cy="727587"/>
          </a:xfrm>
          <a:noFill/>
        </p:spPr>
        <p:txBody>
          <a:bodyPr>
            <a:noAutofit/>
          </a:bodyPr>
          <a:lstStyle/>
          <a:p>
            <a:pPr algn="l"/>
            <a:r>
              <a:rPr lang="en-US" sz="3600" u="sng" dirty="0">
                <a:solidFill>
                  <a:schemeClr val="bg1"/>
                </a:solidFill>
                <a:latin typeface="Gill Sans MT" panose="020B0502020104020203" pitchFamily="34" charset="0"/>
              </a:rPr>
              <a:t>TEACH GRANT</a:t>
            </a:r>
            <a:endParaRPr lang="en-US" sz="3600" u="sng" dirty="0">
              <a:solidFill>
                <a:schemeClr val="bg1"/>
              </a:solidFill>
              <a:latin typeface="Gill Sans MT" panose="020B0502020104020203" pitchFamily="34" charset="0"/>
              <a:ea typeface="+mn-ea"/>
              <a:cs typeface="+mn-cs"/>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457647" y="1860753"/>
            <a:ext cx="10741295" cy="3694473"/>
          </a:xfrm>
          <a:noFill/>
        </p:spPr>
        <p:txBody>
          <a:bodyPr>
            <a:noAutofit/>
          </a:bodyPr>
          <a:lstStyle/>
          <a:p>
            <a:r>
              <a:rPr lang="en-US" sz="2400" b="0" i="0" dirty="0">
                <a:solidFill>
                  <a:schemeClr val="bg1"/>
                </a:solidFill>
                <a:effectLst/>
                <a:latin typeface="Gill Sans MT" panose="020B0502020104020203" pitchFamily="34" charset="0"/>
              </a:rPr>
              <a:t>The Teacher Education Assistance for College and Higher Education (TEACH) Grant Program provides grant funds to students who are enrolled in a TEACH Grant-eligible program of study, at a school that participates in the TEACH Grant Program;</a:t>
            </a:r>
          </a:p>
          <a:p>
            <a:r>
              <a:rPr lang="en-US" sz="2400" b="0" i="0" dirty="0">
                <a:solidFill>
                  <a:schemeClr val="bg1"/>
                </a:solidFill>
                <a:effectLst/>
                <a:latin typeface="Gill Sans MT" panose="020B0502020104020203" pitchFamily="34" charset="0"/>
              </a:rPr>
              <a:t>Students must agree to teach full time for at least four years in a high-need field at a low-income elementary school, secondary school, or educational service agency.</a:t>
            </a:r>
          </a:p>
          <a:p>
            <a:r>
              <a:rPr lang="en-US" sz="2400" b="0" i="0" dirty="0">
                <a:solidFill>
                  <a:schemeClr val="bg1"/>
                </a:solidFill>
                <a:effectLst/>
                <a:latin typeface="Gill Sans MT" panose="020B0502020104020203" pitchFamily="34" charset="0"/>
              </a:rPr>
              <a:t>The TEACH Grant Program provides grants of up to $4,000 a year to students who are completing or plan to complete course work needed to begin a career in teaching.</a:t>
            </a:r>
          </a:p>
        </p:txBody>
      </p:sp>
    </p:spTree>
    <p:extLst>
      <p:ext uri="{BB962C8B-B14F-4D97-AF65-F5344CB8AC3E}">
        <p14:creationId xmlns:p14="http://schemas.microsoft.com/office/powerpoint/2010/main" val="322888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727587" y="1091381"/>
            <a:ext cx="10151358" cy="4721917"/>
          </a:xfrm>
          <a:noFill/>
        </p:spPr>
        <p:txBody>
          <a:bodyPr>
            <a:noAutofit/>
          </a:bodyPr>
          <a:lstStyle/>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mathematics;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science, including, but not limited to, computer science;</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foreign language;</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bilingual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English as a Second Language;</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reading specialist;</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Language Arts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Arts and Music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Social Studies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special education; or</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any other field that has been identified as high-need in the annual </a:t>
            </a:r>
            <a:r>
              <a:rPr lang="en-US" sz="2200" spc="-15" dirty="0">
                <a:latin typeface="Gill Sans MT" panose="020B0502020104020203" pitchFamily="34" charset="0"/>
                <a:ea typeface="Roboto" panose="02000000000000000000" pitchFamily="2" charset="0"/>
                <a:cs typeface="Calibri"/>
                <a:hlinkClick r:id="rId3"/>
              </a:rPr>
              <a:t>Teacher Shortage Area Nationwide Listing (Nationwide List)</a:t>
            </a:r>
            <a:r>
              <a:rPr lang="en-US" sz="2200" spc="-15" dirty="0">
                <a:latin typeface="Gill Sans MT" panose="020B0502020104020203" pitchFamily="34" charset="0"/>
                <a:ea typeface="Roboto" panose="02000000000000000000" pitchFamily="2" charset="0"/>
                <a:cs typeface="Calibri"/>
              </a:rPr>
              <a:t>.</a:t>
            </a: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393291"/>
            <a:ext cx="11287431" cy="698090"/>
          </a:xfrm>
          <a:noFill/>
        </p:spPr>
        <p:txBody>
          <a:bodyPr>
            <a:normAutofit/>
          </a:bodyPr>
          <a:lstStyle/>
          <a:p>
            <a:pPr algn="l"/>
            <a:r>
              <a:rPr lang="en-US" sz="3600" u="sng" dirty="0">
                <a:solidFill>
                  <a:srgbClr val="003A65"/>
                </a:solidFill>
                <a:latin typeface="Gill Sans MT" panose="020B0502020104020203" pitchFamily="34" charset="0"/>
                <a:cs typeface="Vrinda" panose="020B0502040204020203" pitchFamily="34" charset="0"/>
              </a:rPr>
              <a:t>TEACH GRANT AREAS OF HIGH NEED</a:t>
            </a:r>
          </a:p>
        </p:txBody>
      </p:sp>
    </p:spTree>
    <p:extLst>
      <p:ext uri="{BB962C8B-B14F-4D97-AF65-F5344CB8AC3E}">
        <p14:creationId xmlns:p14="http://schemas.microsoft.com/office/powerpoint/2010/main" val="322155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ctrTitle"/>
          </p:nvPr>
        </p:nvSpPr>
        <p:spPr>
          <a:xfrm>
            <a:off x="259325" y="517113"/>
            <a:ext cx="11661058" cy="1057940"/>
          </a:xfrm>
          <a:noFill/>
        </p:spPr>
        <p:txBody>
          <a:bodyPr>
            <a:noAutofit/>
          </a:bodyPr>
          <a:lstStyle/>
          <a:p>
            <a:pPr algn="l"/>
            <a:br>
              <a:rPr lang="en-US" sz="3600" u="sng" dirty="0">
                <a:solidFill>
                  <a:schemeClr val="bg1"/>
                </a:solidFill>
                <a:latin typeface="Gill Sans MT" panose="020B0502020104020203" pitchFamily="34" charset="0"/>
              </a:rPr>
            </a:br>
            <a:r>
              <a:rPr lang="en-US" sz="3600" u="sng" dirty="0">
                <a:solidFill>
                  <a:schemeClr val="bg1"/>
                </a:solidFill>
                <a:latin typeface="Gill Sans MT" panose="020B0502020104020203" pitchFamily="34" charset="0"/>
              </a:rPr>
              <a:t>ILLINOIS STUDENT ASSISTANCE COMMISSION (ISAC) TEACHER EDUCATION PROGRAMS</a:t>
            </a:r>
            <a:endParaRPr lang="en-US" sz="3600" u="sng" dirty="0">
              <a:solidFill>
                <a:schemeClr val="bg1"/>
              </a:solidFill>
              <a:latin typeface="Gill Sans MT" panose="020B0502020104020203" pitchFamily="34" charset="0"/>
              <a:cs typeface="Vrinda" panose="020B0502040204020203" pitchFamily="34" charset="0"/>
            </a:endParaRPr>
          </a:p>
        </p:txBody>
      </p:sp>
      <p:sp>
        <p:nvSpPr>
          <p:cNvPr id="7" name="Slide Number Placeholder 6">
            <a:extLst>
              <a:ext uri="{FF2B5EF4-FFF2-40B4-BE49-F238E27FC236}">
                <a16:creationId xmlns:a16="http://schemas.microsoft.com/office/drawing/2014/main" id="{CE08660A-318F-1D52-5405-7B68BB63D0A7}"/>
              </a:ext>
            </a:extLst>
          </p:cNvPr>
          <p:cNvSpPr>
            <a:spLocks noGrp="1"/>
          </p:cNvSpPr>
          <p:nvPr>
            <p:ph type="sldNum" sz="quarter" idx="12"/>
          </p:nvPr>
        </p:nvSpPr>
        <p:spPr/>
        <p:txBody>
          <a:bodyPr/>
          <a:lstStyle/>
          <a:p>
            <a:fld id="{BAF9EAF6-2985-9040-8D20-1B73DAE44C22}" type="slidenum">
              <a:rPr lang="en-US" smtClean="0"/>
              <a:t>2</a:t>
            </a:fld>
            <a:endParaRPr lang="en-US"/>
          </a:p>
        </p:txBody>
      </p:sp>
      <p:graphicFrame>
        <p:nvGraphicFramePr>
          <p:cNvPr id="4" name="Content Placeholder 5">
            <a:extLst>
              <a:ext uri="{FF2B5EF4-FFF2-40B4-BE49-F238E27FC236}">
                <a16:creationId xmlns:a16="http://schemas.microsoft.com/office/drawing/2014/main" id="{12BA828C-4BCC-9A30-0639-9EAC08CCDE9D}"/>
              </a:ext>
            </a:extLst>
          </p:cNvPr>
          <p:cNvGraphicFramePr>
            <a:graphicFrameLocks/>
          </p:cNvGraphicFramePr>
          <p:nvPr>
            <p:extLst>
              <p:ext uri="{D42A27DB-BD31-4B8C-83A1-F6EECF244321}">
                <p14:modId xmlns:p14="http://schemas.microsoft.com/office/powerpoint/2010/main" val="1112843882"/>
              </p:ext>
            </p:extLst>
          </p:nvPr>
        </p:nvGraphicFramePr>
        <p:xfrm>
          <a:off x="825910" y="2281084"/>
          <a:ext cx="10527889" cy="3184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151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AFF373-F2D0-D032-D6B2-CB5A865DE3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22658B-D194-BB8D-CCF2-DC01E48FF996}"/>
              </a:ext>
            </a:extLst>
          </p:cNvPr>
          <p:cNvSpPr>
            <a:spLocks noGrp="1"/>
          </p:cNvSpPr>
          <p:nvPr>
            <p:ph type="subTitle" idx="1"/>
          </p:nvPr>
        </p:nvSpPr>
        <p:spPr>
          <a:xfrm>
            <a:off x="727587" y="1338415"/>
            <a:ext cx="10151358" cy="4585729"/>
          </a:xfrm>
          <a:noFill/>
        </p:spPr>
        <p:txBody>
          <a:bodyPr>
            <a:noAutofit/>
          </a:bodyPr>
          <a:lstStyle/>
          <a:p>
            <a:pPr marL="6032" algn="l">
              <a:tabLst>
                <a:tab pos="177800" algn="l"/>
                <a:tab pos="178118" algn="l"/>
              </a:tabLst>
            </a:pPr>
            <a:r>
              <a:rPr lang="en-US" sz="2200" spc="-15" dirty="0">
                <a:latin typeface="Gill Sans MT" panose="020B0502020104020203" pitchFamily="34" charset="0"/>
                <a:ea typeface="Roboto" panose="02000000000000000000" pitchFamily="2" charset="0"/>
                <a:cs typeface="Calibri"/>
              </a:rPr>
              <a:t>UIS offers the TEACH grant to students majoring in the following programs:</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Elementary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Middle Grades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Secondary English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Secondary History Education</a:t>
            </a:r>
          </a:p>
          <a:p>
            <a:pPr marL="177800" indent="-171768" algn="l">
              <a:buFont typeface="Arial"/>
              <a:buChar char="•"/>
              <a:tabLst>
                <a:tab pos="177800" algn="l"/>
                <a:tab pos="178118" algn="l"/>
              </a:tabLst>
            </a:pPr>
            <a:r>
              <a:rPr lang="en-US" sz="2200" spc="-15" dirty="0">
                <a:latin typeface="Gill Sans MT" panose="020B0502020104020203" pitchFamily="34" charset="0"/>
                <a:ea typeface="Roboto" panose="02000000000000000000" pitchFamily="2" charset="0"/>
                <a:cs typeface="Calibri"/>
              </a:rPr>
              <a:t>Secondary Mathematics Education</a:t>
            </a:r>
          </a:p>
          <a:p>
            <a:pPr marL="177800" indent="-171768" algn="l">
              <a:buFont typeface="Arial"/>
              <a:buChar char="•"/>
              <a:tabLst>
                <a:tab pos="177800" algn="l"/>
                <a:tab pos="178118" algn="l"/>
              </a:tabLst>
            </a:pPr>
            <a:endParaRPr lang="en-US" sz="2200" spc="-15" dirty="0">
              <a:latin typeface="Gill Sans MT" panose="020B0502020104020203" pitchFamily="34" charset="0"/>
              <a:ea typeface="Roboto" panose="02000000000000000000" pitchFamily="2" charset="0"/>
              <a:cs typeface="Calibri"/>
            </a:endParaRPr>
          </a:p>
        </p:txBody>
      </p:sp>
      <p:sp>
        <p:nvSpPr>
          <p:cNvPr id="6" name="Title 1">
            <a:extLst>
              <a:ext uri="{FF2B5EF4-FFF2-40B4-BE49-F238E27FC236}">
                <a16:creationId xmlns:a16="http://schemas.microsoft.com/office/drawing/2014/main" id="{0CACE475-1C96-3879-547F-4797C34AAD2C}"/>
              </a:ext>
            </a:extLst>
          </p:cNvPr>
          <p:cNvSpPr>
            <a:spLocks noGrp="1"/>
          </p:cNvSpPr>
          <p:nvPr>
            <p:ph type="ctrTitle"/>
          </p:nvPr>
        </p:nvSpPr>
        <p:spPr>
          <a:xfrm>
            <a:off x="609600" y="393291"/>
            <a:ext cx="11287431" cy="698090"/>
          </a:xfrm>
          <a:noFill/>
        </p:spPr>
        <p:txBody>
          <a:bodyPr>
            <a:normAutofit/>
          </a:bodyPr>
          <a:lstStyle/>
          <a:p>
            <a:pPr algn="l"/>
            <a:r>
              <a:rPr lang="en-US" sz="3600" u="sng" dirty="0">
                <a:solidFill>
                  <a:srgbClr val="003A65"/>
                </a:solidFill>
                <a:latin typeface="Gill Sans MT" panose="020B0502020104020203" pitchFamily="34" charset="0"/>
                <a:cs typeface="Vrinda" panose="020B0502040204020203" pitchFamily="34" charset="0"/>
              </a:rPr>
              <a:t>TEACH GRANT AREAS OF HIGH NEED</a:t>
            </a:r>
          </a:p>
        </p:txBody>
      </p:sp>
    </p:spTree>
    <p:extLst>
      <p:ext uri="{BB962C8B-B14F-4D97-AF65-F5344CB8AC3E}">
        <p14:creationId xmlns:p14="http://schemas.microsoft.com/office/powerpoint/2010/main" val="398643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457647" y="742335"/>
            <a:ext cx="11120284" cy="727587"/>
          </a:xfrm>
          <a:noFill/>
        </p:spPr>
        <p:txBody>
          <a:bodyPr>
            <a:noAutofit/>
          </a:bodyPr>
          <a:lstStyle/>
          <a:p>
            <a:pPr algn="l"/>
            <a:r>
              <a:rPr lang="en-US" sz="3600" u="sng" dirty="0">
                <a:solidFill>
                  <a:schemeClr val="bg1"/>
                </a:solidFill>
                <a:latin typeface="Gill Sans MT" panose="020B0502020104020203" pitchFamily="34" charset="0"/>
              </a:rPr>
              <a:t>TEACH GRANT REQUIREMENTS</a:t>
            </a:r>
            <a:endParaRPr lang="en-US" sz="3600" u="sng" dirty="0">
              <a:solidFill>
                <a:schemeClr val="bg1"/>
              </a:solidFill>
              <a:latin typeface="Gill Sans MT" panose="020B0502020104020203" pitchFamily="34" charset="0"/>
              <a:ea typeface="+mn-ea"/>
              <a:cs typeface="+mn-cs"/>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457647" y="2018070"/>
            <a:ext cx="10741295" cy="3055376"/>
          </a:xfrm>
          <a:noFill/>
        </p:spPr>
        <p:txBody>
          <a:bodyPr>
            <a:noAutofit/>
          </a:bodyPr>
          <a:lstStyle/>
          <a:p>
            <a:r>
              <a:rPr lang="en-US" sz="2400" b="0" i="0" dirty="0">
                <a:solidFill>
                  <a:schemeClr val="bg1"/>
                </a:solidFill>
                <a:effectLst/>
                <a:latin typeface="Gill Sans MT" panose="020B0502020104020203" pitchFamily="34" charset="0"/>
              </a:rPr>
              <a:t>To be eligible for the TEACH grant, students must complete:</a:t>
            </a:r>
          </a:p>
          <a:p>
            <a:r>
              <a:rPr lang="en-US" sz="2400" b="0" i="0" dirty="0">
                <a:solidFill>
                  <a:schemeClr val="bg1"/>
                </a:solidFill>
                <a:effectLst/>
                <a:latin typeface="Gill Sans MT" panose="020B0502020104020203" pitchFamily="34" charset="0"/>
              </a:rPr>
              <a:t>FAFSA</a:t>
            </a:r>
          </a:p>
          <a:p>
            <a:r>
              <a:rPr lang="en-US" sz="2400" b="0" i="0" dirty="0">
                <a:solidFill>
                  <a:schemeClr val="bg1"/>
                </a:solidFill>
                <a:effectLst/>
                <a:latin typeface="Gill Sans MT" panose="020B0502020104020203" pitchFamily="34" charset="0"/>
              </a:rPr>
              <a:t>TEACH Grant Initial and Subsequent Counseling at www.studentaid.gov</a:t>
            </a:r>
          </a:p>
          <a:p>
            <a:r>
              <a:rPr lang="en-US" sz="2400" b="0" i="0" dirty="0">
                <a:solidFill>
                  <a:schemeClr val="bg1"/>
                </a:solidFill>
                <a:effectLst/>
                <a:latin typeface="Gill Sans MT" panose="020B0502020104020203" pitchFamily="34" charset="0"/>
              </a:rPr>
              <a:t>An Agreement to Service</a:t>
            </a:r>
          </a:p>
          <a:p>
            <a:pPr lvl="1"/>
            <a:r>
              <a:rPr lang="en-US" sz="2200" b="0" i="0" dirty="0">
                <a:solidFill>
                  <a:schemeClr val="bg1"/>
                </a:solidFill>
                <a:effectLst/>
                <a:latin typeface="Gill Sans MT" panose="020B0502020104020203" pitchFamily="34" charset="0"/>
              </a:rPr>
              <a:t>Each year, a new Agreement must be signed</a:t>
            </a:r>
          </a:p>
          <a:p>
            <a:pPr lvl="1"/>
            <a:r>
              <a:rPr lang="en-US" sz="2200" b="0" i="0" dirty="0">
                <a:solidFill>
                  <a:schemeClr val="bg1"/>
                </a:solidFill>
                <a:effectLst/>
                <a:latin typeface="Gill Sans MT" panose="020B0502020104020203" pitchFamily="34" charset="0"/>
              </a:rPr>
              <a:t>The Agreement outlines the grant's terms and conditions.</a:t>
            </a:r>
          </a:p>
          <a:p>
            <a:pPr lvl="1"/>
            <a:r>
              <a:rPr lang="en-US" sz="2200" b="0" i="0" dirty="0">
                <a:solidFill>
                  <a:schemeClr val="bg1"/>
                </a:solidFill>
                <a:effectLst/>
                <a:latin typeface="Gill Sans MT" panose="020B0502020104020203" pitchFamily="34" charset="0"/>
              </a:rPr>
              <a:t>Failure to meet obligations leads to grant conversion into a loan</a:t>
            </a:r>
          </a:p>
          <a:p>
            <a:r>
              <a:rPr lang="en-US" sz="2400" b="0" i="0" dirty="0">
                <a:solidFill>
                  <a:schemeClr val="bg1"/>
                </a:solidFill>
                <a:effectLst/>
                <a:latin typeface="Gill Sans MT" panose="020B0502020104020203" pitchFamily="34" charset="0"/>
              </a:rPr>
              <a:t>TEACH Grant Exit Counseling upon graduation or withdrawal </a:t>
            </a:r>
          </a:p>
        </p:txBody>
      </p:sp>
    </p:spTree>
    <p:extLst>
      <p:ext uri="{BB962C8B-B14F-4D97-AF65-F5344CB8AC3E}">
        <p14:creationId xmlns:p14="http://schemas.microsoft.com/office/powerpoint/2010/main" val="316600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737419" y="1492660"/>
            <a:ext cx="10151358" cy="4088990"/>
          </a:xfrm>
          <a:noFill/>
        </p:spPr>
        <p:txBody>
          <a:bodyPr>
            <a:noAutofit/>
          </a:bodyPr>
          <a:lstStyle/>
          <a:p>
            <a:pPr algn="l"/>
            <a:r>
              <a:rPr lang="en-US" b="0" dirty="0">
                <a:solidFill>
                  <a:srgbClr val="212529"/>
                </a:solidFill>
                <a:effectLst/>
                <a:latin typeface="Gill Sans MT" panose="020B0502020104020203" pitchFamily="34" charset="0"/>
              </a:rPr>
              <a:t>To be eligible for a TEACH Grant, you must do the following:</a:t>
            </a:r>
          </a:p>
          <a:p>
            <a:pPr algn="l">
              <a:buFont typeface="Arial" panose="020B0604020202020204" pitchFamily="34" charset="0"/>
              <a:buChar char="•"/>
            </a:pPr>
            <a:r>
              <a:rPr lang="en-US" b="0" dirty="0">
                <a:solidFill>
                  <a:srgbClr val="212529"/>
                </a:solidFill>
                <a:effectLst/>
                <a:latin typeface="Gill Sans MT" panose="020B0502020104020203" pitchFamily="34" charset="0"/>
              </a:rPr>
              <a:t>Meet the </a:t>
            </a:r>
            <a:r>
              <a:rPr lang="en-US" b="0" u="none" strike="noStrike" dirty="0">
                <a:solidFill>
                  <a:srgbClr val="1A729F"/>
                </a:solidFill>
                <a:effectLst/>
                <a:latin typeface="Gill Sans MT" panose="020B0502020104020203" pitchFamily="34" charset="0"/>
                <a:hlinkClick r:id="rId3"/>
              </a:rPr>
              <a:t>basic eligibility criteria for the federal student aid programs</a:t>
            </a:r>
            <a:r>
              <a:rPr lang="en-US" b="0" dirty="0">
                <a:solidFill>
                  <a:srgbClr val="212529"/>
                </a:solidFill>
                <a:effectLst/>
                <a:latin typeface="Gill Sans MT" panose="020B0502020104020203" pitchFamily="34" charset="0"/>
              </a:rPr>
              <a:t>.</a:t>
            </a:r>
          </a:p>
          <a:p>
            <a:pPr algn="l">
              <a:buFont typeface="Arial" panose="020B0604020202020204" pitchFamily="34" charset="0"/>
              <a:buChar char="•"/>
            </a:pPr>
            <a:r>
              <a:rPr lang="en-US" b="0" dirty="0">
                <a:solidFill>
                  <a:srgbClr val="212529"/>
                </a:solidFill>
                <a:effectLst/>
                <a:latin typeface="Gill Sans MT" panose="020B0502020104020203" pitchFamily="34" charset="0"/>
              </a:rPr>
              <a:t>Complete the </a:t>
            </a:r>
            <a:r>
              <a:rPr lang="en-US" b="0" u="none" strike="noStrike" dirty="0">
                <a:solidFill>
                  <a:srgbClr val="1A729F"/>
                </a:solidFill>
                <a:effectLst/>
                <a:latin typeface="Gill Sans MT" panose="020B0502020104020203" pitchFamily="34" charset="0"/>
                <a:hlinkClick r:id="rId4"/>
              </a:rPr>
              <a:t>Free Application for Federal Student Aid (FAFSA</a:t>
            </a:r>
            <a:r>
              <a:rPr lang="en-US" b="0" u="none" strike="noStrike" baseline="30000" dirty="0">
                <a:solidFill>
                  <a:srgbClr val="1A729F"/>
                </a:solidFill>
                <a:effectLst/>
                <a:latin typeface="Gill Sans MT" panose="020B0502020104020203" pitchFamily="34" charset="0"/>
                <a:hlinkClick r:id="rId4"/>
              </a:rPr>
              <a:t>®</a:t>
            </a:r>
            <a:r>
              <a:rPr lang="en-US" b="0" u="none" strike="noStrike" dirty="0">
                <a:solidFill>
                  <a:srgbClr val="1A729F"/>
                </a:solidFill>
                <a:effectLst/>
                <a:latin typeface="Gill Sans MT" panose="020B0502020104020203" pitchFamily="34" charset="0"/>
                <a:hlinkClick r:id="rId4"/>
              </a:rPr>
              <a:t>) form</a:t>
            </a:r>
            <a:r>
              <a:rPr lang="en-US" b="0" dirty="0">
                <a:solidFill>
                  <a:srgbClr val="212529"/>
                </a:solidFill>
                <a:effectLst/>
                <a:latin typeface="Gill Sans MT" panose="020B0502020104020203" pitchFamily="34" charset="0"/>
              </a:rPr>
              <a:t>.</a:t>
            </a:r>
          </a:p>
          <a:p>
            <a:pPr algn="l">
              <a:buFont typeface="Arial" panose="020B0604020202020204" pitchFamily="34" charset="0"/>
              <a:buChar char="•"/>
            </a:pPr>
            <a:r>
              <a:rPr lang="en-US" b="0" dirty="0">
                <a:solidFill>
                  <a:srgbClr val="212529"/>
                </a:solidFill>
                <a:effectLst/>
                <a:latin typeface="Gill Sans MT" panose="020B0502020104020203" pitchFamily="34" charset="0"/>
              </a:rPr>
              <a:t>Be enrolled at a school that participates in the TEACH Grant Program.</a:t>
            </a:r>
          </a:p>
          <a:p>
            <a:pPr algn="l">
              <a:buFont typeface="Arial" panose="020B0604020202020204" pitchFamily="34" charset="0"/>
              <a:buChar char="•"/>
            </a:pPr>
            <a:r>
              <a:rPr lang="en-US" b="0" dirty="0">
                <a:solidFill>
                  <a:srgbClr val="212529"/>
                </a:solidFill>
                <a:effectLst/>
                <a:latin typeface="Gill Sans MT" panose="020B0502020104020203" pitchFamily="34" charset="0"/>
              </a:rPr>
              <a:t>Be enrolled in a TEACH-Grant-eligible program.</a:t>
            </a:r>
          </a:p>
          <a:p>
            <a:pPr algn="l">
              <a:buFont typeface="Arial" panose="020B0604020202020204" pitchFamily="34" charset="0"/>
              <a:buChar char="•"/>
            </a:pPr>
            <a:r>
              <a:rPr lang="en-US" b="0" dirty="0">
                <a:solidFill>
                  <a:srgbClr val="212529"/>
                </a:solidFill>
                <a:effectLst/>
                <a:latin typeface="Gill Sans MT" panose="020B0502020104020203" pitchFamily="34" charset="0"/>
              </a:rPr>
              <a:t>Receive </a:t>
            </a:r>
            <a:r>
              <a:rPr lang="en-US" b="0" u="none" strike="noStrike" dirty="0">
                <a:solidFill>
                  <a:srgbClr val="1A729F"/>
                </a:solidFill>
                <a:effectLst/>
                <a:latin typeface="Gill Sans MT" panose="020B0502020104020203" pitchFamily="34" charset="0"/>
                <a:hlinkClick r:id="rId5"/>
              </a:rPr>
              <a:t>TEACH Grant counseling</a:t>
            </a:r>
            <a:r>
              <a:rPr lang="en-US" b="0" dirty="0">
                <a:solidFill>
                  <a:srgbClr val="212529"/>
                </a:solidFill>
                <a:effectLst/>
                <a:latin typeface="Gill Sans MT" panose="020B0502020104020203" pitchFamily="34" charset="0"/>
              </a:rPr>
              <a:t> that explains the terms and conditions of the TEACH Grant service obligation.</a:t>
            </a:r>
          </a:p>
          <a:p>
            <a:pPr algn="l">
              <a:buFont typeface="Arial" panose="020B0604020202020204" pitchFamily="34" charset="0"/>
              <a:buChar char="•"/>
            </a:pPr>
            <a:r>
              <a:rPr lang="en-US" b="0" dirty="0">
                <a:solidFill>
                  <a:srgbClr val="212529"/>
                </a:solidFill>
                <a:effectLst/>
                <a:latin typeface="Gill Sans MT" panose="020B0502020104020203" pitchFamily="34" charset="0"/>
              </a:rPr>
              <a:t>Sign a TEACH Grant Agreement to Serve or Repay.</a:t>
            </a:r>
          </a:p>
          <a:p>
            <a:pPr algn="l">
              <a:buFont typeface="Arial" panose="020B0604020202020204" pitchFamily="34" charset="0"/>
              <a:buChar char="•"/>
            </a:pPr>
            <a:r>
              <a:rPr lang="en-US" b="0" dirty="0">
                <a:solidFill>
                  <a:srgbClr val="212529"/>
                </a:solidFill>
                <a:effectLst/>
                <a:latin typeface="Gill Sans MT" panose="020B0502020104020203" pitchFamily="34" charset="0"/>
              </a:rPr>
              <a:t>maintaining a cumulative GPA of at least 3.25</a:t>
            </a:r>
            <a:endParaRPr lang="en-US" dirty="0">
              <a:latin typeface="Gill Sans MT" panose="020B0502020104020203" pitchFamily="34" charset="0"/>
            </a:endParaRPr>
          </a:p>
          <a:p>
            <a:pPr marL="177800" indent="-171768" algn="l">
              <a:buFont typeface="Arial"/>
              <a:buChar char="•"/>
              <a:tabLst>
                <a:tab pos="177800" algn="l"/>
                <a:tab pos="178118" algn="l"/>
              </a:tabLst>
            </a:pPr>
            <a:endParaRPr lang="en-US" spc="-15" dirty="0">
              <a:latin typeface="Gill Sans MT" panose="020B0502020104020203" pitchFamily="34" charset="0"/>
              <a:ea typeface="Roboto" panose="02000000000000000000" pitchFamily="2" charset="0"/>
              <a:cs typeface="Calibri"/>
            </a:endParaRP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393291"/>
            <a:ext cx="11287431" cy="698090"/>
          </a:xfrm>
          <a:noFill/>
        </p:spPr>
        <p:txBody>
          <a:bodyPr>
            <a:normAutofit/>
          </a:bodyPr>
          <a:lstStyle/>
          <a:p>
            <a:pPr algn="l"/>
            <a:r>
              <a:rPr lang="en-US" sz="3600" u="sng" dirty="0">
                <a:solidFill>
                  <a:srgbClr val="002060"/>
                </a:solidFill>
                <a:latin typeface="Gill Sans MT" panose="020B0502020104020203" pitchFamily="34" charset="0"/>
              </a:rPr>
              <a:t>TEACH GRANT ELIGIBILITY</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384899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457647" y="742335"/>
            <a:ext cx="11120284" cy="727587"/>
          </a:xfrm>
          <a:noFill/>
        </p:spPr>
        <p:txBody>
          <a:bodyPr>
            <a:noAutofit/>
          </a:bodyPr>
          <a:lstStyle/>
          <a:p>
            <a:pPr algn="l"/>
            <a:r>
              <a:rPr lang="en-US" sz="3600" u="sng" dirty="0">
                <a:solidFill>
                  <a:schemeClr val="bg1"/>
                </a:solidFill>
                <a:latin typeface="Gill Sans MT" panose="020B0502020104020203" pitchFamily="34" charset="0"/>
              </a:rPr>
              <a:t>TEACH GRANT SERVICE OBLIGATION</a:t>
            </a:r>
            <a:endParaRPr lang="en-US" sz="3600" u="sng" dirty="0">
              <a:solidFill>
                <a:schemeClr val="bg1"/>
              </a:solidFill>
              <a:latin typeface="Gill Sans MT" panose="020B0502020104020203" pitchFamily="34" charset="0"/>
              <a:ea typeface="+mn-ea"/>
              <a:cs typeface="+mn-cs"/>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457647" y="1949244"/>
            <a:ext cx="10741295" cy="3487994"/>
          </a:xfrm>
          <a:noFill/>
        </p:spPr>
        <p:txBody>
          <a:bodyPr>
            <a:noAutofit/>
          </a:bodyPr>
          <a:lstStyle/>
          <a:p>
            <a:pPr algn="l"/>
            <a:r>
              <a:rPr lang="en-US" sz="2400" b="0" i="0" dirty="0">
                <a:solidFill>
                  <a:schemeClr val="bg1"/>
                </a:solidFill>
                <a:effectLst/>
                <a:latin typeface="Gill Sans MT" panose="020B0502020104020203" pitchFamily="34" charset="0"/>
              </a:rPr>
              <a:t>To receive a TEACH Grant, you must sign a </a:t>
            </a:r>
            <a:r>
              <a:rPr lang="en-US" sz="2400" b="0" i="1" dirty="0">
                <a:solidFill>
                  <a:schemeClr val="bg1"/>
                </a:solidFill>
                <a:effectLst/>
                <a:latin typeface="Gill Sans MT" panose="020B0502020104020203" pitchFamily="34" charset="0"/>
              </a:rPr>
              <a:t>TEACH Grant Agreement to Serve </a:t>
            </a:r>
            <a:r>
              <a:rPr lang="en-US" sz="2400" b="0" i="0" dirty="0">
                <a:solidFill>
                  <a:schemeClr val="bg1"/>
                </a:solidFill>
                <a:effectLst/>
                <a:latin typeface="Gill Sans MT" panose="020B0502020104020203" pitchFamily="34" charset="0"/>
              </a:rPr>
              <a:t>in which you agree to :</a:t>
            </a:r>
          </a:p>
          <a:p>
            <a:pPr lvl="1"/>
            <a:r>
              <a:rPr lang="en-US" sz="2200" b="0" i="0" dirty="0">
                <a:solidFill>
                  <a:schemeClr val="bg1"/>
                </a:solidFill>
                <a:effectLst/>
                <a:latin typeface="Gill Sans MT" panose="020B0502020104020203" pitchFamily="34" charset="0"/>
              </a:rPr>
              <a:t>Serve as a full-time highly-qualified teacher for four elementary or secondary school years at a school or educational service agency that serves low-income students;</a:t>
            </a:r>
          </a:p>
          <a:p>
            <a:pPr lvl="1"/>
            <a:r>
              <a:rPr lang="en-US" sz="2200" b="0" i="0" dirty="0">
                <a:solidFill>
                  <a:schemeClr val="bg1"/>
                </a:solidFill>
                <a:effectLst/>
                <a:latin typeface="Gill Sans MT" panose="020B0502020104020203" pitchFamily="34" charset="0"/>
              </a:rPr>
              <a:t>Teach in a high-need field; and</a:t>
            </a:r>
          </a:p>
          <a:p>
            <a:pPr lvl="1"/>
            <a:r>
              <a:rPr lang="en-US" sz="2200" b="0" i="0" dirty="0">
                <a:solidFill>
                  <a:schemeClr val="bg1"/>
                </a:solidFill>
                <a:effectLst/>
                <a:latin typeface="Gill Sans MT" panose="020B0502020104020203" pitchFamily="34" charset="0"/>
              </a:rPr>
              <a:t>Complete the required four years of teaching within eight years after you graduate from or otherwise cease to be enrolled at the institution of higher education where you received your TEACH Grants.</a:t>
            </a:r>
          </a:p>
        </p:txBody>
      </p:sp>
    </p:spTree>
    <p:extLst>
      <p:ext uri="{BB962C8B-B14F-4D97-AF65-F5344CB8AC3E}">
        <p14:creationId xmlns:p14="http://schemas.microsoft.com/office/powerpoint/2010/main" val="133068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98090" y="1944944"/>
            <a:ext cx="10151358" cy="1889637"/>
          </a:xfrm>
          <a:noFill/>
        </p:spPr>
        <p:txBody>
          <a:bodyPr>
            <a:noAutofit/>
          </a:bodyPr>
          <a:lstStyle/>
          <a:p>
            <a:pPr marL="342900" indent="-342900" algn="l">
              <a:buFont typeface="Arial" panose="020B0604020202020204" pitchFamily="34" charset="0"/>
              <a:buChar char="•"/>
            </a:pPr>
            <a:r>
              <a:rPr lang="en-US" b="0" dirty="0">
                <a:solidFill>
                  <a:srgbClr val="212529"/>
                </a:solidFill>
                <a:effectLst/>
                <a:latin typeface="Gill Sans MT" panose="020B0502020104020203" pitchFamily="34" charset="0"/>
              </a:rPr>
              <a:t>If you do not meet the requirements of your service obligation, all TEACH Grants you received will be converted to a direct unsubsidized loan. </a:t>
            </a:r>
          </a:p>
          <a:p>
            <a:pPr marL="342900" indent="-342900" algn="l">
              <a:buFont typeface="Arial" panose="020B0604020202020204" pitchFamily="34" charset="0"/>
              <a:buChar char="•"/>
            </a:pPr>
            <a:r>
              <a:rPr lang="en-US" b="0" dirty="0">
                <a:solidFill>
                  <a:srgbClr val="212529"/>
                </a:solidFill>
                <a:effectLst/>
                <a:latin typeface="Gill Sans MT" panose="020B0502020104020203" pitchFamily="34" charset="0"/>
              </a:rPr>
              <a:t>You must repay these loans in full, with interest charged from the date of each TEACH Grant disbursement.</a:t>
            </a: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393291"/>
            <a:ext cx="11287431" cy="698090"/>
          </a:xfrm>
          <a:noFill/>
        </p:spPr>
        <p:txBody>
          <a:bodyPr>
            <a:normAutofit/>
          </a:bodyPr>
          <a:lstStyle/>
          <a:p>
            <a:pPr algn="l"/>
            <a:r>
              <a:rPr lang="en-US" sz="3600" u="sng" dirty="0">
                <a:solidFill>
                  <a:srgbClr val="002060"/>
                </a:solidFill>
                <a:latin typeface="Gill Sans MT" panose="020B0502020104020203" pitchFamily="34" charset="0"/>
              </a:rPr>
              <a:t>TEACH GRANT</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405592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40C57C7-9FC6-D91C-3261-95AE2BD8FB48}"/>
              </a:ext>
            </a:extLst>
          </p:cNvPr>
          <p:cNvSpPr txBox="1">
            <a:spLocks/>
          </p:cNvSpPr>
          <p:nvPr/>
        </p:nvSpPr>
        <p:spPr>
          <a:xfrm>
            <a:off x="612546" y="1130710"/>
            <a:ext cx="10431094" cy="4660490"/>
          </a:xfrm>
          <a:prstGeom prst="rect">
            <a:avLst/>
          </a:prstGeom>
        </p:spPr>
        <p:txBody>
          <a:bodyPr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defTabSz="777240">
              <a:spcBef>
                <a:spcPts val="850"/>
              </a:spcBef>
              <a:buFont typeface="Arial" panose="020B0604020202020204" pitchFamily="34" charset="0"/>
              <a:buNone/>
            </a:pPr>
            <a:endParaRPr lang="en-US" sz="1800" u="sng" dirty="0">
              <a:solidFill>
                <a:srgbClr val="C00000"/>
              </a:solidFill>
            </a:endParaRPr>
          </a:p>
        </p:txBody>
      </p:sp>
      <p:sp>
        <p:nvSpPr>
          <p:cNvPr id="7" name="Title 1">
            <a:extLst>
              <a:ext uri="{FF2B5EF4-FFF2-40B4-BE49-F238E27FC236}">
                <a16:creationId xmlns:a16="http://schemas.microsoft.com/office/drawing/2014/main" id="{2E5855C0-4627-339F-F85C-1F2E9B7F0558}"/>
              </a:ext>
            </a:extLst>
          </p:cNvPr>
          <p:cNvSpPr txBox="1">
            <a:spLocks/>
          </p:cNvSpPr>
          <p:nvPr/>
        </p:nvSpPr>
        <p:spPr>
          <a:xfrm>
            <a:off x="612546" y="447869"/>
            <a:ext cx="10442308" cy="594350"/>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u="sng" dirty="0">
                <a:solidFill>
                  <a:schemeClr val="bg1"/>
                </a:solidFill>
                <a:latin typeface="+mn-lt"/>
                <a:ea typeface="+mn-ea"/>
                <a:cs typeface="+mn-cs"/>
              </a:rPr>
              <a:t>Comparison Chart</a:t>
            </a:r>
          </a:p>
        </p:txBody>
      </p:sp>
      <p:sp>
        <p:nvSpPr>
          <p:cNvPr id="8" name="Content Placeholder 2">
            <a:extLst>
              <a:ext uri="{FF2B5EF4-FFF2-40B4-BE49-F238E27FC236}">
                <a16:creationId xmlns:a16="http://schemas.microsoft.com/office/drawing/2014/main" id="{4520A059-0C1D-83C5-8E95-79BC3AF8B2FD}"/>
              </a:ext>
            </a:extLst>
          </p:cNvPr>
          <p:cNvSpPr txBox="1">
            <a:spLocks/>
          </p:cNvSpPr>
          <p:nvPr/>
        </p:nvSpPr>
        <p:spPr>
          <a:xfrm>
            <a:off x="612546" y="1130710"/>
            <a:ext cx="10431094" cy="4660490"/>
          </a:xfrm>
          <a:prstGeom prst="rect">
            <a:avLst/>
          </a:prstGeom>
        </p:spPr>
        <p:txBody>
          <a:bodyPr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defTabSz="777240">
              <a:spcBef>
                <a:spcPts val="850"/>
              </a:spcBef>
              <a:buFont typeface="Arial" panose="020B0604020202020204" pitchFamily="34" charset="0"/>
              <a:buNone/>
            </a:pPr>
            <a:r>
              <a:rPr lang="en-US" sz="2200" dirty="0">
                <a:solidFill>
                  <a:schemeClr val="bg1"/>
                </a:solidFill>
                <a:hlinkClick r:id="rId3">
                  <a:extLst>
                    <a:ext uri="{A12FA001-AC4F-418D-AE19-62706E023703}">
                      <ahyp:hlinkClr xmlns:ahyp="http://schemas.microsoft.com/office/drawing/2018/hyperlinkcolor" val="tx"/>
                    </a:ext>
                  </a:extLst>
                </a:hlinkClick>
              </a:rPr>
              <a:t>Comparison of Teacher Education Programs</a:t>
            </a:r>
            <a:endParaRPr lang="en-US" sz="2200" u="sng" dirty="0">
              <a:solidFill>
                <a:schemeClr val="bg1"/>
              </a:solidFill>
            </a:endParaRPr>
          </a:p>
        </p:txBody>
      </p:sp>
      <p:graphicFrame>
        <p:nvGraphicFramePr>
          <p:cNvPr id="9" name="Table 8">
            <a:extLst>
              <a:ext uri="{FF2B5EF4-FFF2-40B4-BE49-F238E27FC236}">
                <a16:creationId xmlns:a16="http://schemas.microsoft.com/office/drawing/2014/main" id="{4BA5FB87-BC0F-F1F0-E9AE-78845BA22647}"/>
              </a:ext>
            </a:extLst>
          </p:cNvPr>
          <p:cNvGraphicFramePr>
            <a:graphicFrameLocks noGrp="1"/>
          </p:cNvGraphicFramePr>
          <p:nvPr>
            <p:extLst>
              <p:ext uri="{D42A27DB-BD31-4B8C-83A1-F6EECF244321}">
                <p14:modId xmlns:p14="http://schemas.microsoft.com/office/powerpoint/2010/main" val="1243645411"/>
              </p:ext>
            </p:extLst>
          </p:nvPr>
        </p:nvGraphicFramePr>
        <p:xfrm>
          <a:off x="737418" y="2104104"/>
          <a:ext cx="9556956" cy="3008670"/>
        </p:xfrm>
        <a:graphic>
          <a:graphicData uri="http://schemas.openxmlformats.org/drawingml/2006/table">
            <a:tbl>
              <a:tblPr firstRow="1" bandRow="1">
                <a:tableStyleId>{7DF18680-E054-41AD-8BC1-D1AEF772440D}</a:tableStyleId>
              </a:tblPr>
              <a:tblGrid>
                <a:gridCol w="2389239">
                  <a:extLst>
                    <a:ext uri="{9D8B030D-6E8A-4147-A177-3AD203B41FA5}">
                      <a16:colId xmlns:a16="http://schemas.microsoft.com/office/drawing/2014/main" val="3119729464"/>
                    </a:ext>
                  </a:extLst>
                </a:gridCol>
                <a:gridCol w="2389239">
                  <a:extLst>
                    <a:ext uri="{9D8B030D-6E8A-4147-A177-3AD203B41FA5}">
                      <a16:colId xmlns:a16="http://schemas.microsoft.com/office/drawing/2014/main" val="292974803"/>
                    </a:ext>
                  </a:extLst>
                </a:gridCol>
                <a:gridCol w="2389239">
                  <a:extLst>
                    <a:ext uri="{9D8B030D-6E8A-4147-A177-3AD203B41FA5}">
                      <a16:colId xmlns:a16="http://schemas.microsoft.com/office/drawing/2014/main" val="2753176458"/>
                    </a:ext>
                  </a:extLst>
                </a:gridCol>
                <a:gridCol w="2389239">
                  <a:extLst>
                    <a:ext uri="{9D8B030D-6E8A-4147-A177-3AD203B41FA5}">
                      <a16:colId xmlns:a16="http://schemas.microsoft.com/office/drawing/2014/main" val="730867622"/>
                    </a:ext>
                  </a:extLst>
                </a:gridCol>
              </a:tblGrid>
              <a:tr h="637766">
                <a:tc>
                  <a:txBody>
                    <a:bodyPr/>
                    <a:lstStyle/>
                    <a:p>
                      <a:pPr algn="l" fontAlgn="b"/>
                      <a:r>
                        <a:rPr lang="en-US" sz="1600" b="1" u="none" dirty="0">
                          <a:solidFill>
                            <a:schemeClr val="tx1"/>
                          </a:solidFill>
                          <a:effectLst/>
                          <a:latin typeface="Gill Sans MT" panose="020B0502020104020203" pitchFamily="34" charset="0"/>
                        </a:rPr>
                        <a:t>Program</a:t>
                      </a:r>
                    </a:p>
                  </a:txBody>
                  <a:tcPr marL="57494" marR="57494" marT="28747" marB="28747" anchor="ctr"/>
                </a:tc>
                <a:tc>
                  <a:txBody>
                    <a:bodyPr/>
                    <a:lstStyle/>
                    <a:p>
                      <a:pPr algn="l" fontAlgn="b"/>
                      <a:r>
                        <a:rPr lang="en-US" sz="1600" b="1" u="none" dirty="0">
                          <a:solidFill>
                            <a:schemeClr val="tx1"/>
                          </a:solidFill>
                          <a:effectLst/>
                          <a:latin typeface="Gill Sans MT" panose="020B0502020104020203" pitchFamily="34" charset="0"/>
                        </a:rPr>
                        <a:t>Award Amount</a:t>
                      </a:r>
                    </a:p>
                  </a:txBody>
                  <a:tcPr marL="57494" marR="57494" marT="28747" marB="28747" anchor="ctr"/>
                </a:tc>
                <a:tc>
                  <a:txBody>
                    <a:bodyPr/>
                    <a:lstStyle/>
                    <a:p>
                      <a:pPr algn="l" fontAlgn="b"/>
                      <a:r>
                        <a:rPr lang="en-US" sz="1600" b="1" u="none" dirty="0">
                          <a:solidFill>
                            <a:schemeClr val="tx1"/>
                          </a:solidFill>
                          <a:effectLst/>
                          <a:latin typeface="Gill Sans MT" panose="020B0502020104020203" pitchFamily="34" charset="0"/>
                        </a:rPr>
                        <a:t>Eligibility Requirements</a:t>
                      </a:r>
                    </a:p>
                  </a:txBody>
                  <a:tcPr marL="57494" marR="57494" marT="28747" marB="28747" anchor="ctr"/>
                </a:tc>
                <a:tc>
                  <a:txBody>
                    <a:bodyPr/>
                    <a:lstStyle/>
                    <a:p>
                      <a:pPr algn="l" fontAlgn="b"/>
                      <a:r>
                        <a:rPr lang="en-US" sz="1600" b="1" u="none" dirty="0">
                          <a:solidFill>
                            <a:schemeClr val="tx1"/>
                          </a:solidFill>
                          <a:effectLst/>
                          <a:latin typeface="Gill Sans MT" panose="020B0502020104020203" pitchFamily="34" charset="0"/>
                        </a:rPr>
                        <a:t>Service Obligation</a:t>
                      </a:r>
                    </a:p>
                  </a:txBody>
                  <a:tcPr marL="57494" marR="57494" marT="28747" marB="28747" anchor="ctr"/>
                </a:tc>
                <a:extLst>
                  <a:ext uri="{0D108BD9-81ED-4DB2-BD59-A6C34878D82A}">
                    <a16:rowId xmlns:a16="http://schemas.microsoft.com/office/drawing/2014/main" val="2704775593"/>
                  </a:ext>
                </a:extLst>
              </a:tr>
              <a:tr h="617069">
                <a:tc>
                  <a:txBody>
                    <a:bodyPr/>
                    <a:lstStyle/>
                    <a:p>
                      <a:pPr algn="l" fontAlgn="base"/>
                      <a:r>
                        <a:rPr lang="en-US" sz="1600" b="0" kern="1200" dirty="0">
                          <a:solidFill>
                            <a:schemeClr val="dk1"/>
                          </a:solidFill>
                          <a:effectLst/>
                          <a:latin typeface="Gill Sans MT" panose="020B0502020104020203" pitchFamily="34" charset="0"/>
                          <a:ea typeface="+mn-ea"/>
                          <a:cs typeface="+mn-cs"/>
                          <a:hlinkClick r:id="rId4">
                            <a:extLst>
                              <a:ext uri="{A12FA001-AC4F-418D-AE19-62706E023703}">
                                <ahyp:hlinkClr xmlns:ahyp="http://schemas.microsoft.com/office/drawing/2018/hyperlinkcolor" val="tx"/>
                              </a:ext>
                            </a:extLst>
                          </a:hlinkClick>
                        </a:rPr>
                        <a:t>Golden Apple Scholars</a:t>
                      </a:r>
                      <a:endParaRPr lang="en-US" sz="1600" b="0" kern="1200" dirty="0">
                        <a:solidFill>
                          <a:schemeClr val="dk1"/>
                        </a:solidFill>
                        <a:effectLst/>
                        <a:latin typeface="Gill Sans MT" panose="020B0502020104020203" pitchFamily="34" charset="0"/>
                        <a:ea typeface="+mn-ea"/>
                        <a:cs typeface="+mn-cs"/>
                      </a:endParaRPr>
                    </a:p>
                  </a:txBody>
                  <a:tcPr marL="57494" marR="57494" marT="28747" marB="28747" anchor="ctr"/>
                </a:tc>
                <a:tc>
                  <a:txBody>
                    <a:bodyPr/>
                    <a:lstStyle/>
                    <a:p>
                      <a:pPr algn="l" fontAlgn="base"/>
                      <a:r>
                        <a:rPr lang="en-US" sz="1600" b="0" dirty="0">
                          <a:effectLst/>
                          <a:latin typeface="Gill Sans MT" panose="020B0502020104020203" pitchFamily="34" charset="0"/>
                        </a:rPr>
                        <a:t>Up to $23,000</a:t>
                      </a:r>
                    </a:p>
                  </a:txBody>
                  <a:tcPr marL="57494" marR="57494" marT="28747" marB="28747" anchor="ctr"/>
                </a:tc>
                <a:tc>
                  <a:txBody>
                    <a:bodyPr/>
                    <a:lstStyle/>
                    <a:p>
                      <a:pPr algn="l" fontAlgn="base"/>
                      <a:r>
                        <a:rPr lang="en-US" sz="1600" b="0" dirty="0">
                          <a:effectLst/>
                          <a:latin typeface="Gill Sans MT" panose="020B0502020104020203" pitchFamily="34" charset="0"/>
                        </a:rPr>
                        <a:t>Aspiring effective teachers</a:t>
                      </a:r>
                    </a:p>
                  </a:txBody>
                  <a:tcPr marL="57494" marR="57494" marT="28747" marB="28747" anchor="ctr"/>
                </a:tc>
                <a:tc>
                  <a:txBody>
                    <a:bodyPr/>
                    <a:lstStyle/>
                    <a:p>
                      <a:pPr algn="l" fontAlgn="base"/>
                      <a:r>
                        <a:rPr lang="en-US" sz="1600" b="0" dirty="0">
                          <a:effectLst/>
                          <a:latin typeface="Gill Sans MT" panose="020B0502020104020203" pitchFamily="34" charset="0"/>
                        </a:rPr>
                        <a:t>Teaching in schools</a:t>
                      </a:r>
                    </a:p>
                  </a:txBody>
                  <a:tcPr marL="57494" marR="57494" marT="28747" marB="28747" anchor="ctr"/>
                </a:tc>
                <a:extLst>
                  <a:ext uri="{0D108BD9-81ED-4DB2-BD59-A6C34878D82A}">
                    <a16:rowId xmlns:a16="http://schemas.microsoft.com/office/drawing/2014/main" val="639908495"/>
                  </a:ext>
                </a:extLst>
              </a:tr>
              <a:tr h="617069">
                <a:tc>
                  <a:txBody>
                    <a:bodyPr/>
                    <a:lstStyle/>
                    <a:p>
                      <a:pPr algn="l" fontAlgn="base"/>
                      <a:r>
                        <a:rPr lang="en-US" sz="1600" b="0" kern="1200" dirty="0">
                          <a:solidFill>
                            <a:schemeClr val="dk1"/>
                          </a:solidFill>
                          <a:effectLst/>
                          <a:latin typeface="Gill Sans MT" panose="020B0502020104020203" pitchFamily="34" charset="0"/>
                          <a:ea typeface="+mn-ea"/>
                          <a:cs typeface="+mn-cs"/>
                          <a:hlinkClick r:id="rId5">
                            <a:extLst>
                              <a:ext uri="{A12FA001-AC4F-418D-AE19-62706E023703}">
                                <ahyp:hlinkClr xmlns:ahyp="http://schemas.microsoft.com/office/drawing/2018/hyperlinkcolor" val="tx"/>
                              </a:ext>
                            </a:extLst>
                          </a:hlinkClick>
                        </a:rPr>
                        <a:t>MTI Scholarship Program</a:t>
                      </a:r>
                      <a:endParaRPr lang="en-US" sz="1600" b="0" kern="1200" dirty="0">
                        <a:solidFill>
                          <a:schemeClr val="dk1"/>
                        </a:solidFill>
                        <a:effectLst/>
                        <a:latin typeface="Gill Sans MT" panose="020B0502020104020203" pitchFamily="34" charset="0"/>
                        <a:ea typeface="+mn-ea"/>
                        <a:cs typeface="+mn-cs"/>
                      </a:endParaRPr>
                    </a:p>
                  </a:txBody>
                  <a:tcPr marL="57494" marR="57494" marT="28747" marB="28747" anchor="ctr"/>
                </a:tc>
                <a:tc>
                  <a:txBody>
                    <a:bodyPr/>
                    <a:lstStyle/>
                    <a:p>
                      <a:pPr algn="l" fontAlgn="base"/>
                      <a:r>
                        <a:rPr lang="en-US" sz="1600" b="0" dirty="0">
                          <a:effectLst/>
                          <a:latin typeface="Gill Sans MT" panose="020B0502020104020203" pitchFamily="34" charset="0"/>
                        </a:rPr>
                        <a:t>Up to $7,500/</a:t>
                      </a:r>
                      <a:r>
                        <a:rPr lang="en-US" sz="1600" b="0" kern="1200" cap="none" baseline="0" dirty="0">
                          <a:solidFill>
                            <a:schemeClr val="tx1"/>
                          </a:solidFill>
                          <a:effectLst/>
                          <a:latin typeface="Gill Sans MT" panose="020B0502020104020203" pitchFamily="34" charset="0"/>
                        </a:rPr>
                        <a:t>yr.</a:t>
                      </a:r>
                      <a:endParaRPr lang="en-US" sz="1600" b="0" kern="1200" cap="none" baseline="0" dirty="0">
                        <a:solidFill>
                          <a:schemeClr val="tx1"/>
                        </a:solidFill>
                        <a:effectLst/>
                        <a:latin typeface="Gill Sans MT" panose="020B0502020104020203" pitchFamily="34" charset="0"/>
                        <a:ea typeface="+mn-ea"/>
                        <a:cs typeface="+mn-cs"/>
                      </a:endParaRPr>
                    </a:p>
                  </a:txBody>
                  <a:tcPr marL="57494" marR="57494" marT="28747" marB="28747" anchor="ctr"/>
                </a:tc>
                <a:tc>
                  <a:txBody>
                    <a:bodyPr/>
                    <a:lstStyle/>
                    <a:p>
                      <a:pPr algn="l" fontAlgn="base"/>
                      <a:r>
                        <a:rPr lang="en-US" sz="1600" b="0" dirty="0">
                          <a:effectLst/>
                          <a:latin typeface="Gill Sans MT" panose="020B0502020104020203" pitchFamily="34" charset="0"/>
                        </a:rPr>
                        <a:t>Minority students in Illinois</a:t>
                      </a:r>
                    </a:p>
                  </a:txBody>
                  <a:tcPr marL="57494" marR="57494" marT="28747" marB="28747" anchor="ctr"/>
                </a:tc>
                <a:tc>
                  <a:txBody>
                    <a:bodyPr/>
                    <a:lstStyle/>
                    <a:p>
                      <a:pPr algn="l" fontAlgn="base"/>
                      <a:r>
                        <a:rPr lang="en-US" sz="1600" b="0" dirty="0">
                          <a:effectLst/>
                          <a:latin typeface="Gill Sans MT" panose="020B0502020104020203" pitchFamily="34" charset="0"/>
                        </a:rPr>
                        <a:t>Teaching in schools</a:t>
                      </a:r>
                    </a:p>
                  </a:txBody>
                  <a:tcPr marL="57494" marR="57494" marT="28747" marB="28747" anchor="ctr"/>
                </a:tc>
                <a:extLst>
                  <a:ext uri="{0D108BD9-81ED-4DB2-BD59-A6C34878D82A}">
                    <a16:rowId xmlns:a16="http://schemas.microsoft.com/office/drawing/2014/main" val="2206306200"/>
                  </a:ext>
                </a:extLst>
              </a:tr>
              <a:tr h="568383">
                <a:tc>
                  <a:txBody>
                    <a:bodyPr/>
                    <a:lstStyle/>
                    <a:p>
                      <a:pPr algn="l" fontAlgn="base"/>
                      <a:r>
                        <a:rPr lang="en-US" sz="1600" b="0" kern="1200" dirty="0">
                          <a:solidFill>
                            <a:schemeClr val="dk1"/>
                          </a:solidFill>
                          <a:effectLst/>
                          <a:latin typeface="Gill Sans MT" panose="020B0502020104020203" pitchFamily="34" charset="0"/>
                          <a:ea typeface="+mn-ea"/>
                          <a:cs typeface="+mn-cs"/>
                          <a:hlinkClick r:id="rId6">
                            <a:extLst>
                              <a:ext uri="{A12FA001-AC4F-418D-AE19-62706E023703}">
                                <ahyp:hlinkClr xmlns:ahyp="http://schemas.microsoft.com/office/drawing/2018/hyperlinkcolor" val="tx"/>
                              </a:ext>
                            </a:extLst>
                          </a:hlinkClick>
                        </a:rPr>
                        <a:t>Federal TEACH Grant</a:t>
                      </a:r>
                      <a:endParaRPr lang="en-US" sz="1600" b="0" kern="1200" dirty="0">
                        <a:solidFill>
                          <a:schemeClr val="dk1"/>
                        </a:solidFill>
                        <a:effectLst/>
                        <a:latin typeface="Gill Sans MT" panose="020B0502020104020203" pitchFamily="34" charset="0"/>
                        <a:ea typeface="+mn-ea"/>
                        <a:cs typeface="+mn-cs"/>
                      </a:endParaRPr>
                    </a:p>
                  </a:txBody>
                  <a:tcPr marL="57494" marR="57494" marT="28747" marB="28747" anchor="ctr"/>
                </a:tc>
                <a:tc>
                  <a:txBody>
                    <a:bodyPr/>
                    <a:lstStyle/>
                    <a:p>
                      <a:pPr algn="l" fontAlgn="base"/>
                      <a:r>
                        <a:rPr lang="en-US" sz="1600" b="0" dirty="0">
                          <a:effectLst/>
                          <a:latin typeface="Gill Sans MT" panose="020B0502020104020203" pitchFamily="34" charset="0"/>
                        </a:rPr>
                        <a:t>Up to $4,000/yr.</a:t>
                      </a:r>
                    </a:p>
                  </a:txBody>
                  <a:tcPr marL="57494" marR="57494" marT="28747" marB="28747" anchor="ctr"/>
                </a:tc>
                <a:tc>
                  <a:txBody>
                    <a:bodyPr/>
                    <a:lstStyle/>
                    <a:p>
                      <a:pPr algn="l" fontAlgn="base"/>
                      <a:r>
                        <a:rPr lang="en-US" sz="1600" b="0" dirty="0">
                          <a:effectLst/>
                          <a:latin typeface="Gill Sans MT" panose="020B0502020104020203" pitchFamily="34" charset="0"/>
                        </a:rPr>
                        <a:t>High-need fields</a:t>
                      </a:r>
                    </a:p>
                  </a:txBody>
                  <a:tcPr marL="57494" marR="57494" marT="28747" marB="28747" anchor="ctr"/>
                </a:tc>
                <a:tc>
                  <a:txBody>
                    <a:bodyPr/>
                    <a:lstStyle/>
                    <a:p>
                      <a:pPr algn="l" fontAlgn="base"/>
                      <a:r>
                        <a:rPr lang="en-US" sz="1600" b="0" dirty="0">
                          <a:effectLst/>
                          <a:latin typeface="Gill Sans MT" panose="020B0502020104020203" pitchFamily="34" charset="0"/>
                        </a:rPr>
                        <a:t>Teaching in schools</a:t>
                      </a:r>
                    </a:p>
                  </a:txBody>
                  <a:tcPr marL="57494" marR="57494" marT="28747" marB="28747" anchor="ctr"/>
                </a:tc>
                <a:extLst>
                  <a:ext uri="{0D108BD9-81ED-4DB2-BD59-A6C34878D82A}">
                    <a16:rowId xmlns:a16="http://schemas.microsoft.com/office/drawing/2014/main" val="3705959631"/>
                  </a:ext>
                </a:extLst>
              </a:tr>
              <a:tr h="568383">
                <a:tc>
                  <a:txBody>
                    <a:bodyPr/>
                    <a:lstStyle/>
                    <a:p>
                      <a:pPr algn="l" fontAlgn="base"/>
                      <a:r>
                        <a:rPr lang="en-US" sz="1600" b="0" kern="1200" dirty="0">
                          <a:solidFill>
                            <a:schemeClr val="dk1"/>
                          </a:solidFill>
                          <a:effectLst/>
                          <a:latin typeface="Gill Sans MT" panose="020B0502020104020203" pitchFamily="34" charset="0"/>
                          <a:ea typeface="+mn-ea"/>
                          <a:cs typeface="+mn-cs"/>
                          <a:hlinkClick r:id="rId7">
                            <a:extLst>
                              <a:ext uri="{A12FA001-AC4F-418D-AE19-62706E023703}">
                                <ahyp:hlinkClr xmlns:ahyp="http://schemas.microsoft.com/office/drawing/2018/hyperlinkcolor" val="tx"/>
                              </a:ext>
                            </a:extLst>
                          </a:hlinkClick>
                        </a:rPr>
                        <a:t>Illinois SETTW Program</a:t>
                      </a:r>
                      <a:endParaRPr lang="en-US" sz="1600" b="0" kern="1200" dirty="0">
                        <a:solidFill>
                          <a:schemeClr val="dk1"/>
                        </a:solidFill>
                        <a:effectLst/>
                        <a:latin typeface="Gill Sans MT" panose="020B0502020104020203" pitchFamily="34" charset="0"/>
                        <a:ea typeface="+mn-ea"/>
                        <a:cs typeface="+mn-cs"/>
                      </a:endParaRPr>
                    </a:p>
                  </a:txBody>
                  <a:tcPr marL="57494" marR="57494" marT="28747" marB="28747" anchor="ctr"/>
                </a:tc>
                <a:tc>
                  <a:txBody>
                    <a:bodyPr/>
                    <a:lstStyle/>
                    <a:p>
                      <a:pPr algn="l" fontAlgn="base"/>
                      <a:r>
                        <a:rPr lang="en-US" sz="1600" b="0" dirty="0">
                          <a:effectLst/>
                          <a:latin typeface="Gill Sans MT" panose="020B0502020104020203" pitchFamily="34" charset="0"/>
                        </a:rPr>
                        <a:t>Tuition waiver</a:t>
                      </a:r>
                    </a:p>
                  </a:txBody>
                  <a:tcPr marL="57494" marR="57494" marT="28747" marB="28747" anchor="ctr"/>
                </a:tc>
                <a:tc>
                  <a:txBody>
                    <a:bodyPr/>
                    <a:lstStyle/>
                    <a:p>
                      <a:pPr algn="l" fontAlgn="base"/>
                      <a:r>
                        <a:rPr lang="en-US" sz="1600" b="0" dirty="0">
                          <a:effectLst/>
                          <a:latin typeface="Gill Sans MT" panose="020B0502020104020203" pitchFamily="34" charset="0"/>
                        </a:rPr>
                        <a:t>Students pursuing special education</a:t>
                      </a:r>
                    </a:p>
                  </a:txBody>
                  <a:tcPr marL="57494" marR="57494" marT="28747" marB="28747" anchor="ctr"/>
                </a:tc>
                <a:tc>
                  <a:txBody>
                    <a:bodyPr/>
                    <a:lstStyle/>
                    <a:p>
                      <a:pPr algn="l" fontAlgn="base"/>
                      <a:r>
                        <a:rPr lang="en-US" sz="1600" b="0" dirty="0">
                          <a:effectLst/>
                          <a:latin typeface="Gill Sans MT" panose="020B0502020104020203" pitchFamily="34" charset="0"/>
                        </a:rPr>
                        <a:t>Teaching in Illinois</a:t>
                      </a:r>
                    </a:p>
                  </a:txBody>
                  <a:tcPr marL="57494" marR="57494" marT="28747" marB="28747" anchor="ctr"/>
                </a:tc>
                <a:extLst>
                  <a:ext uri="{0D108BD9-81ED-4DB2-BD59-A6C34878D82A}">
                    <a16:rowId xmlns:a16="http://schemas.microsoft.com/office/drawing/2014/main" val="153324404"/>
                  </a:ext>
                </a:extLst>
              </a:tr>
            </a:tbl>
          </a:graphicData>
        </a:graphic>
      </p:graphicFrame>
    </p:spTree>
    <p:extLst>
      <p:ext uri="{BB962C8B-B14F-4D97-AF65-F5344CB8AC3E}">
        <p14:creationId xmlns:p14="http://schemas.microsoft.com/office/powerpoint/2010/main" val="223156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08660A-318F-1D52-5405-7B68BB63D0A7}"/>
              </a:ext>
            </a:extLst>
          </p:cNvPr>
          <p:cNvSpPr>
            <a:spLocks noGrp="1"/>
          </p:cNvSpPr>
          <p:nvPr>
            <p:ph type="sldNum" sz="quarter" idx="12"/>
          </p:nvPr>
        </p:nvSpPr>
        <p:spPr/>
        <p:txBody>
          <a:bodyPr/>
          <a:lstStyle/>
          <a:p>
            <a:fld id="{BAF9EAF6-2985-9040-8D20-1B73DAE44C22}" type="slidenum">
              <a:rPr lang="en-US" smtClean="0"/>
              <a:t>26</a:t>
            </a:fld>
            <a:endParaRPr lang="en-US"/>
          </a:p>
        </p:txBody>
      </p:sp>
      <p:sp>
        <p:nvSpPr>
          <p:cNvPr id="23" name="Title 3">
            <a:extLst>
              <a:ext uri="{FF2B5EF4-FFF2-40B4-BE49-F238E27FC236}">
                <a16:creationId xmlns:a16="http://schemas.microsoft.com/office/drawing/2014/main" id="{D2FD64E6-78E2-6CCA-0FCC-52FC79F87C5F}"/>
              </a:ext>
            </a:extLst>
          </p:cNvPr>
          <p:cNvSpPr txBox="1">
            <a:spLocks/>
          </p:cNvSpPr>
          <p:nvPr/>
        </p:nvSpPr>
        <p:spPr>
          <a:xfrm>
            <a:off x="5290915" y="1433460"/>
            <a:ext cx="4176511" cy="1049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u="sng" dirty="0">
                <a:solidFill>
                  <a:schemeClr val="bg1"/>
                </a:solidFill>
              </a:rPr>
              <a:t>QUESTIONS?</a:t>
            </a:r>
          </a:p>
        </p:txBody>
      </p:sp>
      <p:sp>
        <p:nvSpPr>
          <p:cNvPr id="25" name="TextBox 24">
            <a:extLst>
              <a:ext uri="{FF2B5EF4-FFF2-40B4-BE49-F238E27FC236}">
                <a16:creationId xmlns:a16="http://schemas.microsoft.com/office/drawing/2014/main" id="{E9A276C6-A1DE-B90F-D608-ECCB517018DE}"/>
              </a:ext>
            </a:extLst>
          </p:cNvPr>
          <p:cNvSpPr txBox="1"/>
          <p:nvPr/>
        </p:nvSpPr>
        <p:spPr>
          <a:xfrm>
            <a:off x="5397910" y="3045542"/>
            <a:ext cx="5373389" cy="1569660"/>
          </a:xfrm>
          <a:prstGeom prst="rect">
            <a:avLst/>
          </a:prstGeom>
          <a:noFill/>
        </p:spPr>
        <p:txBody>
          <a:bodyPr wrap="square">
            <a:spAutoFit/>
          </a:bodyPr>
          <a:lstStyle/>
          <a:p>
            <a:r>
              <a:rPr lang="en-US" sz="2400" dirty="0">
                <a:solidFill>
                  <a:schemeClr val="bg1"/>
                </a:solidFill>
                <a:latin typeface="Gill Sans MT" panose="020B0502020104020203" pitchFamily="34" charset="0"/>
              </a:rPr>
              <a:t>UIS Office of Financial Assistance</a:t>
            </a:r>
          </a:p>
          <a:p>
            <a:r>
              <a:rPr lang="en-US" sz="2400" dirty="0">
                <a:solidFill>
                  <a:schemeClr val="bg1"/>
                </a:solidFill>
                <a:latin typeface="Gill Sans MT" panose="020B0502020104020203" pitchFamily="34" charset="0"/>
              </a:rPr>
              <a:t>UHB 1015</a:t>
            </a:r>
          </a:p>
          <a:p>
            <a:r>
              <a:rPr lang="en-US" sz="2400" dirty="0">
                <a:solidFill>
                  <a:schemeClr val="bg1"/>
                </a:solidFill>
                <a:latin typeface="Gill Sans MT" panose="020B0502020104020203" pitchFamily="34" charset="0"/>
              </a:rPr>
              <a:t>Ph 217-206-6724</a:t>
            </a:r>
          </a:p>
          <a:p>
            <a:r>
              <a:rPr lang="en-US" sz="2400" dirty="0">
                <a:solidFill>
                  <a:schemeClr val="bg1"/>
                </a:solidFill>
                <a:latin typeface="Gill Sans MT" panose="020B0502020104020203" pitchFamily="34" charset="0"/>
                <a:hlinkClick r:id="rId3">
                  <a:extLst>
                    <a:ext uri="{A12FA001-AC4F-418D-AE19-62706E023703}">
                      <ahyp:hlinkClr xmlns:ahyp="http://schemas.microsoft.com/office/drawing/2018/hyperlinkcolor" val="tx"/>
                    </a:ext>
                  </a:extLst>
                </a:hlinkClick>
              </a:rPr>
              <a:t>finaid@uis.edu</a:t>
            </a:r>
            <a:r>
              <a:rPr lang="en-US" sz="2400" dirty="0">
                <a:solidFill>
                  <a:schemeClr val="bg1"/>
                </a:solidFill>
                <a:latin typeface="Gill Sans MT" panose="020B0502020104020203" pitchFamily="34" charset="0"/>
              </a:rPr>
              <a:t> </a:t>
            </a:r>
          </a:p>
        </p:txBody>
      </p:sp>
    </p:spTree>
    <p:extLst>
      <p:ext uri="{BB962C8B-B14F-4D97-AF65-F5344CB8AC3E}">
        <p14:creationId xmlns:p14="http://schemas.microsoft.com/office/powerpoint/2010/main" val="361370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5053866" y="2566236"/>
            <a:ext cx="2800568" cy="997299"/>
          </a:xfrm>
        </p:spPr>
        <p:txBody>
          <a:bodyPr anchor="b">
            <a:normAutofit fontScale="90000"/>
          </a:bodyPr>
          <a:lstStyle/>
          <a:p>
            <a:pPr algn="l"/>
            <a:r>
              <a:rPr lang="en-US" sz="4400" b="1" dirty="0">
                <a:latin typeface="Gill Sans MT" panose="020B0502020104020203" pitchFamily="34" charset="0"/>
                <a:cs typeface="Vrinda" panose="020B0502040204020203" pitchFamily="34" charset="0"/>
              </a:rPr>
              <a:t>THANKS!</a:t>
            </a:r>
          </a:p>
        </p:txBody>
      </p:sp>
      <p:pic>
        <p:nvPicPr>
          <p:cNvPr id="10" name="Graphic 9" descr="Smiling Face with No Fill">
            <a:extLst>
              <a:ext uri="{FF2B5EF4-FFF2-40B4-BE49-F238E27FC236}">
                <a16:creationId xmlns:a16="http://schemas.microsoft.com/office/drawing/2014/main" id="{7712211E-70F9-C05D-66C8-7241B8912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2446" y="1666200"/>
            <a:ext cx="2587752" cy="2587752"/>
          </a:xfrm>
          <a:prstGeom prst="rect">
            <a:avLst/>
          </a:prstGeom>
        </p:spPr>
      </p:pic>
      <p:pic>
        <p:nvPicPr>
          <p:cNvPr id="2" name="Picture 1" descr="A blue text on a black background&#10;&#10;Description automatically generated">
            <a:extLst>
              <a:ext uri="{FF2B5EF4-FFF2-40B4-BE49-F238E27FC236}">
                <a16:creationId xmlns:a16="http://schemas.microsoft.com/office/drawing/2014/main" id="{F20B4F94-8A3C-7A2B-FCE8-05916D1E7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02" y="1771115"/>
            <a:ext cx="3285766" cy="2587542"/>
          </a:xfrm>
          <a:prstGeom prst="rect">
            <a:avLst/>
          </a:prstGeom>
        </p:spPr>
      </p:pic>
    </p:spTree>
    <p:extLst>
      <p:ext uri="{BB962C8B-B14F-4D97-AF65-F5344CB8AC3E}">
        <p14:creationId xmlns:p14="http://schemas.microsoft.com/office/powerpoint/2010/main" val="373570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ctrTitle"/>
          </p:nvPr>
        </p:nvSpPr>
        <p:spPr>
          <a:xfrm>
            <a:off x="526474" y="550605"/>
            <a:ext cx="11370558" cy="654742"/>
          </a:xfrm>
          <a:noFill/>
        </p:spPr>
        <p:txBody>
          <a:bodyPr>
            <a:normAutofit/>
          </a:bodyPr>
          <a:lstStyle/>
          <a:p>
            <a:pPr algn="l"/>
            <a:r>
              <a:rPr lang="en-US" sz="3600" u="sng" dirty="0">
                <a:solidFill>
                  <a:srgbClr val="002060"/>
                </a:solidFill>
                <a:latin typeface="Gill Sans MT" panose="020B0502020104020203" pitchFamily="34" charset="0"/>
              </a:rPr>
              <a:t>GOLDEN APPLE (GA) SCHOLARS PROGRAM</a:t>
            </a:r>
            <a:endParaRPr lang="en-US" sz="3600" u="sng" dirty="0">
              <a:solidFill>
                <a:srgbClr val="003A65"/>
              </a:solidFill>
              <a:latin typeface="Gill Sans MT" panose="020B0502020104020203" pitchFamily="34" charset="0"/>
              <a:cs typeface="Vrinda" panose="020B0502040204020203" pitchFamily="34" charset="0"/>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526474" y="1691884"/>
            <a:ext cx="10269345" cy="3283974"/>
          </a:xfrm>
          <a:noFill/>
        </p:spPr>
        <p:txBody>
          <a:bodyPr>
            <a:noAutofit/>
          </a:bodyPr>
          <a:lstStyle/>
          <a:p>
            <a:pPr marL="342900" indent="-342900" algn="l">
              <a:buFont typeface="Arial" panose="020B0604020202020204" pitchFamily="34" charset="0"/>
              <a:buChar char="•"/>
            </a:pPr>
            <a:r>
              <a:rPr lang="en-US" dirty="0">
                <a:solidFill>
                  <a:srgbClr val="222222"/>
                </a:solidFill>
                <a:latin typeface="Gill Sans MT" panose="020B0502020104020203" pitchFamily="34" charset="0"/>
              </a:rPr>
              <a:t>The Golden Apple Scholars Program in Illinois is a teacher preparation and tuition assistance program for college students who have the determination and drive to be highly effective teachers in Illinois schools.</a:t>
            </a:r>
          </a:p>
          <a:p>
            <a:pPr marL="342900" indent="-342900" algn="l">
              <a:buFont typeface="Arial" panose="020B0604020202020204" pitchFamily="34" charset="0"/>
              <a:buChar char="•"/>
            </a:pPr>
            <a:r>
              <a:rPr lang="en-US" b="0" i="0" dirty="0">
                <a:solidFill>
                  <a:srgbClr val="222222"/>
                </a:solidFill>
                <a:effectLst/>
                <a:latin typeface="Gill Sans MT" panose="020B0502020104020203" pitchFamily="34" charset="0"/>
              </a:rPr>
              <a:t>The Golden Apple Scholars of Illinois program recruits and prepares bright and talented Illinois high school graduates, as well as first and second-year college students for successful teaching careers in </a:t>
            </a:r>
            <a:r>
              <a:rPr lang="en-US" dirty="0">
                <a:solidFill>
                  <a:srgbClr val="0000EE"/>
                </a:solidFill>
                <a:latin typeface="Gill Sans MT" panose="020B0502020104020203" pitchFamily="34" charset="0"/>
                <a:hlinkClick r:id="rId3"/>
              </a:rPr>
              <a:t>high need schools</a:t>
            </a:r>
            <a:r>
              <a:rPr lang="en-US" b="0" i="0" dirty="0">
                <a:solidFill>
                  <a:srgbClr val="222222"/>
                </a:solidFill>
                <a:effectLst/>
                <a:latin typeface="Gill Sans MT" panose="020B0502020104020203" pitchFamily="34" charset="0"/>
              </a:rPr>
              <a:t> throughout Illinois.</a:t>
            </a:r>
          </a:p>
          <a:p>
            <a:pPr marL="342900" indent="-342900" algn="l">
              <a:buFont typeface="Arial" panose="020B0604020202020204" pitchFamily="34" charset="0"/>
              <a:buChar char="•"/>
            </a:pPr>
            <a:r>
              <a:rPr lang="en-US" altLang="en-US" dirty="0">
                <a:latin typeface="Gill Sans MT" panose="020B0502020104020203" pitchFamily="34" charset="0"/>
              </a:rPr>
              <a:t>Eligibility criteria, application and awarding is handled by the </a:t>
            </a:r>
            <a:r>
              <a:rPr lang="en-US" altLang="en-US" dirty="0">
                <a:latin typeface="Gill Sans MT" panose="020B0502020104020203" pitchFamily="34" charset="0"/>
                <a:hlinkClick r:id="rId4"/>
              </a:rPr>
              <a:t>Golden Apple Foundation</a:t>
            </a:r>
            <a:endParaRPr lang="en-US" dirty="0">
              <a:solidFill>
                <a:srgbClr val="003A65"/>
              </a:solidFill>
              <a:latin typeface="Sans "/>
              <a:cs typeface="Vrinda" panose="020B0502040204020203" pitchFamily="34" charset="0"/>
            </a:endParaRPr>
          </a:p>
        </p:txBody>
      </p:sp>
      <p:pic>
        <p:nvPicPr>
          <p:cNvPr id="9" name="Picture 2" descr="Logo">
            <a:extLst>
              <a:ext uri="{FF2B5EF4-FFF2-40B4-BE49-F238E27FC236}">
                <a16:creationId xmlns:a16="http://schemas.microsoft.com/office/drawing/2014/main" id="{F089DC4B-0E95-60A2-739A-E3F56B9D6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5753" y="4975858"/>
            <a:ext cx="1805940" cy="155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4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526473" y="365125"/>
            <a:ext cx="10827327" cy="903236"/>
          </a:xfrm>
          <a:noFill/>
        </p:spPr>
        <p:txBody>
          <a:bodyPr>
            <a:noAutofit/>
          </a:bodyPr>
          <a:lstStyle/>
          <a:p>
            <a:pPr algn="l"/>
            <a:r>
              <a:rPr lang="en-US" sz="3600" u="sng" dirty="0">
                <a:solidFill>
                  <a:schemeClr val="bg1"/>
                </a:solidFill>
                <a:latin typeface="Gill Sans MT" panose="020B0502020104020203" pitchFamily="34" charset="0"/>
                <a:ea typeface="+mn-ea"/>
                <a:cs typeface="+mn-cs"/>
              </a:rPr>
              <a:t>GA ELIGIBILITY REQUIREMENTS</a:t>
            </a:r>
            <a:endParaRPr lang="en-US" sz="3600" b="1" u="sng" dirty="0">
              <a:solidFill>
                <a:schemeClr val="bg1"/>
              </a:solidFill>
              <a:latin typeface="Gill Sans MT" panose="020B0502020104020203" pitchFamily="34" charset="0"/>
              <a:cs typeface="Vrinda" panose="020B0502040204020203" pitchFamily="34" charset="0"/>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526473" y="1268361"/>
            <a:ext cx="11075592" cy="4370543"/>
          </a:xfrm>
          <a:noFill/>
        </p:spPr>
        <p:txBody>
          <a:bodyPr>
            <a:normAutofit fontScale="92500" lnSpcReduction="10000"/>
          </a:bodyPr>
          <a:lstStyle/>
          <a:p>
            <a:pPr marL="0" indent="0">
              <a:lnSpc>
                <a:spcPct val="110000"/>
              </a:lnSpc>
              <a:spcBef>
                <a:spcPts val="0"/>
              </a:spcBef>
              <a:buNone/>
            </a:pPr>
            <a:r>
              <a:rPr lang="en-US" altLang="en-US" sz="2400" dirty="0">
                <a:solidFill>
                  <a:schemeClr val="bg1"/>
                </a:solidFill>
              </a:rPr>
              <a:t>To qualify for the GA program, an applicant must:</a:t>
            </a:r>
          </a:p>
          <a:p>
            <a:pPr lvl="1">
              <a:lnSpc>
                <a:spcPct val="110000"/>
              </a:lnSpc>
              <a:spcBef>
                <a:spcPts val="0"/>
              </a:spcBef>
            </a:pPr>
            <a:r>
              <a:rPr lang="en-US" altLang="en-US" sz="2400" dirty="0">
                <a:solidFill>
                  <a:schemeClr val="bg1"/>
                </a:solidFill>
              </a:rPr>
              <a:t>be a U.S. citizen or eligible non-citizen or meet the undocumented student criteria of the RISE Act</a:t>
            </a:r>
          </a:p>
          <a:p>
            <a:pPr lvl="1">
              <a:lnSpc>
                <a:spcPct val="110000"/>
              </a:lnSpc>
              <a:spcBef>
                <a:spcPts val="0"/>
              </a:spcBef>
            </a:pPr>
            <a:r>
              <a:rPr lang="en-US" altLang="en-US" sz="2400" dirty="0">
                <a:solidFill>
                  <a:schemeClr val="bg1"/>
                </a:solidFill>
              </a:rPr>
              <a:t>be a resident of Illinois (If dependent, both the student and parent/guardian must be residents of Illinois</a:t>
            </a:r>
          </a:p>
          <a:p>
            <a:pPr lvl="1">
              <a:lnSpc>
                <a:spcPct val="110000"/>
              </a:lnSpc>
              <a:spcBef>
                <a:spcPts val="0"/>
              </a:spcBef>
            </a:pPr>
            <a:r>
              <a:rPr lang="en-US" altLang="en-US" sz="2400" dirty="0">
                <a:solidFill>
                  <a:schemeClr val="bg1"/>
                </a:solidFill>
              </a:rPr>
              <a:t>Be a high school graduate or a recipient of a General Educational Development (GED) Certificate</a:t>
            </a:r>
          </a:p>
          <a:p>
            <a:pPr lvl="1">
              <a:lnSpc>
                <a:spcPct val="110000"/>
              </a:lnSpc>
              <a:spcBef>
                <a:spcPts val="0"/>
              </a:spcBef>
            </a:pPr>
            <a:r>
              <a:rPr lang="en-US" altLang="en-US" sz="2400" dirty="0">
                <a:solidFill>
                  <a:schemeClr val="bg1"/>
                </a:solidFill>
              </a:rPr>
              <a:t>Not be in default on any student loan nor owe a refund or repayment on any state or federal grant</a:t>
            </a:r>
          </a:p>
          <a:p>
            <a:pPr lvl="1">
              <a:lnSpc>
                <a:spcPct val="110000"/>
              </a:lnSpc>
              <a:spcBef>
                <a:spcPts val="0"/>
              </a:spcBef>
            </a:pPr>
            <a:r>
              <a:rPr lang="en-US" altLang="en-US" dirty="0">
                <a:solidFill>
                  <a:schemeClr val="bg1"/>
                </a:solidFill>
              </a:rPr>
              <a:t>Meet the satisfactory academic progress standards at the school</a:t>
            </a:r>
            <a:endParaRPr lang="en-US" altLang="en-US" sz="2400" dirty="0">
              <a:solidFill>
                <a:schemeClr val="bg1"/>
              </a:solidFill>
            </a:endParaRPr>
          </a:p>
          <a:p>
            <a:pPr lvl="1">
              <a:lnSpc>
                <a:spcPct val="110000"/>
              </a:lnSpc>
              <a:spcBef>
                <a:spcPts val="0"/>
              </a:spcBef>
            </a:pPr>
            <a:r>
              <a:rPr lang="en-US" altLang="en-US" sz="2400" dirty="0">
                <a:solidFill>
                  <a:schemeClr val="bg1"/>
                </a:solidFill>
              </a:rPr>
              <a:t>be enrolled at a four-year institution designated by the Foundation as a participating Illinois University on at least a half-time basis as a freshman through a senior</a:t>
            </a:r>
          </a:p>
          <a:p>
            <a:pPr algn="l">
              <a:lnSpc>
                <a:spcPct val="110000"/>
              </a:lnSpc>
              <a:tabLst>
                <a:tab pos="217488" algn="l"/>
                <a:tab pos="449263" algn="l"/>
              </a:tabLst>
            </a:pPr>
            <a:endParaRPr lang="en-US" sz="2800" dirty="0">
              <a:solidFill>
                <a:schemeClr val="bg1"/>
              </a:solidFill>
              <a:latin typeface="Myriad Pro Light" panose="020B0403030403020204" pitchFamily="34" charset="0"/>
              <a:cs typeface="Vrinda" panose="020B0502040204020203" pitchFamily="34" charset="0"/>
            </a:endParaRPr>
          </a:p>
        </p:txBody>
      </p:sp>
      <p:pic>
        <p:nvPicPr>
          <p:cNvPr id="10" name="Picture 2" descr="Logo">
            <a:extLst>
              <a:ext uri="{FF2B5EF4-FFF2-40B4-BE49-F238E27FC236}">
                <a16:creationId xmlns:a16="http://schemas.microsoft.com/office/drawing/2014/main" id="{3BC077F8-C625-D548-90BB-D956A8D11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7065" y="4896465"/>
            <a:ext cx="1905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6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ctrTitle"/>
          </p:nvPr>
        </p:nvSpPr>
        <p:spPr>
          <a:xfrm>
            <a:off x="609600" y="550605"/>
            <a:ext cx="11287431" cy="654742"/>
          </a:xfrm>
          <a:noFill/>
        </p:spPr>
        <p:txBody>
          <a:bodyPr>
            <a:normAutofit/>
          </a:bodyPr>
          <a:lstStyle/>
          <a:p>
            <a:pPr algn="l"/>
            <a:r>
              <a:rPr lang="en-US" sz="3600" u="sng" dirty="0">
                <a:solidFill>
                  <a:srgbClr val="002060"/>
                </a:solidFill>
                <a:latin typeface="Gill Sans MT" panose="020B0502020104020203" pitchFamily="34" charset="0"/>
                <a:ea typeface="+mn-ea"/>
                <a:cs typeface="+mn-cs"/>
              </a:rPr>
              <a:t>GA ELIGIBILITY REQUIREMENTS CONTINUED</a:t>
            </a:r>
          </a:p>
        </p:txBody>
      </p:sp>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526473" y="1779639"/>
            <a:ext cx="10269345" cy="2507226"/>
          </a:xfrm>
          <a:noFill/>
        </p:spPr>
        <p:txBody>
          <a:bodyPr>
            <a:noAutofit/>
          </a:bodyPr>
          <a:lstStyle/>
          <a:p>
            <a:pPr marL="800100" lvl="1" indent="-342900" algn="l">
              <a:lnSpc>
                <a:spcPct val="110000"/>
              </a:lnSpc>
              <a:buFont typeface="Arial" panose="020B0604020202020204" pitchFamily="34" charset="0"/>
              <a:buChar char="•"/>
              <a:tabLst>
                <a:tab pos="217488" algn="l"/>
                <a:tab pos="449263" algn="l"/>
              </a:tabLst>
            </a:pPr>
            <a:r>
              <a:rPr lang="en-US" sz="2400" dirty="0">
                <a:latin typeface="Gill Sans MT" panose="020B0502020104020203" pitchFamily="34" charset="0"/>
                <a:cs typeface="Vrinda" panose="020B0502040204020203" pitchFamily="34" charset="0"/>
              </a:rPr>
              <a:t>be enrolled in a course of study leading to an initial teacher certification or taking additional courses needed to gain Illinois State Board of Education approval to teach, including alternative teacher licensure</a:t>
            </a:r>
          </a:p>
          <a:p>
            <a:pPr marL="800100" lvl="1" indent="-342900" algn="l">
              <a:lnSpc>
                <a:spcPct val="110000"/>
              </a:lnSpc>
              <a:buFont typeface="Arial" panose="020B0604020202020204" pitchFamily="34" charset="0"/>
              <a:buChar char="•"/>
              <a:tabLst>
                <a:tab pos="217488" algn="l"/>
                <a:tab pos="449263" algn="l"/>
              </a:tabLst>
            </a:pPr>
            <a:r>
              <a:rPr lang="en-US" sz="2400" dirty="0">
                <a:latin typeface="Gill Sans MT" panose="020B0502020104020203" pitchFamily="34" charset="0"/>
                <a:cs typeface="Vrinda" panose="020B0502040204020203" pitchFamily="34" charset="0"/>
              </a:rPr>
              <a:t>enter into a program agreement and promissory note with the Golden Apple Foundation and ISAC</a:t>
            </a:r>
          </a:p>
          <a:p>
            <a:pPr marL="800100" lvl="1" indent="-342900" algn="l">
              <a:lnSpc>
                <a:spcPct val="110000"/>
              </a:lnSpc>
              <a:buFont typeface="Arial" panose="020B0604020202020204" pitchFamily="34" charset="0"/>
              <a:buChar char="•"/>
              <a:tabLst>
                <a:tab pos="217488" algn="l"/>
                <a:tab pos="449263" algn="l"/>
              </a:tabLst>
            </a:pPr>
            <a:r>
              <a:rPr lang="en-US" sz="2400" dirty="0">
                <a:latin typeface="Gill Sans MT" panose="020B0502020104020203" pitchFamily="34" charset="0"/>
                <a:cs typeface="Vrinda" panose="020B0502040204020203" pitchFamily="34" charset="0"/>
              </a:rPr>
              <a:t>if enrolled at the sophomore, junior, or senior, have earned a cumulative grade point average of 2.5 on a 4.0 scale</a:t>
            </a:r>
          </a:p>
        </p:txBody>
      </p:sp>
      <p:pic>
        <p:nvPicPr>
          <p:cNvPr id="9" name="Picture 2" descr="Logo">
            <a:extLst>
              <a:ext uri="{FF2B5EF4-FFF2-40B4-BE49-F238E27FC236}">
                <a16:creationId xmlns:a16="http://schemas.microsoft.com/office/drawing/2014/main" id="{F089DC4B-0E95-60A2-739A-E3F56B9D6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753" y="4975858"/>
            <a:ext cx="1805940" cy="155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7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4997714-EB5C-143C-F71F-81763F95C9A4}"/>
              </a:ext>
            </a:extLst>
          </p:cNvPr>
          <p:cNvSpPr>
            <a:spLocks noGrp="1"/>
          </p:cNvSpPr>
          <p:nvPr>
            <p:ph type="title"/>
          </p:nvPr>
        </p:nvSpPr>
        <p:spPr>
          <a:xfrm>
            <a:off x="471949" y="365125"/>
            <a:ext cx="10881852" cy="903236"/>
          </a:xfrm>
          <a:noFill/>
        </p:spPr>
        <p:txBody>
          <a:bodyPr>
            <a:noAutofit/>
          </a:bodyPr>
          <a:lstStyle/>
          <a:p>
            <a:pPr algn="l"/>
            <a:r>
              <a:rPr lang="en-US" sz="3600" u="sng" dirty="0">
                <a:solidFill>
                  <a:schemeClr val="bg1"/>
                </a:solidFill>
                <a:latin typeface="Gill Sans MT" panose="020B0502020104020203" pitchFamily="34" charset="0"/>
              </a:rPr>
              <a:t>GA TEACHING REQUIREMENTS</a:t>
            </a:r>
            <a:endParaRPr lang="en-US" sz="3600" b="1" u="sng" dirty="0">
              <a:solidFill>
                <a:schemeClr val="bg1"/>
              </a:solidFill>
              <a:latin typeface="Gill Sans MT" panose="020B0502020104020203" pitchFamily="34" charset="0"/>
              <a:cs typeface="Vrinda" panose="020B0502040204020203" pitchFamily="34" charset="0"/>
            </a:endParaRPr>
          </a:p>
        </p:txBody>
      </p:sp>
      <p:sp>
        <p:nvSpPr>
          <p:cNvPr id="19" name="Subtitle 2">
            <a:extLst>
              <a:ext uri="{FF2B5EF4-FFF2-40B4-BE49-F238E27FC236}">
                <a16:creationId xmlns:a16="http://schemas.microsoft.com/office/drawing/2014/main" id="{256306EB-F7E3-B9C5-2C44-6F59FDB3F8C7}"/>
              </a:ext>
            </a:extLst>
          </p:cNvPr>
          <p:cNvSpPr txBox="1">
            <a:spLocks/>
          </p:cNvSpPr>
          <p:nvPr/>
        </p:nvSpPr>
        <p:spPr>
          <a:xfrm>
            <a:off x="589934" y="1140543"/>
            <a:ext cx="10763865" cy="3657600"/>
          </a:xfrm>
          <a:prstGeom prst="rect">
            <a:avLst/>
          </a:prstGeom>
          <a:no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defRPr/>
            </a:pPr>
            <a:r>
              <a:rPr lang="en-US" dirty="0">
                <a:solidFill>
                  <a:schemeClr val="bg1"/>
                </a:solidFill>
                <a:latin typeface="+mj-lt"/>
              </a:rPr>
              <a:t>Scholars agree to teach for five years in an Illinois high-need school</a:t>
            </a:r>
          </a:p>
          <a:p>
            <a:pPr marL="342900" indent="-342900">
              <a:lnSpc>
                <a:spcPct val="100000"/>
              </a:lnSpc>
              <a:spcBef>
                <a:spcPts val="0"/>
              </a:spcBef>
              <a:buFont typeface="Arial" panose="020B0604020202020204" pitchFamily="34" charset="0"/>
              <a:buChar char="•"/>
              <a:defRPr/>
            </a:pPr>
            <a:r>
              <a:rPr lang="en-US" dirty="0">
                <a:solidFill>
                  <a:schemeClr val="bg1"/>
                </a:solidFill>
                <a:latin typeface="+mj-lt"/>
              </a:rPr>
              <a:t>The five-year teaching commitment must start within two years after completion of the degree or certificate program for which the scholarship was awarded </a:t>
            </a:r>
          </a:p>
          <a:p>
            <a:pPr marL="342900" indent="-342900">
              <a:lnSpc>
                <a:spcPct val="100000"/>
              </a:lnSpc>
              <a:spcBef>
                <a:spcPts val="0"/>
              </a:spcBef>
              <a:buFont typeface="Arial" panose="020B0604020202020204" pitchFamily="34" charset="0"/>
              <a:buChar char="•"/>
              <a:defRPr/>
            </a:pPr>
            <a:r>
              <a:rPr lang="en-US" dirty="0">
                <a:solidFill>
                  <a:schemeClr val="bg1"/>
                </a:solidFill>
                <a:latin typeface="+mj-lt"/>
              </a:rPr>
              <a:t>If the student is unable or unwilling to fulfill the teaching commitment, the award converts to a loan</a:t>
            </a:r>
          </a:p>
          <a:p>
            <a:pPr marL="800100" lvl="1" indent="-342900">
              <a:lnSpc>
                <a:spcPct val="100000"/>
              </a:lnSpc>
              <a:spcBef>
                <a:spcPts val="0"/>
              </a:spcBef>
              <a:buFont typeface="Wingdings" panose="05000000000000000000" pitchFamily="2" charset="2"/>
              <a:buChar char="§"/>
              <a:defRPr/>
            </a:pPr>
            <a:r>
              <a:rPr lang="en-US" sz="2400" dirty="0">
                <a:solidFill>
                  <a:schemeClr val="bg1"/>
                </a:solidFill>
                <a:latin typeface="+mj-lt"/>
                <a:ea typeface="ＭＳ Ｐゴシック" charset="0"/>
              </a:rPr>
              <a:t>The recipient must repay the entire amount of the award prorated according to the fraction of the obligation not completed, plus interest at a rate of 5%</a:t>
            </a:r>
          </a:p>
          <a:p>
            <a:pPr marL="800100" lvl="1" indent="-342900">
              <a:lnSpc>
                <a:spcPct val="100000"/>
              </a:lnSpc>
              <a:spcBef>
                <a:spcPts val="0"/>
              </a:spcBef>
              <a:buFont typeface="Wingdings" panose="05000000000000000000" pitchFamily="2" charset="2"/>
              <a:buChar char="§"/>
              <a:defRPr/>
            </a:pPr>
            <a:r>
              <a:rPr lang="en-US" sz="2400" dirty="0">
                <a:solidFill>
                  <a:schemeClr val="bg1"/>
                </a:solidFill>
                <a:latin typeface="+mj-lt"/>
                <a:ea typeface="ＭＳ Ｐゴシック" charset="0"/>
              </a:rPr>
              <a:t>Interest begins to accrue on the date the repayment obligation begins</a:t>
            </a:r>
          </a:p>
          <a:p>
            <a:pPr marL="342900" indent="-342900">
              <a:lnSpc>
                <a:spcPct val="100000"/>
              </a:lnSpc>
              <a:spcBef>
                <a:spcPts val="0"/>
              </a:spcBef>
              <a:buFont typeface="Arial" panose="020B0604020202020204" pitchFamily="34" charset="0"/>
              <a:buChar char="•"/>
              <a:defRPr/>
            </a:pPr>
            <a:r>
              <a:rPr lang="en-US" dirty="0">
                <a:solidFill>
                  <a:schemeClr val="bg1"/>
                </a:solidFill>
                <a:latin typeface="+mj-lt"/>
              </a:rPr>
              <a:t>Repayment is to be completed within 10 years after the assistance converts to a loan</a:t>
            </a:r>
          </a:p>
        </p:txBody>
      </p:sp>
      <p:pic>
        <p:nvPicPr>
          <p:cNvPr id="20" name="Picture 2" descr="Logo">
            <a:extLst>
              <a:ext uri="{FF2B5EF4-FFF2-40B4-BE49-F238E27FC236}">
                <a16:creationId xmlns:a16="http://schemas.microsoft.com/office/drawing/2014/main" id="{4D67416D-FE34-02C3-4504-14ECD7437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065" y="4896465"/>
            <a:ext cx="1905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ctrTitle"/>
          </p:nvPr>
        </p:nvSpPr>
        <p:spPr>
          <a:xfrm>
            <a:off x="609600" y="786671"/>
            <a:ext cx="11287431" cy="654742"/>
          </a:xfrm>
          <a:noFill/>
        </p:spPr>
        <p:txBody>
          <a:bodyPr>
            <a:normAutofit/>
          </a:bodyPr>
          <a:lstStyle/>
          <a:p>
            <a:pPr algn="l"/>
            <a:r>
              <a:rPr lang="en-US" sz="3600" u="sng" dirty="0">
                <a:solidFill>
                  <a:srgbClr val="002060"/>
                </a:solidFill>
                <a:latin typeface="Gill Sans MT" panose="020B0502020104020203" pitchFamily="34" charset="0"/>
                <a:ea typeface="+mn-ea"/>
                <a:cs typeface="+mn-cs"/>
              </a:rPr>
              <a:t>GA SCHOLARSHIPS AMOUNT</a:t>
            </a:r>
            <a:endParaRPr lang="en-US" sz="3600" b="1" u="sng" dirty="0">
              <a:solidFill>
                <a:srgbClr val="003A65"/>
              </a:solidFill>
              <a:latin typeface="Gill Sans MT" panose="020B0502020104020203" pitchFamily="34" charset="0"/>
              <a:cs typeface="Vrinda" panose="020B0502040204020203" pitchFamily="34" charset="0"/>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2102505"/>
            <a:ext cx="10269345" cy="2673775"/>
          </a:xfrm>
          <a:noFill/>
        </p:spPr>
        <p:txBody>
          <a:bodyPr>
            <a:noAutofit/>
          </a:bodyPr>
          <a:lstStyle/>
          <a:p>
            <a:pPr algn="l">
              <a:lnSpc>
                <a:spcPct val="110000"/>
              </a:lnSpc>
              <a:tabLst>
                <a:tab pos="217488" algn="l"/>
                <a:tab pos="449263" algn="l"/>
              </a:tabLst>
            </a:pPr>
            <a:r>
              <a:rPr lang="en-US" dirty="0">
                <a:latin typeface="Gill Sans MT" panose="020B0502020104020203" pitchFamily="34" charset="0"/>
                <a:cs typeface="Vrinda" panose="020B0502040204020203" pitchFamily="34" charset="0"/>
              </a:rPr>
              <a:t>The amount of each award is determined by the number of years the applicant has been a Golden Apple Scholar (“Year in the Program”)</a:t>
            </a:r>
          </a:p>
          <a:p>
            <a:pPr marL="800100" lvl="1" indent="-342900" algn="l">
              <a:lnSpc>
                <a:spcPct val="110000"/>
              </a:lnSpc>
              <a:buFont typeface="Arial" panose="020B0604020202020204" pitchFamily="34" charset="0"/>
              <a:buChar char="•"/>
              <a:tabLst>
                <a:tab pos="217488" algn="l"/>
                <a:tab pos="449263" algn="l"/>
              </a:tabLst>
            </a:pPr>
            <a:r>
              <a:rPr lang="en-US" sz="2200" dirty="0">
                <a:latin typeface="Gill Sans MT" panose="020B0502020104020203" pitchFamily="34" charset="0"/>
                <a:cs typeface="Vrinda" panose="020B0502040204020203" pitchFamily="34" charset="0"/>
              </a:rPr>
              <a:t>Maximum annual award for those in their 1st or 2nd year is $2,500</a:t>
            </a:r>
          </a:p>
          <a:p>
            <a:pPr marL="800100" lvl="1" indent="-342900" algn="l">
              <a:lnSpc>
                <a:spcPct val="110000"/>
              </a:lnSpc>
              <a:buFont typeface="Arial" panose="020B0604020202020204" pitchFamily="34" charset="0"/>
              <a:buChar char="•"/>
              <a:tabLst>
                <a:tab pos="217488" algn="l"/>
                <a:tab pos="449263" algn="l"/>
              </a:tabLst>
            </a:pPr>
            <a:r>
              <a:rPr lang="en-US" sz="2200" dirty="0">
                <a:latin typeface="Gill Sans MT" panose="020B0502020104020203" pitchFamily="34" charset="0"/>
                <a:cs typeface="Vrinda" panose="020B0502040204020203" pitchFamily="34" charset="0"/>
              </a:rPr>
              <a:t>Maximum annual award for those in their 3rd, 4th or 5th year is $5,000</a:t>
            </a:r>
          </a:p>
          <a:p>
            <a:pPr algn="l">
              <a:lnSpc>
                <a:spcPct val="110000"/>
              </a:lnSpc>
              <a:tabLst>
                <a:tab pos="217488" algn="l"/>
                <a:tab pos="449263" algn="l"/>
              </a:tabLst>
            </a:pPr>
            <a:r>
              <a:rPr lang="en-US" dirty="0">
                <a:latin typeface="Gill Sans MT" panose="020B0502020104020203" pitchFamily="34" charset="0"/>
                <a:cs typeface="Vrinda" panose="020B0502040204020203" pitchFamily="34" charset="0"/>
              </a:rPr>
              <a:t>Students can </a:t>
            </a:r>
            <a:r>
              <a:rPr lang="en-US" dirty="0">
                <a:latin typeface="Gill Sans MT" panose="020B0502020104020203" pitchFamily="34" charset="0"/>
                <a:cs typeface="Vrinda" panose="020B0502040204020203" pitchFamily="34" charset="0"/>
                <a:hlinkClick r:id="rId3"/>
              </a:rPr>
              <a:t>apply online</a:t>
            </a:r>
            <a:r>
              <a:rPr lang="en-US" dirty="0">
                <a:latin typeface="Gill Sans MT" panose="020B0502020104020203" pitchFamily="34" charset="0"/>
                <a:cs typeface="Vrinda" panose="020B0502040204020203" pitchFamily="34" charset="0"/>
              </a:rPr>
              <a:t> directly to the Golden Apple Foundation.</a:t>
            </a:r>
          </a:p>
        </p:txBody>
      </p:sp>
      <p:pic>
        <p:nvPicPr>
          <p:cNvPr id="9" name="Picture 2" descr="Logo">
            <a:extLst>
              <a:ext uri="{FF2B5EF4-FFF2-40B4-BE49-F238E27FC236}">
                <a16:creationId xmlns:a16="http://schemas.microsoft.com/office/drawing/2014/main" id="{F089DC4B-0E95-60A2-739A-E3F56B9D6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5753" y="4975858"/>
            <a:ext cx="1805940" cy="155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8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C27-8827-A0B5-8D97-7B4FB8DE68D1}"/>
              </a:ext>
            </a:extLst>
          </p:cNvPr>
          <p:cNvSpPr>
            <a:spLocks noGrp="1"/>
          </p:cNvSpPr>
          <p:nvPr>
            <p:ph type="title"/>
          </p:nvPr>
        </p:nvSpPr>
        <p:spPr>
          <a:xfrm>
            <a:off x="526473" y="787912"/>
            <a:ext cx="10827327" cy="844243"/>
          </a:xfrm>
          <a:noFill/>
        </p:spPr>
        <p:txBody>
          <a:bodyPr>
            <a:noAutofit/>
          </a:bodyPr>
          <a:lstStyle/>
          <a:p>
            <a:pPr algn="l"/>
            <a:r>
              <a:rPr lang="en-US" sz="3600" u="sng" dirty="0">
                <a:solidFill>
                  <a:schemeClr val="bg1"/>
                </a:solidFill>
                <a:latin typeface="Gill Sans MT" panose="020B0502020104020203" pitchFamily="34" charset="0"/>
                <a:ea typeface="+mn-ea"/>
                <a:cs typeface="+mn-cs"/>
              </a:rPr>
              <a:t>MINORITY TEACHERS OF ILLINOIS (MTI) SCHOLARSHIP PROGRAM</a:t>
            </a:r>
            <a:endParaRPr lang="en-US" sz="3600" b="1" u="sng" dirty="0">
              <a:solidFill>
                <a:schemeClr val="bg1"/>
              </a:solidFill>
              <a:latin typeface="Gill Sans MT" panose="020B0502020104020203" pitchFamily="34" charset="0"/>
              <a:cs typeface="Vrinda" panose="020B0502040204020203" pitchFamily="34" charset="0"/>
            </a:endParaRPr>
          </a:p>
        </p:txBody>
      </p:sp>
      <p:sp>
        <p:nvSpPr>
          <p:cNvPr id="3" name="Subtitle 2">
            <a:extLst>
              <a:ext uri="{FF2B5EF4-FFF2-40B4-BE49-F238E27FC236}">
                <a16:creationId xmlns:a16="http://schemas.microsoft.com/office/drawing/2014/main" id="{6CD6E660-4200-2A5D-1AE3-63F50680C6D1}"/>
              </a:ext>
            </a:extLst>
          </p:cNvPr>
          <p:cNvSpPr>
            <a:spLocks noGrp="1"/>
          </p:cNvSpPr>
          <p:nvPr>
            <p:ph sz="half" idx="1"/>
          </p:nvPr>
        </p:nvSpPr>
        <p:spPr>
          <a:xfrm>
            <a:off x="776749" y="2617838"/>
            <a:ext cx="9930581" cy="2153265"/>
          </a:xfrm>
          <a:noFill/>
        </p:spPr>
        <p:txBody>
          <a:bodyPr>
            <a:normAutofit/>
          </a:bodyPr>
          <a:lstStyle/>
          <a:p>
            <a:pPr marL="0" indent="0">
              <a:buNone/>
            </a:pPr>
            <a:r>
              <a:rPr lang="en-US" sz="2400" b="0" i="0" dirty="0">
                <a:solidFill>
                  <a:schemeClr val="bg1"/>
                </a:solidFill>
                <a:effectLst/>
                <a:latin typeface="+mj-lt"/>
              </a:rPr>
              <a:t>The MTI Scholarship Program encourages academically talented minority students to pursue careers as teachers at nonprofit Illinois preschool, elementary and secondary schools. The program also aims to provide minority children with access to a greater number of positive minority role models.</a:t>
            </a:r>
            <a:endParaRPr lang="en-US" sz="2400" dirty="0">
              <a:solidFill>
                <a:schemeClr val="bg1"/>
              </a:solidFill>
              <a:latin typeface="+mj-lt"/>
            </a:endParaRPr>
          </a:p>
        </p:txBody>
      </p:sp>
    </p:spTree>
    <p:extLst>
      <p:ext uri="{BB962C8B-B14F-4D97-AF65-F5344CB8AC3E}">
        <p14:creationId xmlns:p14="http://schemas.microsoft.com/office/powerpoint/2010/main" val="255140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D6E660-4200-2A5D-1AE3-63F50680C6D1}"/>
              </a:ext>
            </a:extLst>
          </p:cNvPr>
          <p:cNvSpPr>
            <a:spLocks noGrp="1"/>
          </p:cNvSpPr>
          <p:nvPr>
            <p:ph type="subTitle" idx="1"/>
          </p:nvPr>
        </p:nvSpPr>
        <p:spPr>
          <a:xfrm>
            <a:off x="609600" y="1474837"/>
            <a:ext cx="10269345" cy="3383033"/>
          </a:xfrm>
          <a:noFill/>
        </p:spPr>
        <p:txBody>
          <a:bodyPr>
            <a:noAutofit/>
          </a:bodyPr>
          <a:lstStyle/>
          <a:p>
            <a:pPr marL="177800" indent="-171768" algn="l">
              <a:buFont typeface="Arial"/>
              <a:buChar char="•"/>
              <a:tabLst>
                <a:tab pos="177800" algn="l"/>
                <a:tab pos="178118" algn="l"/>
              </a:tabLst>
            </a:pPr>
            <a:r>
              <a:rPr lang="en-US" spc="-15" dirty="0">
                <a:latin typeface="Gill Sans MT" panose="020B0502020104020203" pitchFamily="34" charset="0"/>
                <a:ea typeface="Roboto" panose="02000000000000000000" pitchFamily="2" charset="0"/>
                <a:cs typeface="Calibri"/>
              </a:rPr>
              <a:t>Available </a:t>
            </a:r>
            <a:r>
              <a:rPr lang="en-US" spc="-8" dirty="0">
                <a:latin typeface="Gill Sans MT" panose="020B0502020104020203" pitchFamily="34" charset="0"/>
                <a:ea typeface="Roboto" panose="02000000000000000000" pitchFamily="2" charset="0"/>
                <a:cs typeface="Calibri"/>
              </a:rPr>
              <a:t>to </a:t>
            </a:r>
            <a:r>
              <a:rPr lang="en-US" spc="-5" dirty="0">
                <a:latin typeface="Gill Sans MT" panose="020B0502020104020203" pitchFamily="34" charset="0"/>
                <a:ea typeface="Roboto" panose="02000000000000000000" pitchFamily="2" charset="0"/>
                <a:cs typeface="Calibri"/>
              </a:rPr>
              <a:t>minority students </a:t>
            </a:r>
            <a:r>
              <a:rPr lang="en-US" spc="-8" dirty="0">
                <a:latin typeface="Gill Sans MT" panose="020B0502020104020203" pitchFamily="34" charset="0"/>
                <a:ea typeface="Roboto" panose="02000000000000000000" pitchFamily="2" charset="0"/>
                <a:cs typeface="Calibri"/>
              </a:rPr>
              <a:t>enrolled </a:t>
            </a:r>
            <a:r>
              <a:rPr lang="en-US" spc="-5" dirty="0">
                <a:latin typeface="Gill Sans MT" panose="020B0502020104020203" pitchFamily="34" charset="0"/>
                <a:ea typeface="Roboto" panose="02000000000000000000" pitchFamily="2" charset="0"/>
                <a:cs typeface="Calibri"/>
              </a:rPr>
              <a:t>in </a:t>
            </a:r>
            <a:r>
              <a:rPr lang="en-US" dirty="0">
                <a:latin typeface="Gill Sans MT" panose="020B0502020104020203" pitchFamily="34" charset="0"/>
                <a:ea typeface="Roboto" panose="02000000000000000000" pitchFamily="2" charset="0"/>
                <a:cs typeface="Calibri"/>
              </a:rPr>
              <a:t>a </a:t>
            </a:r>
            <a:r>
              <a:rPr lang="en-US" spc="-3" dirty="0">
                <a:latin typeface="Gill Sans MT" panose="020B0502020104020203" pitchFamily="34" charset="0"/>
                <a:ea typeface="Roboto" panose="02000000000000000000" pitchFamily="2" charset="0"/>
                <a:cs typeface="Calibri"/>
              </a:rPr>
              <a:t>teacher </a:t>
            </a:r>
            <a:r>
              <a:rPr lang="en-US" spc="-5" dirty="0">
                <a:latin typeface="Gill Sans MT" panose="020B0502020104020203" pitchFamily="34" charset="0"/>
                <a:ea typeface="Roboto" panose="02000000000000000000" pitchFamily="2" charset="0"/>
                <a:cs typeface="Calibri"/>
              </a:rPr>
              <a:t>education</a:t>
            </a:r>
            <a:r>
              <a:rPr lang="en-US" spc="108" dirty="0">
                <a:latin typeface="Gill Sans MT" panose="020B0502020104020203" pitchFamily="34" charset="0"/>
                <a:ea typeface="Roboto" panose="02000000000000000000" pitchFamily="2" charset="0"/>
                <a:cs typeface="Calibri"/>
              </a:rPr>
              <a:t> </a:t>
            </a:r>
            <a:r>
              <a:rPr lang="en-US" spc="-15" dirty="0">
                <a:latin typeface="Gill Sans MT" panose="020B0502020104020203" pitchFamily="34" charset="0"/>
                <a:ea typeface="Roboto" panose="02000000000000000000" pitchFamily="2" charset="0"/>
                <a:cs typeface="Calibri"/>
              </a:rPr>
              <a:t>program</a:t>
            </a:r>
            <a:endParaRPr lang="en-US" dirty="0">
              <a:latin typeface="Gill Sans MT" panose="020B0502020104020203" pitchFamily="34" charset="0"/>
              <a:ea typeface="Roboto" panose="02000000000000000000" pitchFamily="2" charset="0"/>
              <a:cs typeface="Calibri"/>
            </a:endParaRPr>
          </a:p>
          <a:p>
            <a:pPr marL="977582" lvl="2" indent="-285750" algn="l">
              <a:buFont typeface="Wingdings" panose="05000000000000000000" pitchFamily="2" charset="2"/>
              <a:buChar char="§"/>
              <a:tabLst>
                <a:tab pos="378143" algn="l"/>
              </a:tabLst>
            </a:pPr>
            <a:r>
              <a:rPr lang="en-US" sz="2200" spc="-8" dirty="0">
                <a:latin typeface="Gill Sans MT" panose="020B0502020104020203" pitchFamily="34" charset="0"/>
                <a:ea typeface="Roboto" panose="02000000000000000000" pitchFamily="2" charset="0"/>
                <a:cs typeface="Calibri"/>
              </a:rPr>
              <a:t>Undergraduate </a:t>
            </a:r>
            <a:r>
              <a:rPr lang="en-US" sz="2200" spc="-3" dirty="0">
                <a:latin typeface="Gill Sans MT" panose="020B0502020104020203" pitchFamily="34" charset="0"/>
                <a:ea typeface="Roboto" panose="02000000000000000000" pitchFamily="2" charset="0"/>
                <a:cs typeface="Calibri"/>
              </a:rPr>
              <a:t>or </a:t>
            </a:r>
            <a:r>
              <a:rPr lang="en-US" sz="2200" spc="-5" dirty="0">
                <a:latin typeface="Gill Sans MT" panose="020B0502020104020203" pitchFamily="34" charset="0"/>
                <a:ea typeface="Roboto" panose="02000000000000000000" pitchFamily="2" charset="0"/>
                <a:cs typeface="Calibri"/>
              </a:rPr>
              <a:t>graduate</a:t>
            </a:r>
            <a:r>
              <a:rPr lang="en-US" sz="2200" spc="-28" dirty="0">
                <a:latin typeface="Gill Sans MT" panose="020B0502020104020203" pitchFamily="34" charset="0"/>
                <a:ea typeface="Roboto" panose="02000000000000000000" pitchFamily="2" charset="0"/>
                <a:cs typeface="Calibri"/>
              </a:rPr>
              <a:t> </a:t>
            </a:r>
            <a:r>
              <a:rPr lang="en-US" sz="2200" dirty="0">
                <a:latin typeface="Gill Sans MT" panose="020B0502020104020203" pitchFamily="34" charset="0"/>
                <a:ea typeface="Roboto" panose="02000000000000000000" pitchFamily="2" charset="0"/>
                <a:cs typeface="Calibri"/>
              </a:rPr>
              <a:t>student</a:t>
            </a:r>
          </a:p>
          <a:p>
            <a:pPr marL="177800" marR="274955" indent="-171768" algn="l">
              <a:buFont typeface="Arial"/>
              <a:buChar char="•"/>
              <a:tabLst>
                <a:tab pos="177800" algn="l"/>
                <a:tab pos="178118" algn="l"/>
              </a:tabLst>
            </a:pPr>
            <a:r>
              <a:rPr lang="en-US" spc="-10" dirty="0">
                <a:latin typeface="Gill Sans MT" panose="020B0502020104020203" pitchFamily="34" charset="0"/>
                <a:ea typeface="Roboto" panose="02000000000000000000" pitchFamily="2" charset="0"/>
                <a:cs typeface="Calibri"/>
              </a:rPr>
              <a:t>Requires </a:t>
            </a:r>
            <a:r>
              <a:rPr lang="en-US" dirty="0">
                <a:latin typeface="Gill Sans MT" panose="020B0502020104020203" pitchFamily="34" charset="0"/>
                <a:ea typeface="Roboto" panose="02000000000000000000" pitchFamily="2" charset="0"/>
                <a:cs typeface="Calibri"/>
              </a:rPr>
              <a:t>a </a:t>
            </a:r>
            <a:r>
              <a:rPr lang="en-US" spc="-3" dirty="0">
                <a:latin typeface="Gill Sans MT" panose="020B0502020104020203" pitchFamily="34" charset="0"/>
                <a:ea typeface="Roboto" panose="02000000000000000000" pitchFamily="2" charset="0"/>
                <a:cs typeface="Calibri"/>
              </a:rPr>
              <a:t>one-year </a:t>
            </a:r>
            <a:r>
              <a:rPr lang="en-US" spc="-5" dirty="0">
                <a:latin typeface="Gill Sans MT" panose="020B0502020104020203" pitchFamily="34" charset="0"/>
                <a:ea typeface="Roboto" panose="02000000000000000000" pitchFamily="2" charset="0"/>
                <a:cs typeface="Calibri"/>
              </a:rPr>
              <a:t>teaching </a:t>
            </a:r>
            <a:r>
              <a:rPr lang="en-US" spc="-3" dirty="0">
                <a:latin typeface="Gill Sans MT" panose="020B0502020104020203" pitchFamily="34" charset="0"/>
                <a:ea typeface="Roboto" panose="02000000000000000000" pitchFamily="2" charset="0"/>
                <a:cs typeface="Calibri"/>
              </a:rPr>
              <a:t>commitment </a:t>
            </a:r>
            <a:r>
              <a:rPr lang="en-US" spc="-18" dirty="0">
                <a:latin typeface="Gill Sans MT" panose="020B0502020104020203" pitchFamily="34" charset="0"/>
                <a:ea typeface="Roboto" panose="02000000000000000000" pitchFamily="2" charset="0"/>
                <a:cs typeface="Calibri"/>
              </a:rPr>
              <a:t>for </a:t>
            </a:r>
            <a:r>
              <a:rPr lang="en-US" spc="-3" dirty="0">
                <a:latin typeface="Gill Sans MT" panose="020B0502020104020203" pitchFamily="34" charset="0"/>
                <a:ea typeface="Roboto" panose="02000000000000000000" pitchFamily="2" charset="0"/>
                <a:cs typeface="Calibri"/>
              </a:rPr>
              <a:t>each year </a:t>
            </a:r>
            <a:r>
              <a:rPr lang="en-US" spc="-8" dirty="0">
                <a:latin typeface="Gill Sans MT" panose="020B0502020104020203" pitchFamily="34" charset="0"/>
                <a:ea typeface="Roboto" panose="02000000000000000000" pitchFamily="2" charset="0"/>
                <a:cs typeface="Calibri"/>
              </a:rPr>
              <a:t>the </a:t>
            </a:r>
            <a:r>
              <a:rPr lang="en-US" spc="-5" dirty="0">
                <a:latin typeface="Gill Sans MT" panose="020B0502020104020203" pitchFamily="34" charset="0"/>
                <a:ea typeface="Roboto" panose="02000000000000000000" pitchFamily="2" charset="0"/>
                <a:cs typeface="Calibri"/>
              </a:rPr>
              <a:t>scholarship is received</a:t>
            </a:r>
            <a:endParaRPr lang="en-US" dirty="0">
              <a:latin typeface="Gill Sans MT" panose="020B0502020104020203" pitchFamily="34" charset="0"/>
              <a:ea typeface="Roboto" panose="02000000000000000000" pitchFamily="2" charset="0"/>
              <a:cs typeface="Calibri"/>
            </a:endParaRPr>
          </a:p>
          <a:p>
            <a:pPr marL="977582" lvl="2" indent="-285750" algn="l">
              <a:buFont typeface="Wingdings" panose="05000000000000000000" pitchFamily="2" charset="2"/>
              <a:buChar char="§"/>
              <a:tabLst>
                <a:tab pos="378143" algn="l"/>
              </a:tabLst>
            </a:pPr>
            <a:r>
              <a:rPr lang="en-US" sz="2200" spc="-5" dirty="0">
                <a:latin typeface="Gill Sans MT" panose="020B0502020104020203" pitchFamily="34" charset="0"/>
                <a:ea typeface="Roboto" panose="02000000000000000000" pitchFamily="2" charset="0"/>
                <a:cs typeface="Calibri"/>
              </a:rPr>
              <a:t>Converts </a:t>
            </a:r>
            <a:r>
              <a:rPr lang="en-US" sz="2200" spc="8" dirty="0">
                <a:latin typeface="Gill Sans MT" panose="020B0502020104020203" pitchFamily="34" charset="0"/>
                <a:ea typeface="Roboto" panose="02000000000000000000" pitchFamily="2" charset="0"/>
                <a:cs typeface="Calibri"/>
              </a:rPr>
              <a:t>to </a:t>
            </a:r>
            <a:r>
              <a:rPr lang="en-US" sz="2200" spc="5" dirty="0">
                <a:latin typeface="Gill Sans MT" panose="020B0502020104020203" pitchFamily="34" charset="0"/>
                <a:ea typeface="Roboto" panose="02000000000000000000" pitchFamily="2" charset="0"/>
                <a:cs typeface="Calibri"/>
              </a:rPr>
              <a:t>a </a:t>
            </a:r>
            <a:r>
              <a:rPr lang="en-US" sz="2200" dirty="0">
                <a:latin typeface="Gill Sans MT" panose="020B0502020104020203" pitchFamily="34" charset="0"/>
                <a:ea typeface="Roboto" panose="02000000000000000000" pitchFamily="2" charset="0"/>
                <a:cs typeface="Calibri"/>
              </a:rPr>
              <a:t>loan </a:t>
            </a:r>
            <a:r>
              <a:rPr lang="en-US" sz="2200" spc="3" dirty="0">
                <a:latin typeface="Gill Sans MT" panose="020B0502020104020203" pitchFamily="34" charset="0"/>
                <a:ea typeface="Roboto" panose="02000000000000000000" pitchFamily="2" charset="0"/>
                <a:cs typeface="Calibri"/>
              </a:rPr>
              <a:t>if commitment is </a:t>
            </a:r>
            <a:r>
              <a:rPr lang="en-US" sz="2200" spc="-5" dirty="0">
                <a:latin typeface="Gill Sans MT" panose="020B0502020104020203" pitchFamily="34" charset="0"/>
                <a:ea typeface="Roboto" panose="02000000000000000000" pitchFamily="2" charset="0"/>
                <a:cs typeface="Calibri"/>
              </a:rPr>
              <a:t>not</a:t>
            </a:r>
            <a:r>
              <a:rPr lang="en-US" sz="2200" spc="-150" dirty="0">
                <a:latin typeface="Gill Sans MT" panose="020B0502020104020203" pitchFamily="34" charset="0"/>
                <a:ea typeface="Roboto" panose="02000000000000000000" pitchFamily="2" charset="0"/>
                <a:cs typeface="Calibri"/>
              </a:rPr>
              <a:t> </a:t>
            </a:r>
            <a:r>
              <a:rPr lang="en-US" sz="2200" spc="3" dirty="0">
                <a:latin typeface="Gill Sans MT" panose="020B0502020104020203" pitchFamily="34" charset="0"/>
                <a:ea typeface="Roboto" panose="02000000000000000000" pitchFamily="2" charset="0"/>
                <a:cs typeface="Calibri"/>
              </a:rPr>
              <a:t>met</a:t>
            </a:r>
            <a:endParaRPr lang="en-US" sz="2200" dirty="0">
              <a:latin typeface="Gill Sans MT" panose="020B0502020104020203" pitchFamily="34" charset="0"/>
              <a:ea typeface="Roboto" panose="02000000000000000000" pitchFamily="2" charset="0"/>
              <a:cs typeface="Calibri"/>
            </a:endParaRPr>
          </a:p>
          <a:p>
            <a:pPr marL="177800" indent="-171768" algn="l">
              <a:buFont typeface="Arial"/>
              <a:buChar char="•"/>
              <a:tabLst>
                <a:tab pos="177800" algn="l"/>
                <a:tab pos="178118" algn="l"/>
              </a:tabLst>
            </a:pPr>
            <a:r>
              <a:rPr lang="en-US" spc="-8" dirty="0">
                <a:latin typeface="Gill Sans MT" panose="020B0502020104020203" pitchFamily="34" charset="0"/>
                <a:ea typeface="Roboto" panose="02000000000000000000" pitchFamily="2" charset="0"/>
                <a:cs typeface="Calibri"/>
              </a:rPr>
              <a:t>Maximum </a:t>
            </a:r>
            <a:r>
              <a:rPr lang="en-US" spc="-10" dirty="0">
                <a:latin typeface="Gill Sans MT" panose="020B0502020104020203" pitchFamily="34" charset="0"/>
                <a:ea typeface="Roboto" panose="02000000000000000000" pitchFamily="2" charset="0"/>
                <a:cs typeface="Calibri"/>
              </a:rPr>
              <a:t>award </a:t>
            </a:r>
            <a:r>
              <a:rPr lang="en-US" spc="-3" dirty="0">
                <a:latin typeface="Gill Sans MT" panose="020B0502020104020203" pitchFamily="34" charset="0"/>
                <a:ea typeface="Roboto" panose="02000000000000000000" pitchFamily="2" charset="0"/>
                <a:cs typeface="Calibri"/>
              </a:rPr>
              <a:t>amount </a:t>
            </a:r>
            <a:r>
              <a:rPr lang="en-US" spc="-5" dirty="0">
                <a:latin typeface="Gill Sans MT" panose="020B0502020104020203" pitchFamily="34" charset="0"/>
                <a:ea typeface="Roboto" panose="02000000000000000000" pitchFamily="2" charset="0"/>
                <a:cs typeface="Calibri"/>
              </a:rPr>
              <a:t>is $7,5</a:t>
            </a:r>
            <a:r>
              <a:rPr lang="en-US" spc="-10" dirty="0">
                <a:latin typeface="Gill Sans MT" panose="020B0502020104020203" pitchFamily="34" charset="0"/>
                <a:ea typeface="Roboto" panose="02000000000000000000" pitchFamily="2" charset="0"/>
                <a:cs typeface="Calibri"/>
              </a:rPr>
              <a:t>00 </a:t>
            </a:r>
            <a:r>
              <a:rPr lang="en-US" spc="-3" dirty="0">
                <a:latin typeface="Gill Sans MT" panose="020B0502020104020203" pitchFamily="34" charset="0"/>
                <a:ea typeface="Roboto" panose="02000000000000000000" pitchFamily="2" charset="0"/>
                <a:cs typeface="Calibri"/>
              </a:rPr>
              <a:t>per</a:t>
            </a:r>
            <a:r>
              <a:rPr lang="en-US" spc="57" dirty="0">
                <a:latin typeface="Gill Sans MT" panose="020B0502020104020203" pitchFamily="34" charset="0"/>
                <a:ea typeface="Roboto" panose="02000000000000000000" pitchFamily="2" charset="0"/>
                <a:cs typeface="Calibri"/>
              </a:rPr>
              <a:t> </a:t>
            </a:r>
            <a:r>
              <a:rPr lang="en-US" spc="-3" dirty="0">
                <a:latin typeface="Gill Sans MT" panose="020B0502020104020203" pitchFamily="34" charset="0"/>
                <a:ea typeface="Roboto" panose="02000000000000000000" pitchFamily="2" charset="0"/>
                <a:cs typeface="Calibri"/>
              </a:rPr>
              <a:t>year</a:t>
            </a:r>
            <a:endParaRPr lang="en-US" dirty="0">
              <a:latin typeface="Gill Sans MT" panose="020B0502020104020203" pitchFamily="34" charset="0"/>
              <a:ea typeface="Roboto" panose="02000000000000000000" pitchFamily="2" charset="0"/>
              <a:cs typeface="Calibri"/>
            </a:endParaRPr>
          </a:p>
          <a:p>
            <a:pPr marL="177800" indent="-171768" algn="l">
              <a:buFont typeface="Arial"/>
              <a:buChar char="•"/>
              <a:tabLst>
                <a:tab pos="177800" algn="l"/>
                <a:tab pos="178118" algn="l"/>
              </a:tabLst>
            </a:pPr>
            <a:r>
              <a:rPr lang="en-US" spc="-8" dirty="0">
                <a:latin typeface="Gill Sans MT" panose="020B0502020104020203" pitchFamily="34" charset="0"/>
                <a:ea typeface="Roboto" panose="02000000000000000000" pitchFamily="2" charset="0"/>
                <a:cs typeface="Calibri"/>
              </a:rPr>
              <a:t>Can receive </a:t>
            </a:r>
            <a:r>
              <a:rPr lang="en-US" spc="-18" dirty="0">
                <a:latin typeface="Gill Sans MT" panose="020B0502020104020203" pitchFamily="34" charset="0"/>
                <a:ea typeface="Roboto" panose="02000000000000000000" pitchFamily="2" charset="0"/>
                <a:cs typeface="Calibri"/>
              </a:rPr>
              <a:t>for </a:t>
            </a:r>
            <a:r>
              <a:rPr lang="en-US" dirty="0">
                <a:latin typeface="Gill Sans MT" panose="020B0502020104020203" pitchFamily="34" charset="0"/>
                <a:ea typeface="Roboto" panose="02000000000000000000" pitchFamily="2" charset="0"/>
                <a:cs typeface="Calibri"/>
              </a:rPr>
              <a:t>a </a:t>
            </a:r>
            <a:r>
              <a:rPr lang="en-US" spc="-5" dirty="0">
                <a:latin typeface="Gill Sans MT" panose="020B0502020104020203" pitchFamily="34" charset="0"/>
                <a:ea typeface="Roboto" panose="02000000000000000000" pitchFamily="2" charset="0"/>
                <a:cs typeface="Calibri"/>
              </a:rPr>
              <a:t>maximum </a:t>
            </a:r>
            <a:r>
              <a:rPr lang="en-US" spc="-3" dirty="0">
                <a:latin typeface="Gill Sans MT" panose="020B0502020104020203" pitchFamily="34" charset="0"/>
                <a:ea typeface="Roboto" panose="02000000000000000000" pitchFamily="2" charset="0"/>
                <a:cs typeface="Calibri"/>
              </a:rPr>
              <a:t>of </a:t>
            </a:r>
            <a:r>
              <a:rPr lang="en-US" dirty="0">
                <a:latin typeface="Gill Sans MT" panose="020B0502020104020203" pitchFamily="34" charset="0"/>
                <a:ea typeface="Roboto" panose="02000000000000000000" pitchFamily="2" charset="0"/>
                <a:cs typeface="Calibri"/>
              </a:rPr>
              <a:t>8 </a:t>
            </a:r>
            <a:r>
              <a:rPr lang="en-US" spc="-3" dirty="0">
                <a:latin typeface="Gill Sans MT" panose="020B0502020104020203" pitchFamily="34" charset="0"/>
                <a:ea typeface="Roboto" panose="02000000000000000000" pitchFamily="2" charset="0"/>
                <a:cs typeface="Calibri"/>
              </a:rPr>
              <a:t>semesters or </a:t>
            </a:r>
            <a:r>
              <a:rPr lang="en-US" spc="-8" dirty="0">
                <a:latin typeface="Gill Sans MT" panose="020B0502020104020203" pitchFamily="34" charset="0"/>
                <a:ea typeface="Roboto" panose="02000000000000000000" pitchFamily="2" charset="0"/>
                <a:cs typeface="Calibri"/>
              </a:rPr>
              <a:t>12 </a:t>
            </a:r>
            <a:r>
              <a:rPr lang="en-US" spc="-10" dirty="0">
                <a:latin typeface="Gill Sans MT" panose="020B0502020104020203" pitchFamily="34" charset="0"/>
                <a:ea typeface="Roboto" panose="02000000000000000000" pitchFamily="2" charset="0"/>
                <a:cs typeface="Calibri"/>
              </a:rPr>
              <a:t>quarters </a:t>
            </a:r>
            <a:r>
              <a:rPr lang="en-US" spc="-5" dirty="0">
                <a:latin typeface="Gill Sans MT" panose="020B0502020104020203" pitchFamily="34" charset="0"/>
                <a:ea typeface="Roboto" panose="02000000000000000000" pitchFamily="2" charset="0"/>
                <a:cs typeface="Calibri"/>
              </a:rPr>
              <a:t>(4</a:t>
            </a:r>
            <a:r>
              <a:rPr lang="en-US" spc="53" dirty="0">
                <a:latin typeface="Gill Sans MT" panose="020B0502020104020203" pitchFamily="34" charset="0"/>
                <a:ea typeface="Roboto" panose="02000000000000000000" pitchFamily="2" charset="0"/>
                <a:cs typeface="Calibri"/>
              </a:rPr>
              <a:t> </a:t>
            </a:r>
            <a:r>
              <a:rPr lang="en-US" spc="-8" dirty="0">
                <a:latin typeface="Gill Sans MT" panose="020B0502020104020203" pitchFamily="34" charset="0"/>
                <a:ea typeface="Roboto" panose="02000000000000000000" pitchFamily="2" charset="0"/>
                <a:cs typeface="Calibri"/>
              </a:rPr>
              <a:t>years)</a:t>
            </a:r>
          </a:p>
          <a:p>
            <a:pPr marL="177800" indent="-171768" algn="l">
              <a:buFont typeface="Arial"/>
              <a:buChar char="•"/>
              <a:tabLst>
                <a:tab pos="177800" algn="l"/>
                <a:tab pos="178118" algn="l"/>
              </a:tabLst>
            </a:pPr>
            <a:r>
              <a:rPr lang="en-US" spc="-8" dirty="0">
                <a:latin typeface="Gill Sans MT" panose="020B0502020104020203" pitchFamily="34" charset="0"/>
                <a:ea typeface="Roboto" panose="02000000000000000000" pitchFamily="2" charset="0"/>
                <a:cs typeface="Calibri"/>
              </a:rPr>
              <a:t>Can </a:t>
            </a:r>
            <a:r>
              <a:rPr lang="en-US" spc="-3" dirty="0">
                <a:latin typeface="Gill Sans MT" panose="020B0502020104020203" pitchFamily="34" charset="0"/>
                <a:ea typeface="Roboto" panose="02000000000000000000" pitchFamily="2" charset="0"/>
                <a:cs typeface="Calibri"/>
              </a:rPr>
              <a:t>be </a:t>
            </a:r>
            <a:r>
              <a:rPr lang="en-US" dirty="0">
                <a:latin typeface="Gill Sans MT" panose="020B0502020104020203" pitchFamily="34" charset="0"/>
                <a:ea typeface="Roboto" panose="02000000000000000000" pitchFamily="2" charset="0"/>
                <a:cs typeface="Calibri"/>
              </a:rPr>
              <a:t>used </a:t>
            </a:r>
            <a:r>
              <a:rPr lang="en-US" spc="-18" dirty="0">
                <a:latin typeface="Gill Sans MT" panose="020B0502020104020203" pitchFamily="34" charset="0"/>
                <a:ea typeface="Roboto" panose="02000000000000000000" pitchFamily="2" charset="0"/>
                <a:cs typeface="Calibri"/>
              </a:rPr>
              <a:t>for </a:t>
            </a:r>
            <a:r>
              <a:rPr lang="en-US" spc="-8" dirty="0">
                <a:latin typeface="Gill Sans MT" panose="020B0502020104020203" pitchFamily="34" charset="0"/>
                <a:ea typeface="Roboto" panose="02000000000000000000" pitchFamily="2" charset="0"/>
                <a:cs typeface="Calibri"/>
              </a:rPr>
              <a:t>tuition, fees, </a:t>
            </a:r>
            <a:r>
              <a:rPr lang="en-US" spc="-13" dirty="0">
                <a:latin typeface="Gill Sans MT" panose="020B0502020104020203" pitchFamily="34" charset="0"/>
                <a:ea typeface="Roboto" panose="02000000000000000000" pitchFamily="2" charset="0"/>
                <a:cs typeface="Calibri"/>
              </a:rPr>
              <a:t>room </a:t>
            </a:r>
            <a:r>
              <a:rPr lang="en-US" spc="-5" dirty="0">
                <a:latin typeface="Gill Sans MT" panose="020B0502020104020203" pitchFamily="34" charset="0"/>
                <a:ea typeface="Roboto" panose="02000000000000000000" pitchFamily="2" charset="0"/>
                <a:cs typeface="Calibri"/>
              </a:rPr>
              <a:t>and </a:t>
            </a:r>
            <a:r>
              <a:rPr lang="en-US" spc="-13" dirty="0">
                <a:latin typeface="Gill Sans MT" panose="020B0502020104020203" pitchFamily="34" charset="0"/>
                <a:ea typeface="Roboto" panose="02000000000000000000" pitchFamily="2" charset="0"/>
                <a:cs typeface="Calibri"/>
              </a:rPr>
              <a:t>board </a:t>
            </a:r>
            <a:r>
              <a:rPr lang="en-US" spc="-3" dirty="0">
                <a:latin typeface="Gill Sans MT" panose="020B0502020104020203" pitchFamily="34" charset="0"/>
                <a:ea typeface="Roboto" panose="02000000000000000000" pitchFamily="2" charset="0"/>
                <a:cs typeface="Calibri"/>
              </a:rPr>
              <a:t>or commuter</a:t>
            </a:r>
            <a:r>
              <a:rPr lang="en-US" spc="125" dirty="0">
                <a:latin typeface="Gill Sans MT" panose="020B0502020104020203" pitchFamily="34" charset="0"/>
                <a:ea typeface="Roboto" panose="02000000000000000000" pitchFamily="2" charset="0"/>
                <a:cs typeface="Calibri"/>
              </a:rPr>
              <a:t> </a:t>
            </a:r>
            <a:r>
              <a:rPr lang="en-US" spc="-8" dirty="0">
                <a:latin typeface="Gill Sans MT" panose="020B0502020104020203" pitchFamily="34" charset="0"/>
                <a:ea typeface="Roboto" panose="02000000000000000000" pitchFamily="2" charset="0"/>
                <a:cs typeface="Calibri"/>
              </a:rPr>
              <a:t>charges</a:t>
            </a:r>
            <a:endParaRPr lang="en-US" dirty="0">
              <a:latin typeface="Gill Sans MT" panose="020B0502020104020203" pitchFamily="34" charset="0"/>
              <a:ea typeface="Roboto" panose="02000000000000000000" pitchFamily="2" charset="0"/>
              <a:cs typeface="Calibri"/>
            </a:endParaRPr>
          </a:p>
          <a:p>
            <a:pPr algn="l"/>
            <a:endParaRPr lang="en-US" dirty="0">
              <a:latin typeface="Gill Sans MT" panose="020B0502020104020203" pitchFamily="34" charset="0"/>
            </a:endParaRPr>
          </a:p>
        </p:txBody>
      </p:sp>
      <p:sp>
        <p:nvSpPr>
          <p:cNvPr id="6" name="Title 1">
            <a:extLst>
              <a:ext uri="{FF2B5EF4-FFF2-40B4-BE49-F238E27FC236}">
                <a16:creationId xmlns:a16="http://schemas.microsoft.com/office/drawing/2014/main" id="{4FE659BD-9C3C-783B-B3B7-A4AF0003212B}"/>
              </a:ext>
            </a:extLst>
          </p:cNvPr>
          <p:cNvSpPr>
            <a:spLocks noGrp="1"/>
          </p:cNvSpPr>
          <p:nvPr>
            <p:ph type="ctrTitle"/>
          </p:nvPr>
        </p:nvSpPr>
        <p:spPr>
          <a:xfrm>
            <a:off x="609600" y="422788"/>
            <a:ext cx="11287431" cy="698090"/>
          </a:xfrm>
          <a:noFill/>
        </p:spPr>
        <p:txBody>
          <a:bodyPr>
            <a:normAutofit/>
          </a:bodyPr>
          <a:lstStyle/>
          <a:p>
            <a:pPr algn="l"/>
            <a:r>
              <a:rPr lang="en-US" sz="3600" u="sng" dirty="0">
                <a:solidFill>
                  <a:srgbClr val="002060"/>
                </a:solidFill>
                <a:latin typeface="Gill Sans MT" panose="020B0502020104020203" pitchFamily="34" charset="0"/>
                <a:ea typeface="+mn-ea"/>
                <a:cs typeface="+mn-cs"/>
              </a:rPr>
              <a:t>MTI SCHOLARSHIP PROGRAM</a:t>
            </a:r>
            <a:endParaRPr lang="en-US" sz="3600" b="1" u="sng" dirty="0">
              <a:solidFill>
                <a:srgbClr val="003A65"/>
              </a:solidFill>
              <a:latin typeface="Gill Sans MT" panose="020B0502020104020203" pitchFamily="34" charset="0"/>
              <a:cs typeface="Vrinda" panose="020B0502040204020203" pitchFamily="34" charset="0"/>
            </a:endParaRPr>
          </a:p>
        </p:txBody>
      </p:sp>
    </p:spTree>
    <p:extLst>
      <p:ext uri="{BB962C8B-B14F-4D97-AF65-F5344CB8AC3E}">
        <p14:creationId xmlns:p14="http://schemas.microsoft.com/office/powerpoint/2010/main" val="138787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S_powerpoint_FINAL (002)  -  Read-Only" id="{8E2FE9A9-EBEB-479D-A984-8BA92EED0348}" vid="{E0BA2D33-9AFD-42A6-8941-5CA3342701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38886</TotalTime>
  <Words>2227</Words>
  <Application>Microsoft Office PowerPoint</Application>
  <PresentationFormat>Widescreen</PresentationFormat>
  <Paragraphs>184</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Gill Sans MT</vt:lpstr>
      <vt:lpstr>Myriad Pro Light</vt:lpstr>
      <vt:lpstr>Sans </vt:lpstr>
      <vt:lpstr>Wingdings</vt:lpstr>
      <vt:lpstr>Office Theme</vt:lpstr>
      <vt:lpstr>Financial Aid Teacher Education  Informational               Session</vt:lpstr>
      <vt:lpstr> ILLINOIS STUDENT ASSISTANCE COMMISSION (ISAC) TEACHER EDUCATION PROGRAMS</vt:lpstr>
      <vt:lpstr>GOLDEN APPLE (GA) SCHOLARS PROGRAM</vt:lpstr>
      <vt:lpstr>GA ELIGIBILITY REQUIREMENTS</vt:lpstr>
      <vt:lpstr>GA ELIGIBILITY REQUIREMENTS CONTINUED</vt:lpstr>
      <vt:lpstr>GA TEACHING REQUIREMENTS</vt:lpstr>
      <vt:lpstr>GA SCHOLARSHIPS AMOUNT</vt:lpstr>
      <vt:lpstr>MINORITY TEACHERS OF ILLINOIS (MTI) SCHOLARSHIP PROGRAM</vt:lpstr>
      <vt:lpstr>MTI SCHOLARSHIP PROGRAM</vt:lpstr>
      <vt:lpstr>MTI ELIGIBILITY CRITERIA</vt:lpstr>
      <vt:lpstr>MTI ELIGIBILITY CRITERIA CONTINUED</vt:lpstr>
      <vt:lpstr>APPLYING FOR THE MTI SCHOLARSHIP</vt:lpstr>
      <vt:lpstr>MTI TEACHING REQUIREMENT</vt:lpstr>
      <vt:lpstr>SPECIAL EDUCATION TEACHER TUITION WAIVER (SETTW) PROGRAM</vt:lpstr>
      <vt:lpstr>SETTW ELIGIBILITY CRITERIA</vt:lpstr>
      <vt:lpstr>APPLYING FOR SETTW</vt:lpstr>
      <vt:lpstr>SETTW TEACHING REQUIREMENT</vt:lpstr>
      <vt:lpstr>TEACH GRANT</vt:lpstr>
      <vt:lpstr>TEACH GRANT AREAS OF HIGH NEED</vt:lpstr>
      <vt:lpstr>TEACH GRANT AREAS OF HIGH NEED</vt:lpstr>
      <vt:lpstr>TEACH GRANT REQUIREMENTS</vt:lpstr>
      <vt:lpstr>TEACH GRANT ELIGIBILITY</vt:lpstr>
      <vt:lpstr>TEACH GRANT SERVICE OBLIGATION</vt:lpstr>
      <vt:lpstr>TEACH GRANT</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Jeff</dc:creator>
  <cp:lastModifiedBy>Engelbrecht, Laci</cp:lastModifiedBy>
  <cp:revision>37</cp:revision>
  <cp:lastPrinted>2024-11-12T14:38:51Z</cp:lastPrinted>
  <dcterms:created xsi:type="dcterms:W3CDTF">2023-05-22T21:08:17Z</dcterms:created>
  <dcterms:modified xsi:type="dcterms:W3CDTF">2024-11-18T19:00:08Z</dcterms:modified>
</cp:coreProperties>
</file>