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69" r:id="rId4"/>
    <p:sldId id="276" r:id="rId5"/>
    <p:sldId id="284" r:id="rId6"/>
    <p:sldId id="285" r:id="rId7"/>
    <p:sldId id="265" r:id="rId8"/>
    <p:sldId id="286" r:id="rId9"/>
    <p:sldId id="282" r:id="rId10"/>
    <p:sldId id="283" r:id="rId11"/>
    <p:sldId id="288" r:id="rId12"/>
    <p:sldId id="272" r:id="rId13"/>
    <p:sldId id="274" r:id="rId14"/>
    <p:sldId id="27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  <a:srgbClr val="BF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>
      <p:cViewPr varScale="1">
        <p:scale>
          <a:sx n="106" d="100"/>
          <a:sy n="106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9C9A-D64A-6A47-BE97-1C6DF5775E2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21F5-0607-C744-8708-4F3F014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7C02-6ECB-F3F0-A78C-C4C82BD25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245E3-D029-CDE6-2288-FDCECE28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9FBB-C39D-0457-5AD2-9C229BE3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7EA4-3DBE-6A47-A223-147CD4ACCD37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2375-29FC-715D-41C0-CE5242BD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820F-8EE0-222E-0D10-DF739048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0D6B-5F0B-07AC-3024-991804A4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3D0DA-62BF-1F97-44CD-42B8A69B1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C919-05F1-1CE2-F281-F54B19D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C4B5-88AF-F948-8FEA-91E7C068E0A4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3F86-C2D3-ADA3-0667-8A361E1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EDB3-4E8F-DA21-5C10-8BF6899D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DCDCF-885D-52CD-D939-0C555EF06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041C2-584B-7A34-4E32-CA07F5B3D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D53B-7CA4-6E96-75A6-AB3A621E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3F8E-3AEF-B243-B7A3-754FA2B44D7D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B79E-693F-BC75-AD16-7E1A39E9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AC62C-7CC7-58BC-EF28-ED673DA2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3F25-A4B3-57DD-215A-FD22B5BE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32E0-528C-4128-4A2C-6655CD25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92CF-3025-D3E8-2A4F-2EEBD6FC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5184-2C9F-1547-8E81-448051A07D7D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1961-3604-74B6-9D19-CE209258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6C61-CD33-BDB3-2FA6-B54541D7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1F17-8657-3D4A-0E4A-6A417BA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AFAE-3BFE-3656-2878-D6DBDBFF7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AC265-580F-C683-41D6-3A2530AA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67D-0370-8C44-80C3-A70C0D803BDB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4D62-51BC-F88F-DC8B-3BF4C38C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891A-D284-AED7-7C7E-51D8E5A3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318-3208-8216-C580-7B75F45D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5CAD-3711-6A0D-FF74-45F224C3A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74127-2439-897A-F8F4-2FDE9B247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1EC0-258B-BC89-170B-7BCDD8AC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A9FA-34BC-0E45-9800-F3CC469AFB3A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5ABDC-EA82-141B-3D14-DC7E7DD9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0FE56-0F6A-0C7C-56D0-8EFAF95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59AB-6970-8FFC-2352-F3C7E426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230D2-3D41-C4FE-A2BF-2EB1D1C2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1577-2541-2506-DC6B-AB7FC56C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48E1A-B1A8-A873-6438-6C202A4F5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77BB2-2308-D186-C827-1A0D87D76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6048A-F26E-C503-C4AC-D5FCFA8F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832A-6783-DA4D-94AE-A0BA34824B1F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6705E-162D-E81F-4E59-D61AB93E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0632B-1D9D-7ED1-1249-A07798B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DE14-1578-A827-C10D-0BDF698B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0F258-AA0E-E453-2904-681AA95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1237-A7C7-AC4E-B7D6-23A176DC3244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5496-8152-B915-5BA6-B62FA86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27700-8FC8-27B7-A154-0FF384A9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CF707-2AE0-1AA0-F1BD-12212572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53ED-A325-B34D-95D4-CB4025269D4C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A5DBD-7084-6BF7-6FAF-FFB89178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E3B7-98AC-0899-06F5-E697894D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F392-D258-00FB-A9AA-3D64B7D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D31C-4F41-38E2-6C5D-79C6D539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E06D3-1CBF-52B3-4E65-26E75C4C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15A53-0BC5-36EE-D6BB-C24973CE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D701-C598-4843-8921-29F903775385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51D4C-EA33-D54D-99E3-D3231D06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1BDD1-7E56-03CA-97F2-1453CCC6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7A6B-AF6A-BBC4-6D7C-189278C7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B0E8D-18E2-2E90-392D-2507DE4E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5A38B-635D-2231-31DE-3A9C67311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B09EE-967A-AC71-D5DE-209C1625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13B7-CA8D-864E-88F3-EFEA2763453A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AA0DF-B316-7A52-298C-4D1D2DA0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FCEBD-6C6E-6FF5-ED4C-6B45A896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58316-9412-3CBF-E195-3AD72FAB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FA8E-A5AD-3F8A-2119-8CF9F50A0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AB3A-D70E-4E83-E8E8-44714FDC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2F0A-7248-0F43-BB1D-A03DDDA95FBC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9183-54C0-C6A6-7497-F2F9B9CC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0597-CDF6-D1A6-B319-BF92FD310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uis.ed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5472" y="949122"/>
            <a:ext cx="8476527" cy="2479878"/>
          </a:xfrm>
          <a:noFill/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2024-25 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474" y="3560618"/>
            <a:ext cx="8476526" cy="234826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What You Need to Know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FA922-724D-867B-FA1C-DB5F00E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472" y="6356350"/>
            <a:ext cx="8476526" cy="365125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3/12/2024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3" y="545528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Myriad Pro Light" panose="020B0403030403020204" pitchFamily="34" charset="0"/>
                <a:cs typeface="Vrinda" panose="020B0502040204020203" pitchFamily="34" charset="0"/>
              </a:rPr>
              <a:t>Aid Offer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14BF0E-5BDF-1978-EC82-A1274DB2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8" y="2428034"/>
            <a:ext cx="3820614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Freshman, On-Campus, IL Resident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High academics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High financial need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F9EAF6-2985-9040-8D20-1B73DAE44C2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E940A-E9DB-3E56-2C74-092DB7B2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61" y="3152782"/>
            <a:ext cx="8920159" cy="3306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3619A9-5081-7296-0AE5-63B8C19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9" y="102023"/>
            <a:ext cx="5817370" cy="28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3" y="545528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Myriad Pro Light" panose="020B0403030403020204" pitchFamily="34" charset="0"/>
                <a:cs typeface="Vrinda" panose="020B0502040204020203" pitchFamily="34" charset="0"/>
              </a:rPr>
              <a:t>Aid Offer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14BF0E-5BDF-1978-EC82-A1274DB2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8" y="2428034"/>
            <a:ext cx="3820614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Transfer, Off-Campus, IL Resident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Average academics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Some financial need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F9EAF6-2985-9040-8D20-1B73DAE44C2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2A146-706C-6240-467C-AD58C02A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13" y="265085"/>
            <a:ext cx="5893996" cy="2946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45B80-201E-66D3-B319-F11BAC7C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32" y="3429000"/>
            <a:ext cx="8519227" cy="28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A6ACC-4C46-CF7B-756F-82BEA4EA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1" r="3617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F9EAF6-2985-9040-8D20-1B73DAE44C2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Tips and Reminders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000"/>
              <a:t>Net Price Calculator- </a:t>
            </a:r>
            <a:r>
              <a:rPr lang="en-US" sz="2000" u="sng"/>
              <a:t>www.uis.edu/financial-aid/cost-attendance/net-price-calculator</a:t>
            </a:r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000"/>
              <a:t>UIS FAFSA Simplification page- </a:t>
            </a:r>
            <a:r>
              <a:rPr lang="en-US" sz="2000" u="sng"/>
              <a:t>go.uis.edu/fafsasimplification</a:t>
            </a:r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000"/>
              <a:t>Visit New Student Information</a:t>
            </a:r>
            <a:br>
              <a:rPr lang="en-US" sz="2000"/>
            </a:br>
            <a:r>
              <a:rPr lang="en-US" sz="2000" u="sng"/>
              <a:t>go.uis.edu/FinancialAidNewStudentInformation</a:t>
            </a:r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000"/>
              <a:t>Contact UIS Financial Aid for assistance or to set up an individual appointment.</a:t>
            </a:r>
            <a:br>
              <a:rPr lang="en-US" sz="2000"/>
            </a:br>
            <a:r>
              <a:rPr lang="en-US" sz="2000" u="sng"/>
              <a:t>go.uis.edu/finaid</a:t>
            </a:r>
          </a:p>
        </p:txBody>
      </p:sp>
    </p:spTree>
    <p:extLst>
      <p:ext uri="{BB962C8B-B14F-4D97-AF65-F5344CB8AC3E}">
        <p14:creationId xmlns:p14="http://schemas.microsoft.com/office/powerpoint/2010/main" val="273460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4" y="152400"/>
            <a:ext cx="11665526" cy="10529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UIS Self-Service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74" y="1801091"/>
            <a:ext cx="11665526" cy="3851563"/>
          </a:xfrm>
          <a:noFill/>
        </p:spPr>
        <p:txBody>
          <a:bodyPr>
            <a:normAutofit/>
          </a:bodyPr>
          <a:lstStyle/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Subtitle /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7004E-81D7-7EC3-D257-BE4D0110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879"/>
            <a:ext cx="12192000" cy="47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Self-Service Financial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8B84CC-C356-3325-6DD0-190DCCC7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054"/>
            <a:ext cx="12192000" cy="43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E9FC370-C534-0095-B161-2AA80B23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 r="2" b="2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45E28-6F65-0EF5-C22C-D28FCD672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9510" y="2551558"/>
            <a:ext cx="5847780" cy="334787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Contact UIS Financial Aid</a:t>
            </a:r>
          </a:p>
          <a:p>
            <a:pPr marL="0"/>
            <a:r>
              <a:rPr lang="en-US" sz="3200" dirty="0"/>
              <a:t>Ph 217-206-6724</a:t>
            </a:r>
          </a:p>
          <a:p>
            <a:pPr marL="0"/>
            <a:r>
              <a:rPr lang="en-US" sz="3200" dirty="0"/>
              <a:t>Email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finaid@uis.edu</a:t>
            </a:r>
            <a:endParaRPr lang="en-US" sz="3200" dirty="0"/>
          </a:p>
          <a:p>
            <a:pPr marL="0"/>
            <a:endParaRPr lang="en-US" sz="3200" dirty="0"/>
          </a:p>
          <a:p>
            <a:pPr marL="0" indent="0">
              <a:buNone/>
            </a:pPr>
            <a:r>
              <a:rPr lang="en-US" sz="3200" dirty="0"/>
              <a:t>Set up an appointment:</a:t>
            </a:r>
          </a:p>
          <a:p>
            <a:pPr marL="0"/>
            <a:r>
              <a:rPr lang="en-US" sz="3200" u="sng" dirty="0"/>
              <a:t>go.uis.edu/</a:t>
            </a:r>
            <a:r>
              <a:rPr lang="en-US" sz="3200" u="sng" dirty="0" err="1"/>
              <a:t>contactFA</a:t>
            </a:r>
            <a:endParaRPr lang="en-US" sz="3200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2260" y="6356350"/>
            <a:ext cx="13815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F9EAF6-2985-9040-8D20-1B73DAE44C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9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Tonight’s Agenda</a:t>
            </a:r>
            <a:endParaRPr lang="en-US" sz="5400" b="1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3FC8C-2070-B94D-FB68-73B617FDB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4902175" cy="4351338"/>
          </a:xfrm>
          <a:noFill/>
        </p:spPr>
        <p:txBody>
          <a:bodyPr>
            <a:normAutofit/>
          </a:bodyPr>
          <a:lstStyle/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FAFSA Overview 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Aid Offer Review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Q&amp;A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525330DB-B67A-5355-839C-2DC28770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75" y="1467134"/>
            <a:ext cx="64952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4" y="415637"/>
            <a:ext cx="11665526" cy="10529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Major FAFSA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74" y="1649691"/>
            <a:ext cx="11398433" cy="4430598"/>
          </a:xfrm>
          <a:noFill/>
        </p:spPr>
        <p:txBody>
          <a:bodyPr>
            <a:normAutofit fontScale="92500" lnSpcReduction="10000"/>
          </a:bodyPr>
          <a:lstStyle/>
          <a:p>
            <a:pPr algn="l">
              <a:tabLst>
                <a:tab pos="217488" algn="l"/>
                <a:tab pos="449263" algn="l"/>
              </a:tabLst>
            </a:pPr>
            <a:r>
              <a:rPr lang="en-US" sz="36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Here’s what you need to know: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Student Aid Index (SAI) replaces the Expected Family Contribution (EFC)</a:t>
            </a:r>
            <a:endParaRPr lang="en-US" sz="36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Federal Pell Grant eligibility expands to more students. 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Federal tax information is transmitted directly from the IRS.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number of college students in the family no longer considered.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Details such as net worth of farms (excluding primary residences) and small businesses are now required to be reported.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Tax filers are required to provide consent to retrieve tax data from the IRS.</a:t>
            </a:r>
          </a:p>
          <a:p>
            <a:pPr algn="l">
              <a:tabLst>
                <a:tab pos="217488" algn="l"/>
                <a:tab pos="449263" algn="l"/>
              </a:tabLst>
            </a:pPr>
            <a:endParaRPr lang="en-US" sz="28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Updates and details available on </a:t>
            </a:r>
            <a:r>
              <a:rPr lang="en-US" sz="2800" dirty="0" err="1">
                <a:solidFill>
                  <a:schemeClr val="bg1"/>
                </a:solidFill>
              </a:rPr>
              <a:t>StudentAid.Gov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Steps to complete the FAFSA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3FC8C-2070-B94D-FB68-73B617FDB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11153337" cy="4351338"/>
          </a:xfrm>
          <a:noFill/>
        </p:spPr>
        <p:txBody>
          <a:bodyPr>
            <a:normAutofit/>
          </a:bodyPr>
          <a:lstStyle/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Create or Confirm your StudentAid.gov account (formerly FSA ID)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Complete the Student section of the FAFSA. 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Indicate any contributors (usually parents or a spo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use) to your FAFSA. 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Contributors will receive an email inv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itation to your FAFSA.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Contributors complete their section of the FAFSA (within 45 days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).</a:t>
            </a:r>
          </a:p>
          <a:p>
            <a:pPr marL="0" indent="0" algn="ctr">
              <a:buNone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*Ensure all parties sign electronically and submit*</a:t>
            </a:r>
          </a:p>
          <a:p>
            <a:pPr marL="0" indent="0" algn="ctr">
              <a:buNone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Once the FAFSA is submitted and processed, you should receive an email confirmation from FSA.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BE349-2CBE-DAA2-8897-3F4E4E40BB1A}"/>
              </a:ext>
            </a:extLst>
          </p:cNvPr>
          <p:cNvSpPr txBox="1"/>
          <p:nvPr/>
        </p:nvSpPr>
        <p:spPr>
          <a:xfrm>
            <a:off x="628988" y="1262793"/>
            <a:ext cx="373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Submit the FAFSA, if you have not already.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Most students complete the form in minutes, not hours!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StudentAid.gov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F87FA-4950-1970-654F-FA91ECFB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09" y="136525"/>
            <a:ext cx="6212891" cy="63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BE349-2CBE-DAA2-8897-3F4E4E40BB1A}"/>
              </a:ext>
            </a:extLst>
          </p:cNvPr>
          <p:cNvSpPr txBox="1"/>
          <p:nvPr/>
        </p:nvSpPr>
        <p:spPr>
          <a:xfrm>
            <a:off x="715617" y="974035"/>
            <a:ext cx="39526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FAFSA Contributors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Most dependent students must list a parent or parents as contributors</a:t>
            </a:r>
          </a:p>
          <a:p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If you are not sure who to invite to your FAFSA, there is an easy wizard in the form to help you.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51" y="635266"/>
            <a:ext cx="6584908" cy="527464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49305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What to Expect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79E79-C7B3-D82D-59ED-9C69001A1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30417"/>
            <a:ext cx="5257800" cy="4490679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FAFSA processes in 2-3 days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Students receive an email that the FAFSA is processed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Schools receive FAFSA data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Within a week or two, student receives aid offer notification from UIS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Students who intend to enroll, accept/decline aid and return any missing forms.</a:t>
            </a:r>
          </a:p>
          <a:p>
            <a:pPr marL="0" indent="0" algn="l">
              <a:buNone/>
              <a:tabLst>
                <a:tab pos="217488" algn="l"/>
                <a:tab pos="449263" algn="l"/>
              </a:tabLst>
            </a:pPr>
            <a:endParaRPr lang="en-US" sz="2800" dirty="0">
              <a:solidFill>
                <a:schemeClr val="bg1"/>
              </a:solidFill>
              <a:cs typeface="Vrinda" panose="020B0502040204020203" pitchFamily="34" charset="0"/>
            </a:endParaRPr>
          </a:p>
          <a:p>
            <a:pPr marL="0" indent="0" algn="l">
              <a:buNone/>
              <a:tabLst>
                <a:tab pos="217488" algn="l"/>
                <a:tab pos="449263" algn="l"/>
              </a:tabLst>
            </a:pPr>
            <a:r>
              <a:rPr lang="en-US" b="1" dirty="0">
                <a:solidFill>
                  <a:schemeClr val="bg1"/>
                </a:solidFill>
                <a:cs typeface="Vrinda" panose="020B0502040204020203" pitchFamily="34" charset="0"/>
              </a:rPr>
              <a:t>Watch for communications from UIS Financial Aid for updates.</a:t>
            </a:r>
            <a:endParaRPr lang="en-US" sz="2800" b="1" dirty="0">
              <a:solidFill>
                <a:schemeClr val="bg1"/>
              </a:solidFill>
              <a:cs typeface="Vrinda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 descr="Path winding through a grassy field">
            <a:extLst>
              <a:ext uri="{FF2B5EF4-FFF2-40B4-BE49-F238E27FC236}">
                <a16:creationId xmlns:a16="http://schemas.microsoft.com/office/drawing/2014/main" id="{38737515-0591-DEBF-16F6-1F7261FB87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0437" y="2284141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188326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CDCF26-D54E-627E-DA56-122A963C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FAFSA Submission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824A8-2A7D-BE4C-3660-5262CCE22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9330" y="1614964"/>
            <a:ext cx="7334450" cy="18133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ED13C-0552-CD72-84D4-F5138C327644}"/>
              </a:ext>
            </a:extLst>
          </p:cNvPr>
          <p:cNvSpPr txBox="1"/>
          <p:nvPr/>
        </p:nvSpPr>
        <p:spPr>
          <a:xfrm>
            <a:off x="596766" y="1367489"/>
            <a:ext cx="3782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Eligibility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FAFSA Form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School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Steps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Ability to print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9FE0-1607-321A-D234-04C04D2DF3DF}"/>
              </a:ext>
            </a:extLst>
          </p:cNvPr>
          <p:cNvSpPr txBox="1"/>
          <p:nvPr/>
        </p:nvSpPr>
        <p:spPr>
          <a:xfrm>
            <a:off x="4469330" y="3675813"/>
            <a:ext cx="7182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Ability to make corrections is available.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Some common mistakes: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-Missing signature(s)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-Incorrect answer to Unsub only question/parent data missing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BD35620-6041-7AF0-E04F-C0117ABE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2" y="4042610"/>
            <a:ext cx="3543060" cy="17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Aid Offer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9</a:t>
            </a:fld>
            <a:endParaRPr lang="en-US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81C4B7C-D969-D40E-9695-06D5801FC4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3065" y="2075884"/>
            <a:ext cx="6316003" cy="3115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10675-8F95-9BAA-3E1A-811576034FDE}"/>
              </a:ext>
            </a:extLst>
          </p:cNvPr>
          <p:cNvSpPr txBox="1"/>
          <p:nvPr/>
        </p:nvSpPr>
        <p:spPr>
          <a:xfrm>
            <a:off x="382094" y="1780674"/>
            <a:ext cx="49310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the Student Aid Index (SAI)?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Number resulting from the evaluation of the student’s (and family) approximate financial resources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Student Contribution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Parent Contribution (Dependent Students)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4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S_powerpoint_FINAL (002)  -  Read-Only" id="{8E2FE9A9-EBEB-479D-A984-8BA92EED0348}" vid="{E0BA2D33-9AFD-42A6-8941-5CA334270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39014</TotalTime>
  <Words>553</Words>
  <Application>Microsoft Office PowerPoint</Application>
  <PresentationFormat>Widescreen</PresentationFormat>
  <Paragraphs>101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 Pro Light</vt:lpstr>
      <vt:lpstr>Vrinda</vt:lpstr>
      <vt:lpstr>Office Theme</vt:lpstr>
      <vt:lpstr>2024-25 Financial Aid</vt:lpstr>
      <vt:lpstr>Tonight’s Agenda</vt:lpstr>
      <vt:lpstr>Major FAFSA Changes</vt:lpstr>
      <vt:lpstr>Steps to complete the FAFSA</vt:lpstr>
      <vt:lpstr>PowerPoint Presentation</vt:lpstr>
      <vt:lpstr>PowerPoint Presentation</vt:lpstr>
      <vt:lpstr>What to Expect Next</vt:lpstr>
      <vt:lpstr>FAFSA Submission Summary</vt:lpstr>
      <vt:lpstr>Aid Offer Information</vt:lpstr>
      <vt:lpstr>Aid Offer Examples</vt:lpstr>
      <vt:lpstr>Aid Offer Examples</vt:lpstr>
      <vt:lpstr>Tips and Reminders</vt:lpstr>
      <vt:lpstr>UIS Self-Service Experience</vt:lpstr>
      <vt:lpstr>Self-Service Financial Aid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Jeff</dc:creator>
  <cp:lastModifiedBy>Engelbrecht, Laci</cp:lastModifiedBy>
  <cp:revision>25</cp:revision>
  <cp:lastPrinted>2023-05-23T15:25:48Z</cp:lastPrinted>
  <dcterms:created xsi:type="dcterms:W3CDTF">2023-05-22T21:08:17Z</dcterms:created>
  <dcterms:modified xsi:type="dcterms:W3CDTF">2024-05-17T00:14:02Z</dcterms:modified>
</cp:coreProperties>
</file>