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0"/>
  </p:notesMasterIdLst>
  <p:handoutMasterIdLst>
    <p:handoutMasterId r:id="rId41"/>
  </p:handoutMasterIdLst>
  <p:sldIdLst>
    <p:sldId id="258" r:id="rId5"/>
    <p:sldId id="270" r:id="rId6"/>
    <p:sldId id="299" r:id="rId7"/>
    <p:sldId id="277" r:id="rId8"/>
    <p:sldId id="298" r:id="rId9"/>
    <p:sldId id="260" r:id="rId10"/>
    <p:sldId id="261" r:id="rId11"/>
    <p:sldId id="262" r:id="rId12"/>
    <p:sldId id="263" r:id="rId13"/>
    <p:sldId id="264" r:id="rId14"/>
    <p:sldId id="300" r:id="rId15"/>
    <p:sldId id="302" r:id="rId16"/>
    <p:sldId id="303" r:id="rId17"/>
    <p:sldId id="304" r:id="rId18"/>
    <p:sldId id="305" r:id="rId19"/>
    <p:sldId id="306" r:id="rId20"/>
    <p:sldId id="307" r:id="rId21"/>
    <p:sldId id="308" r:id="rId22"/>
    <p:sldId id="309" r:id="rId23"/>
    <p:sldId id="310" r:id="rId24"/>
    <p:sldId id="265" r:id="rId25"/>
    <p:sldId id="284" r:id="rId26"/>
    <p:sldId id="286" r:id="rId27"/>
    <p:sldId id="282" r:id="rId28"/>
    <p:sldId id="266" r:id="rId29"/>
    <p:sldId id="267" r:id="rId30"/>
    <p:sldId id="268" r:id="rId31"/>
    <p:sldId id="288" r:id="rId32"/>
    <p:sldId id="311" r:id="rId33"/>
    <p:sldId id="271" r:id="rId34"/>
    <p:sldId id="297" r:id="rId35"/>
    <p:sldId id="296" r:id="rId36"/>
    <p:sldId id="312" r:id="rId37"/>
    <p:sldId id="278" r:id="rId38"/>
    <p:sldId id="272" r:id="rId39"/>
  </p:sldIdLst>
  <p:sldSz cx="9144000" cy="6858000" type="screen4x3"/>
  <p:notesSz cx="7077075" cy="90519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8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8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8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8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84" charset="-128"/>
        <a:cs typeface="+mn-cs"/>
      </a:defRPr>
    </a:lvl5pPr>
    <a:lvl6pPr marL="2286000" algn="l" defTabSz="914400" rtl="0" eaLnBrk="1" latinLnBrk="0" hangingPunct="1">
      <a:defRPr kern="1200">
        <a:solidFill>
          <a:schemeClr val="tx1"/>
        </a:solidFill>
        <a:latin typeface="Arial" charset="0"/>
        <a:ea typeface="ＭＳ Ｐゴシック" pitchFamily="-84" charset="-128"/>
        <a:cs typeface="+mn-cs"/>
      </a:defRPr>
    </a:lvl6pPr>
    <a:lvl7pPr marL="2743200" algn="l" defTabSz="914400" rtl="0" eaLnBrk="1" latinLnBrk="0" hangingPunct="1">
      <a:defRPr kern="1200">
        <a:solidFill>
          <a:schemeClr val="tx1"/>
        </a:solidFill>
        <a:latin typeface="Arial" charset="0"/>
        <a:ea typeface="ＭＳ Ｐゴシック" pitchFamily="-84" charset="-128"/>
        <a:cs typeface="+mn-cs"/>
      </a:defRPr>
    </a:lvl7pPr>
    <a:lvl8pPr marL="3200400" algn="l" defTabSz="914400" rtl="0" eaLnBrk="1" latinLnBrk="0" hangingPunct="1">
      <a:defRPr kern="1200">
        <a:solidFill>
          <a:schemeClr val="tx1"/>
        </a:solidFill>
        <a:latin typeface="Arial" charset="0"/>
        <a:ea typeface="ＭＳ Ｐゴシック" pitchFamily="-84" charset="-128"/>
        <a:cs typeface="+mn-cs"/>
      </a:defRPr>
    </a:lvl8pPr>
    <a:lvl9pPr marL="3657600" algn="l" defTabSz="914400" rtl="0" eaLnBrk="1" latinLnBrk="0" hangingPunct="1">
      <a:defRPr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86C"/>
    <a:srgbClr val="C8B18B"/>
    <a:srgbClr val="003366"/>
    <a:srgbClr val="C94235"/>
    <a:srgbClr val="8A4E85"/>
    <a:srgbClr val="829E86"/>
    <a:srgbClr val="D6CCC1"/>
    <a:srgbClr val="00A68C"/>
    <a:srgbClr val="6C4F3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4149" autoAdjust="0"/>
  </p:normalViewPr>
  <p:slideViewPr>
    <p:cSldViewPr snapToObjects="1">
      <p:cViewPr varScale="1">
        <p:scale>
          <a:sx n="96" d="100"/>
          <a:sy n="96" d="100"/>
        </p:scale>
        <p:origin x="2016" y="90"/>
      </p:cViewPr>
      <p:guideLst>
        <p:guide orient="horz" pos="2160"/>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4008705" y="0"/>
            <a:ext cx="3066733" cy="452596"/>
          </a:xfrm>
          <a:prstGeom prst="rect">
            <a:avLst/>
          </a:prstGeom>
        </p:spPr>
        <p:txBody>
          <a:bodyPr vert="horz" lIns="91440" tIns="45720" rIns="91440" bIns="45720" rtlCol="0"/>
          <a:lstStyle>
            <a:lvl1pPr algn="r">
              <a:defRPr sz="1200">
                <a:latin typeface="Arial" charset="0"/>
              </a:defRPr>
            </a:lvl1pPr>
          </a:lstStyle>
          <a:p>
            <a:pPr>
              <a:defRPr/>
            </a:pPr>
            <a:fld id="{1AEF4ABC-B75D-433E-BC0E-D294BD9F8C26}" type="datetimeFigureOut">
              <a:rPr lang="en-US"/>
              <a:pPr>
                <a:defRPr/>
              </a:pPr>
              <a:t>4/27/2023</a:t>
            </a:fld>
            <a:endParaRPr lang="en-US"/>
          </a:p>
        </p:txBody>
      </p:sp>
      <p:sp>
        <p:nvSpPr>
          <p:cNvPr id="4" name="Footer Placeholder 3"/>
          <p:cNvSpPr>
            <a:spLocks noGrp="1"/>
          </p:cNvSpPr>
          <p:nvPr>
            <p:ph type="ftr" sz="quarter" idx="2"/>
          </p:nvPr>
        </p:nvSpPr>
        <p:spPr>
          <a:xfrm>
            <a:off x="0" y="8597758"/>
            <a:ext cx="3066733" cy="452596"/>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008705" y="8597758"/>
            <a:ext cx="3066733" cy="452596"/>
          </a:xfrm>
          <a:prstGeom prst="rect">
            <a:avLst/>
          </a:prstGeom>
        </p:spPr>
        <p:txBody>
          <a:bodyPr vert="horz" lIns="91440" tIns="45720" rIns="91440" bIns="45720" rtlCol="0" anchor="b"/>
          <a:lstStyle>
            <a:lvl1pPr algn="r">
              <a:defRPr sz="1200">
                <a:latin typeface="Arial" charset="0"/>
              </a:defRPr>
            </a:lvl1pPr>
          </a:lstStyle>
          <a:p>
            <a:pPr>
              <a:defRPr/>
            </a:pPr>
            <a:fld id="{4B71B81C-18AF-4C60-82C1-B662EFD61956}" type="slidenum">
              <a:rPr lang="en-US"/>
              <a:pPr>
                <a:defRPr/>
              </a:pPr>
              <a:t>‹#›</a:t>
            </a:fld>
            <a:endParaRPr lang="en-US"/>
          </a:p>
        </p:txBody>
      </p:sp>
    </p:spTree>
    <p:extLst>
      <p:ext uri="{BB962C8B-B14F-4D97-AF65-F5344CB8AC3E}">
        <p14:creationId xmlns:p14="http://schemas.microsoft.com/office/powerpoint/2010/main" val="150844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877285F1-D826-43B1-958A-8060B268AF58}" type="datetimeFigureOut">
              <a:rPr lang="en-US" smtClean="0"/>
              <a:t>4/27/2023</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98C42AC6-4779-4180-836D-019E6F7B483A}" type="slidenum">
              <a:rPr lang="en-US" smtClean="0"/>
              <a:t>‹#›</a:t>
            </a:fld>
            <a:endParaRPr lang="en-US"/>
          </a:p>
        </p:txBody>
      </p:sp>
    </p:spTree>
    <p:extLst>
      <p:ext uri="{BB962C8B-B14F-4D97-AF65-F5344CB8AC3E}">
        <p14:creationId xmlns:p14="http://schemas.microsoft.com/office/powerpoint/2010/main" val="180418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a:t>MM</a:t>
            </a:r>
          </a:p>
        </p:txBody>
      </p:sp>
    </p:spTree>
    <p:extLst>
      <p:ext uri="{BB962C8B-B14F-4D97-AF65-F5344CB8AC3E}">
        <p14:creationId xmlns:p14="http://schemas.microsoft.com/office/powerpoint/2010/main" val="652843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MO</a:t>
            </a:r>
          </a:p>
        </p:txBody>
      </p:sp>
    </p:spTree>
    <p:extLst>
      <p:ext uri="{BB962C8B-B14F-4D97-AF65-F5344CB8AC3E}">
        <p14:creationId xmlns:p14="http://schemas.microsoft.com/office/powerpoint/2010/main" val="2244154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t>
            </a:r>
          </a:p>
        </p:txBody>
      </p:sp>
      <p:sp>
        <p:nvSpPr>
          <p:cNvPr id="4" name="Slide Number Placeholder 3"/>
          <p:cNvSpPr>
            <a:spLocks noGrp="1"/>
          </p:cNvSpPr>
          <p:nvPr>
            <p:ph type="sldNum" sz="quarter" idx="5"/>
          </p:nvPr>
        </p:nvSpPr>
        <p:spPr/>
        <p:txBody>
          <a:bodyPr/>
          <a:lstStyle/>
          <a:p>
            <a:fld id="{98C42AC6-4779-4180-836D-019E6F7B483A}" type="slidenum">
              <a:rPr lang="en-US" smtClean="0"/>
              <a:t>11</a:t>
            </a:fld>
            <a:endParaRPr lang="en-US"/>
          </a:p>
        </p:txBody>
      </p:sp>
    </p:spTree>
    <p:extLst>
      <p:ext uri="{BB962C8B-B14F-4D97-AF65-F5344CB8AC3E}">
        <p14:creationId xmlns:p14="http://schemas.microsoft.com/office/powerpoint/2010/main" val="137024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t>
            </a:r>
          </a:p>
        </p:txBody>
      </p:sp>
      <p:sp>
        <p:nvSpPr>
          <p:cNvPr id="4" name="Slide Number Placeholder 3"/>
          <p:cNvSpPr>
            <a:spLocks noGrp="1"/>
          </p:cNvSpPr>
          <p:nvPr>
            <p:ph type="sldNum" sz="quarter" idx="5"/>
          </p:nvPr>
        </p:nvSpPr>
        <p:spPr/>
        <p:txBody>
          <a:bodyPr/>
          <a:lstStyle/>
          <a:p>
            <a:fld id="{98C42AC6-4779-4180-836D-019E6F7B483A}" type="slidenum">
              <a:rPr lang="en-US" smtClean="0"/>
              <a:t>12</a:t>
            </a:fld>
            <a:endParaRPr lang="en-US"/>
          </a:p>
        </p:txBody>
      </p:sp>
    </p:spTree>
    <p:extLst>
      <p:ext uri="{BB962C8B-B14F-4D97-AF65-F5344CB8AC3E}">
        <p14:creationId xmlns:p14="http://schemas.microsoft.com/office/powerpoint/2010/main" val="4246871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t>
            </a:r>
          </a:p>
        </p:txBody>
      </p:sp>
      <p:sp>
        <p:nvSpPr>
          <p:cNvPr id="4" name="Slide Number Placeholder 3"/>
          <p:cNvSpPr>
            <a:spLocks noGrp="1"/>
          </p:cNvSpPr>
          <p:nvPr>
            <p:ph type="sldNum" sz="quarter" idx="5"/>
          </p:nvPr>
        </p:nvSpPr>
        <p:spPr/>
        <p:txBody>
          <a:bodyPr/>
          <a:lstStyle/>
          <a:p>
            <a:fld id="{98C42AC6-4779-4180-836D-019E6F7B483A}" type="slidenum">
              <a:rPr lang="en-US" smtClean="0"/>
              <a:t>13</a:t>
            </a:fld>
            <a:endParaRPr lang="en-US"/>
          </a:p>
        </p:txBody>
      </p:sp>
    </p:spTree>
    <p:extLst>
      <p:ext uri="{BB962C8B-B14F-4D97-AF65-F5344CB8AC3E}">
        <p14:creationId xmlns:p14="http://schemas.microsoft.com/office/powerpoint/2010/main" val="2490476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t>
            </a:r>
          </a:p>
        </p:txBody>
      </p:sp>
      <p:sp>
        <p:nvSpPr>
          <p:cNvPr id="4" name="Slide Number Placeholder 3"/>
          <p:cNvSpPr>
            <a:spLocks noGrp="1"/>
          </p:cNvSpPr>
          <p:nvPr>
            <p:ph type="sldNum" sz="quarter" idx="5"/>
          </p:nvPr>
        </p:nvSpPr>
        <p:spPr/>
        <p:txBody>
          <a:bodyPr/>
          <a:lstStyle/>
          <a:p>
            <a:fld id="{98C42AC6-4779-4180-836D-019E6F7B483A}" type="slidenum">
              <a:rPr lang="en-US" smtClean="0"/>
              <a:t>14</a:t>
            </a:fld>
            <a:endParaRPr lang="en-US"/>
          </a:p>
        </p:txBody>
      </p:sp>
    </p:spTree>
    <p:extLst>
      <p:ext uri="{BB962C8B-B14F-4D97-AF65-F5344CB8AC3E}">
        <p14:creationId xmlns:p14="http://schemas.microsoft.com/office/powerpoint/2010/main" val="3176693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t>
            </a:r>
          </a:p>
        </p:txBody>
      </p:sp>
      <p:sp>
        <p:nvSpPr>
          <p:cNvPr id="4" name="Slide Number Placeholder 3"/>
          <p:cNvSpPr>
            <a:spLocks noGrp="1"/>
          </p:cNvSpPr>
          <p:nvPr>
            <p:ph type="sldNum" sz="quarter" idx="5"/>
          </p:nvPr>
        </p:nvSpPr>
        <p:spPr/>
        <p:txBody>
          <a:bodyPr/>
          <a:lstStyle/>
          <a:p>
            <a:fld id="{98C42AC6-4779-4180-836D-019E6F7B483A}" type="slidenum">
              <a:rPr lang="en-US" smtClean="0"/>
              <a:t>15</a:t>
            </a:fld>
            <a:endParaRPr lang="en-US"/>
          </a:p>
        </p:txBody>
      </p:sp>
    </p:spTree>
    <p:extLst>
      <p:ext uri="{BB962C8B-B14F-4D97-AF65-F5344CB8AC3E}">
        <p14:creationId xmlns:p14="http://schemas.microsoft.com/office/powerpoint/2010/main" val="2029178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t>
            </a:r>
          </a:p>
        </p:txBody>
      </p:sp>
      <p:sp>
        <p:nvSpPr>
          <p:cNvPr id="4" name="Slide Number Placeholder 3"/>
          <p:cNvSpPr>
            <a:spLocks noGrp="1"/>
          </p:cNvSpPr>
          <p:nvPr>
            <p:ph type="sldNum" sz="quarter" idx="5"/>
          </p:nvPr>
        </p:nvSpPr>
        <p:spPr/>
        <p:txBody>
          <a:bodyPr/>
          <a:lstStyle/>
          <a:p>
            <a:fld id="{98C42AC6-4779-4180-836D-019E6F7B483A}" type="slidenum">
              <a:rPr lang="en-US" smtClean="0"/>
              <a:t>16</a:t>
            </a:fld>
            <a:endParaRPr lang="en-US"/>
          </a:p>
        </p:txBody>
      </p:sp>
    </p:spTree>
    <p:extLst>
      <p:ext uri="{BB962C8B-B14F-4D97-AF65-F5344CB8AC3E}">
        <p14:creationId xmlns:p14="http://schemas.microsoft.com/office/powerpoint/2010/main" val="4138157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t>
            </a:r>
          </a:p>
        </p:txBody>
      </p:sp>
      <p:sp>
        <p:nvSpPr>
          <p:cNvPr id="4" name="Slide Number Placeholder 3"/>
          <p:cNvSpPr>
            <a:spLocks noGrp="1"/>
          </p:cNvSpPr>
          <p:nvPr>
            <p:ph type="sldNum" sz="quarter" idx="5"/>
          </p:nvPr>
        </p:nvSpPr>
        <p:spPr/>
        <p:txBody>
          <a:bodyPr/>
          <a:lstStyle/>
          <a:p>
            <a:fld id="{98C42AC6-4779-4180-836D-019E6F7B483A}" type="slidenum">
              <a:rPr lang="en-US" smtClean="0"/>
              <a:t>17</a:t>
            </a:fld>
            <a:endParaRPr lang="en-US"/>
          </a:p>
        </p:txBody>
      </p:sp>
    </p:spTree>
    <p:extLst>
      <p:ext uri="{BB962C8B-B14F-4D97-AF65-F5344CB8AC3E}">
        <p14:creationId xmlns:p14="http://schemas.microsoft.com/office/powerpoint/2010/main" val="1989085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p:txBody>
      </p:sp>
      <p:sp>
        <p:nvSpPr>
          <p:cNvPr id="4" name="Slide Number Placeholder 3"/>
          <p:cNvSpPr>
            <a:spLocks noGrp="1"/>
          </p:cNvSpPr>
          <p:nvPr>
            <p:ph type="sldNum" sz="quarter" idx="5"/>
          </p:nvPr>
        </p:nvSpPr>
        <p:spPr/>
        <p:txBody>
          <a:bodyPr/>
          <a:lstStyle/>
          <a:p>
            <a:fld id="{98C42AC6-4779-4180-836D-019E6F7B483A}" type="slidenum">
              <a:rPr lang="en-US" smtClean="0"/>
              <a:t>18</a:t>
            </a:fld>
            <a:endParaRPr lang="en-US"/>
          </a:p>
        </p:txBody>
      </p:sp>
    </p:spTree>
    <p:extLst>
      <p:ext uri="{BB962C8B-B14F-4D97-AF65-F5344CB8AC3E}">
        <p14:creationId xmlns:p14="http://schemas.microsoft.com/office/powerpoint/2010/main" val="2503624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p:txBody>
      </p:sp>
      <p:sp>
        <p:nvSpPr>
          <p:cNvPr id="4" name="Slide Number Placeholder 3"/>
          <p:cNvSpPr>
            <a:spLocks noGrp="1"/>
          </p:cNvSpPr>
          <p:nvPr>
            <p:ph type="sldNum" sz="quarter" idx="5"/>
          </p:nvPr>
        </p:nvSpPr>
        <p:spPr/>
        <p:txBody>
          <a:bodyPr/>
          <a:lstStyle/>
          <a:p>
            <a:fld id="{98C42AC6-4779-4180-836D-019E6F7B483A}" type="slidenum">
              <a:rPr lang="en-US" smtClean="0"/>
              <a:t>19</a:t>
            </a:fld>
            <a:endParaRPr lang="en-US"/>
          </a:p>
        </p:txBody>
      </p:sp>
    </p:spTree>
    <p:extLst>
      <p:ext uri="{BB962C8B-B14F-4D97-AF65-F5344CB8AC3E}">
        <p14:creationId xmlns:p14="http://schemas.microsoft.com/office/powerpoint/2010/main" val="106725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a:t>MM</a:t>
            </a:r>
          </a:p>
        </p:txBody>
      </p:sp>
    </p:spTree>
    <p:extLst>
      <p:ext uri="{BB962C8B-B14F-4D97-AF65-F5344CB8AC3E}">
        <p14:creationId xmlns:p14="http://schemas.microsoft.com/office/powerpoint/2010/main" val="1744031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p:txBody>
      </p:sp>
      <p:sp>
        <p:nvSpPr>
          <p:cNvPr id="4" name="Slide Number Placeholder 3"/>
          <p:cNvSpPr>
            <a:spLocks noGrp="1"/>
          </p:cNvSpPr>
          <p:nvPr>
            <p:ph type="sldNum" sz="quarter" idx="5"/>
          </p:nvPr>
        </p:nvSpPr>
        <p:spPr/>
        <p:txBody>
          <a:bodyPr/>
          <a:lstStyle/>
          <a:p>
            <a:fld id="{98C42AC6-4779-4180-836D-019E6F7B483A}" type="slidenum">
              <a:rPr lang="en-US" smtClean="0"/>
              <a:t>20</a:t>
            </a:fld>
            <a:endParaRPr lang="en-US"/>
          </a:p>
        </p:txBody>
      </p:sp>
    </p:spTree>
    <p:extLst>
      <p:ext uri="{BB962C8B-B14F-4D97-AF65-F5344CB8AC3E}">
        <p14:creationId xmlns:p14="http://schemas.microsoft.com/office/powerpoint/2010/main" val="3845863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MO</a:t>
            </a:r>
          </a:p>
        </p:txBody>
      </p:sp>
    </p:spTree>
    <p:extLst>
      <p:ext uri="{BB962C8B-B14F-4D97-AF65-F5344CB8AC3E}">
        <p14:creationId xmlns:p14="http://schemas.microsoft.com/office/powerpoint/2010/main" val="617318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dirty="0"/>
              <a:t>MM</a:t>
            </a:r>
          </a:p>
        </p:txBody>
      </p:sp>
    </p:spTree>
    <p:extLst>
      <p:ext uri="{BB962C8B-B14F-4D97-AF65-F5344CB8AC3E}">
        <p14:creationId xmlns:p14="http://schemas.microsoft.com/office/powerpoint/2010/main" val="2096884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dirty="0"/>
              <a:t>MM</a:t>
            </a:r>
          </a:p>
        </p:txBody>
      </p:sp>
    </p:spTree>
    <p:extLst>
      <p:ext uri="{BB962C8B-B14F-4D97-AF65-F5344CB8AC3E}">
        <p14:creationId xmlns:p14="http://schemas.microsoft.com/office/powerpoint/2010/main" val="3260575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a:t>MO</a:t>
            </a:r>
          </a:p>
        </p:txBody>
      </p:sp>
    </p:spTree>
    <p:extLst>
      <p:ext uri="{BB962C8B-B14F-4D97-AF65-F5344CB8AC3E}">
        <p14:creationId xmlns:p14="http://schemas.microsoft.com/office/powerpoint/2010/main" val="3783158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a:t>MM</a:t>
            </a:r>
          </a:p>
        </p:txBody>
      </p:sp>
    </p:spTree>
    <p:extLst>
      <p:ext uri="{BB962C8B-B14F-4D97-AF65-F5344CB8AC3E}">
        <p14:creationId xmlns:p14="http://schemas.microsoft.com/office/powerpoint/2010/main" val="3178727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dirty="0"/>
              <a:t>MM</a:t>
            </a:r>
          </a:p>
        </p:txBody>
      </p:sp>
    </p:spTree>
    <p:extLst>
      <p:ext uri="{BB962C8B-B14F-4D97-AF65-F5344CB8AC3E}">
        <p14:creationId xmlns:p14="http://schemas.microsoft.com/office/powerpoint/2010/main" val="910029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MO/MM</a:t>
            </a:r>
          </a:p>
        </p:txBody>
      </p:sp>
    </p:spTree>
    <p:extLst>
      <p:ext uri="{BB962C8B-B14F-4D97-AF65-F5344CB8AC3E}">
        <p14:creationId xmlns:p14="http://schemas.microsoft.com/office/powerpoint/2010/main" val="3926482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a:t>MO</a:t>
            </a:r>
          </a:p>
        </p:txBody>
      </p:sp>
    </p:spTree>
    <p:extLst>
      <p:ext uri="{BB962C8B-B14F-4D97-AF65-F5344CB8AC3E}">
        <p14:creationId xmlns:p14="http://schemas.microsoft.com/office/powerpoint/2010/main" val="3561381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p:txBody>
      </p:sp>
      <p:sp>
        <p:nvSpPr>
          <p:cNvPr id="4" name="Slide Number Placeholder 3"/>
          <p:cNvSpPr>
            <a:spLocks noGrp="1"/>
          </p:cNvSpPr>
          <p:nvPr>
            <p:ph type="sldNum" sz="quarter" idx="5"/>
          </p:nvPr>
        </p:nvSpPr>
        <p:spPr/>
        <p:txBody>
          <a:bodyPr/>
          <a:lstStyle/>
          <a:p>
            <a:fld id="{98C42AC6-4779-4180-836D-019E6F7B483A}" type="slidenum">
              <a:rPr lang="en-US" smtClean="0"/>
              <a:t>29</a:t>
            </a:fld>
            <a:endParaRPr lang="en-US"/>
          </a:p>
        </p:txBody>
      </p:sp>
    </p:spTree>
    <p:extLst>
      <p:ext uri="{BB962C8B-B14F-4D97-AF65-F5344CB8AC3E}">
        <p14:creationId xmlns:p14="http://schemas.microsoft.com/office/powerpoint/2010/main" val="2999447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MW</a:t>
            </a:r>
          </a:p>
        </p:txBody>
      </p:sp>
      <p:sp>
        <p:nvSpPr>
          <p:cNvPr id="4" name="Slide Number Placeholder 3"/>
          <p:cNvSpPr>
            <a:spLocks noGrp="1"/>
          </p:cNvSpPr>
          <p:nvPr>
            <p:ph type="sldNum" sz="quarter" idx="5"/>
          </p:nvPr>
        </p:nvSpPr>
        <p:spPr/>
        <p:txBody>
          <a:bodyPr/>
          <a:lstStyle/>
          <a:p>
            <a:fld id="{98C42AC6-4779-4180-836D-019E6F7B483A}" type="slidenum">
              <a:rPr lang="en-US" smtClean="0"/>
              <a:t>3</a:t>
            </a:fld>
            <a:endParaRPr lang="en-US"/>
          </a:p>
        </p:txBody>
      </p:sp>
    </p:spTree>
    <p:extLst>
      <p:ext uri="{BB962C8B-B14F-4D97-AF65-F5344CB8AC3E}">
        <p14:creationId xmlns:p14="http://schemas.microsoft.com/office/powerpoint/2010/main" val="2625042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dirty="0"/>
              <a:t>MM</a:t>
            </a:r>
          </a:p>
        </p:txBody>
      </p:sp>
    </p:spTree>
    <p:extLst>
      <p:ext uri="{BB962C8B-B14F-4D97-AF65-F5344CB8AC3E}">
        <p14:creationId xmlns:p14="http://schemas.microsoft.com/office/powerpoint/2010/main" val="3022690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MW</a:t>
            </a:r>
          </a:p>
        </p:txBody>
      </p:sp>
      <p:sp>
        <p:nvSpPr>
          <p:cNvPr id="4" name="Slide Number Placeholder 3"/>
          <p:cNvSpPr>
            <a:spLocks noGrp="1"/>
          </p:cNvSpPr>
          <p:nvPr>
            <p:ph type="sldNum" sz="quarter" idx="5"/>
          </p:nvPr>
        </p:nvSpPr>
        <p:spPr/>
        <p:txBody>
          <a:bodyPr/>
          <a:lstStyle/>
          <a:p>
            <a:fld id="{98C42AC6-4779-4180-836D-019E6F7B483A}" type="slidenum">
              <a:rPr lang="en-US" smtClean="0"/>
              <a:t>31</a:t>
            </a:fld>
            <a:endParaRPr lang="en-US"/>
          </a:p>
        </p:txBody>
      </p:sp>
    </p:spTree>
    <p:extLst>
      <p:ext uri="{BB962C8B-B14F-4D97-AF65-F5344CB8AC3E}">
        <p14:creationId xmlns:p14="http://schemas.microsoft.com/office/powerpoint/2010/main" val="363201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MW</a:t>
            </a:r>
          </a:p>
        </p:txBody>
      </p:sp>
      <p:sp>
        <p:nvSpPr>
          <p:cNvPr id="4" name="Slide Number Placeholder 3"/>
          <p:cNvSpPr>
            <a:spLocks noGrp="1"/>
          </p:cNvSpPr>
          <p:nvPr>
            <p:ph type="sldNum" sz="quarter" idx="5"/>
          </p:nvPr>
        </p:nvSpPr>
        <p:spPr/>
        <p:txBody>
          <a:bodyPr/>
          <a:lstStyle/>
          <a:p>
            <a:fld id="{98C42AC6-4779-4180-836D-019E6F7B483A}" type="slidenum">
              <a:rPr lang="en-US" smtClean="0"/>
              <a:t>32</a:t>
            </a:fld>
            <a:endParaRPr lang="en-US"/>
          </a:p>
        </p:txBody>
      </p:sp>
    </p:spTree>
    <p:extLst>
      <p:ext uri="{BB962C8B-B14F-4D97-AF65-F5344CB8AC3E}">
        <p14:creationId xmlns:p14="http://schemas.microsoft.com/office/powerpoint/2010/main" val="1239564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funny, non-offensive comic strip</a:t>
            </a:r>
          </a:p>
        </p:txBody>
      </p:sp>
      <p:sp>
        <p:nvSpPr>
          <p:cNvPr id="4" name="Slide Number Placeholder 3"/>
          <p:cNvSpPr>
            <a:spLocks noGrp="1"/>
          </p:cNvSpPr>
          <p:nvPr>
            <p:ph type="sldNum" sz="quarter" idx="10"/>
          </p:nvPr>
        </p:nvSpPr>
        <p:spPr/>
        <p:txBody>
          <a:bodyPr/>
          <a:lstStyle/>
          <a:p>
            <a:fld id="{98C42AC6-4779-4180-836D-019E6F7B483A}" type="slidenum">
              <a:rPr lang="en-US" smtClean="0"/>
              <a:t>34</a:t>
            </a:fld>
            <a:endParaRPr lang="en-US"/>
          </a:p>
        </p:txBody>
      </p:sp>
    </p:spTree>
    <p:extLst>
      <p:ext uri="{BB962C8B-B14F-4D97-AF65-F5344CB8AC3E}">
        <p14:creationId xmlns:p14="http://schemas.microsoft.com/office/powerpoint/2010/main" val="2243816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Mark’s name and info</a:t>
            </a:r>
          </a:p>
        </p:txBody>
      </p:sp>
      <p:sp>
        <p:nvSpPr>
          <p:cNvPr id="4" name="Slide Number Placeholder 3"/>
          <p:cNvSpPr>
            <a:spLocks noGrp="1"/>
          </p:cNvSpPr>
          <p:nvPr>
            <p:ph type="sldNum" sz="quarter" idx="10"/>
          </p:nvPr>
        </p:nvSpPr>
        <p:spPr/>
        <p:txBody>
          <a:bodyPr/>
          <a:lstStyle/>
          <a:p>
            <a:fld id="{98C42AC6-4779-4180-836D-019E6F7B483A}" type="slidenum">
              <a:rPr lang="en-US" smtClean="0"/>
              <a:t>35</a:t>
            </a:fld>
            <a:endParaRPr lang="en-US"/>
          </a:p>
        </p:txBody>
      </p:sp>
    </p:spTree>
    <p:extLst>
      <p:ext uri="{BB962C8B-B14F-4D97-AF65-F5344CB8AC3E}">
        <p14:creationId xmlns:p14="http://schemas.microsoft.com/office/powerpoint/2010/main" val="349034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p:txBody>
      </p:sp>
      <p:sp>
        <p:nvSpPr>
          <p:cNvPr id="4" name="Slide Number Placeholder 3"/>
          <p:cNvSpPr>
            <a:spLocks noGrp="1"/>
          </p:cNvSpPr>
          <p:nvPr>
            <p:ph type="sldNum" sz="quarter" idx="10"/>
          </p:nvPr>
        </p:nvSpPr>
        <p:spPr/>
        <p:txBody>
          <a:bodyPr/>
          <a:lstStyle/>
          <a:p>
            <a:fld id="{98C42AC6-4779-4180-836D-019E6F7B483A}" type="slidenum">
              <a:rPr lang="en-US" smtClean="0"/>
              <a:t>4</a:t>
            </a:fld>
            <a:endParaRPr lang="en-US"/>
          </a:p>
        </p:txBody>
      </p:sp>
    </p:spTree>
    <p:extLst>
      <p:ext uri="{BB962C8B-B14F-4D97-AF65-F5344CB8AC3E}">
        <p14:creationId xmlns:p14="http://schemas.microsoft.com/office/powerpoint/2010/main" val="32801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p:txBody>
      </p:sp>
      <p:sp>
        <p:nvSpPr>
          <p:cNvPr id="4" name="Slide Number Placeholder 3"/>
          <p:cNvSpPr>
            <a:spLocks noGrp="1"/>
          </p:cNvSpPr>
          <p:nvPr>
            <p:ph type="sldNum" sz="quarter" idx="5"/>
          </p:nvPr>
        </p:nvSpPr>
        <p:spPr/>
        <p:txBody>
          <a:bodyPr/>
          <a:lstStyle/>
          <a:p>
            <a:fld id="{98C42AC6-4779-4180-836D-019E6F7B483A}" type="slidenum">
              <a:rPr lang="en-US" smtClean="0"/>
              <a:t>5</a:t>
            </a:fld>
            <a:endParaRPr lang="en-US"/>
          </a:p>
        </p:txBody>
      </p:sp>
    </p:spTree>
    <p:extLst>
      <p:ext uri="{BB962C8B-B14F-4D97-AF65-F5344CB8AC3E}">
        <p14:creationId xmlns:p14="http://schemas.microsoft.com/office/powerpoint/2010/main" val="57792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a:t>MM</a:t>
            </a:r>
          </a:p>
        </p:txBody>
      </p:sp>
    </p:spTree>
    <p:extLst>
      <p:ext uri="{BB962C8B-B14F-4D97-AF65-F5344CB8AC3E}">
        <p14:creationId xmlns:p14="http://schemas.microsoft.com/office/powerpoint/2010/main" val="365608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a:t>MO</a:t>
            </a:r>
          </a:p>
        </p:txBody>
      </p:sp>
    </p:spTree>
    <p:extLst>
      <p:ext uri="{BB962C8B-B14F-4D97-AF65-F5344CB8AC3E}">
        <p14:creationId xmlns:p14="http://schemas.microsoft.com/office/powerpoint/2010/main" val="278817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a:t>MO</a:t>
            </a:r>
          </a:p>
        </p:txBody>
      </p:sp>
    </p:spTree>
    <p:extLst>
      <p:ext uri="{BB962C8B-B14F-4D97-AF65-F5344CB8AC3E}">
        <p14:creationId xmlns:p14="http://schemas.microsoft.com/office/powerpoint/2010/main" val="4022349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dirty="0"/>
              <a:t>MM</a:t>
            </a:r>
          </a:p>
        </p:txBody>
      </p:sp>
    </p:spTree>
    <p:extLst>
      <p:ext uri="{BB962C8B-B14F-4D97-AF65-F5344CB8AC3E}">
        <p14:creationId xmlns:p14="http://schemas.microsoft.com/office/powerpoint/2010/main" val="3699025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13" descr="C:\Users\srama4\Desktop\BrandGraphicQuarter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28750" cy="1466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lvl1pPr>
              <a:defRPr>
                <a:latin typeface="+mn-lt"/>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95000"/>
                    <a:lumOff val="5000"/>
                  </a:schemeClr>
                </a:solidFill>
                <a:latin typeface="+mj-lt"/>
                <a:cs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331D5D4-FEEA-45FE-865C-35E1A48996A3}" type="datetime1">
              <a:rPr lang="en-US"/>
              <a:pPr>
                <a:defRPr/>
              </a:pPr>
              <a:t>4/27/2023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7009CE3E-F05D-4C53-8AFE-912FD80DBE9E}" type="slidenum">
              <a:rPr lang="en-US"/>
              <a:pPr>
                <a:defRPr/>
              </a:pPr>
              <a:t>‹#›</a:t>
            </a:fld>
            <a:endParaRPr lang="en-US"/>
          </a:p>
        </p:txBody>
      </p:sp>
    </p:spTree>
    <p:extLst>
      <p:ext uri="{BB962C8B-B14F-4D97-AF65-F5344CB8AC3E}">
        <p14:creationId xmlns:p14="http://schemas.microsoft.com/office/powerpoint/2010/main" val="198050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72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1600201"/>
            <a:ext cx="7772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41F2BD5-D1DF-40BA-AF03-D4DB1071081E}" type="datetime1">
              <a:rPr lang="en-US"/>
              <a:pPr>
                <a:defRPr/>
              </a:pPr>
              <a:t>4/27/2023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D1A74540-1A5D-4324-8B2A-065D0631BF4E}" type="slidenum">
              <a:rPr lang="en-US"/>
              <a:pPr>
                <a:defRPr/>
              </a:pPr>
              <a:t>‹#›</a:t>
            </a:fld>
            <a:endParaRPr lang="en-US"/>
          </a:p>
        </p:txBody>
      </p:sp>
    </p:spTree>
    <p:extLst>
      <p:ext uri="{BB962C8B-B14F-4D97-AF65-F5344CB8AC3E}">
        <p14:creationId xmlns:p14="http://schemas.microsoft.com/office/powerpoint/2010/main" val="175433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1600201"/>
            <a:ext cx="3581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6A31E4B-EBC8-4DFD-B7AE-4ACF52557905}" type="datetime1">
              <a:rPr lang="en-US"/>
              <a:pPr>
                <a:defRPr/>
              </a:pPr>
              <a:t>4/27/2023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4BC93891-C5E2-4305-BC60-7277EB2EF12A}" type="slidenum">
              <a:rPr lang="en-US"/>
              <a:pPr>
                <a:defRPr/>
              </a:pPr>
              <a:t>‹#›</a:t>
            </a:fld>
            <a:endParaRPr lang="en-US"/>
          </a:p>
        </p:txBody>
      </p:sp>
    </p:spTree>
    <p:extLst>
      <p:ext uri="{BB962C8B-B14F-4D97-AF65-F5344CB8AC3E}">
        <p14:creationId xmlns:p14="http://schemas.microsoft.com/office/powerpoint/2010/main" val="140661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14400"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174875"/>
            <a:ext cx="3582988"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EA54413-C18E-4001-984D-4C1E1DBDEDF3}" type="datetime1">
              <a:rPr lang="en-US"/>
              <a:pPr>
                <a:defRPr/>
              </a:pPr>
              <a:t>4/27/2023</a:t>
            </a:fld>
            <a:endParaRPr lang="en-US"/>
          </a:p>
        </p:txBody>
      </p:sp>
      <p:sp>
        <p:nvSpPr>
          <p:cNvPr id="8" name="Slide Number Placeholder 5"/>
          <p:cNvSpPr>
            <a:spLocks noGrp="1"/>
          </p:cNvSpPr>
          <p:nvPr>
            <p:ph type="sldNum" sz="quarter" idx="11"/>
          </p:nvPr>
        </p:nvSpPr>
        <p:spPr/>
        <p:txBody>
          <a:bodyPr/>
          <a:lstStyle>
            <a:lvl1pPr>
              <a:defRPr/>
            </a:lvl1pPr>
          </a:lstStyle>
          <a:p>
            <a:pPr>
              <a:defRPr/>
            </a:pPr>
            <a:fld id="{699C1CAC-9493-4734-AF76-084C12E21A64}" type="slidenum">
              <a:rPr lang="en-US"/>
              <a:pPr>
                <a:defRPr/>
              </a:pPr>
              <a:t>‹#›</a:t>
            </a:fld>
            <a:endParaRPr lang="en-US"/>
          </a:p>
        </p:txBody>
      </p:sp>
    </p:spTree>
    <p:extLst>
      <p:ext uri="{BB962C8B-B14F-4D97-AF65-F5344CB8AC3E}">
        <p14:creationId xmlns:p14="http://schemas.microsoft.com/office/powerpoint/2010/main" val="133228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C9EE7F2-5099-4280-A490-8BDDA6966D50}" type="datetime1">
              <a:rPr lang="en-US"/>
              <a:pPr>
                <a:defRPr/>
              </a:pPr>
              <a:t>4/27/2023</a:t>
            </a:fld>
            <a:endParaRPr lang="en-US"/>
          </a:p>
        </p:txBody>
      </p:sp>
      <p:sp>
        <p:nvSpPr>
          <p:cNvPr id="4" name="Slide Number Placeholder 5"/>
          <p:cNvSpPr>
            <a:spLocks noGrp="1"/>
          </p:cNvSpPr>
          <p:nvPr>
            <p:ph type="sldNum" sz="quarter" idx="11"/>
          </p:nvPr>
        </p:nvSpPr>
        <p:spPr/>
        <p:txBody>
          <a:bodyPr/>
          <a:lstStyle>
            <a:lvl1pPr>
              <a:defRPr/>
            </a:lvl1pPr>
          </a:lstStyle>
          <a:p>
            <a:pPr>
              <a:defRPr/>
            </a:pPr>
            <a:fld id="{276EB654-892A-4BBF-83D4-F4AD287B3675}" type="slidenum">
              <a:rPr lang="en-US"/>
              <a:pPr>
                <a:defRPr/>
              </a:pPr>
              <a:t>‹#›</a:t>
            </a:fld>
            <a:endParaRPr lang="en-US"/>
          </a:p>
        </p:txBody>
      </p:sp>
    </p:spTree>
    <p:extLst>
      <p:ext uri="{BB962C8B-B14F-4D97-AF65-F5344CB8AC3E}">
        <p14:creationId xmlns:p14="http://schemas.microsoft.com/office/powerpoint/2010/main" val="287123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96DD00-C2A1-45CE-85B4-7E2FD4D8DEF6}" type="datetime1">
              <a:rPr lang="en-US"/>
              <a:pPr>
                <a:defRPr/>
              </a:pPr>
              <a:t>4/27/2023</a:t>
            </a:fld>
            <a:endParaRPr lang="en-US"/>
          </a:p>
        </p:txBody>
      </p:sp>
      <p:sp>
        <p:nvSpPr>
          <p:cNvPr id="3" name="Slide Number Placeholder 5"/>
          <p:cNvSpPr>
            <a:spLocks noGrp="1"/>
          </p:cNvSpPr>
          <p:nvPr>
            <p:ph type="sldNum" sz="quarter" idx="11"/>
          </p:nvPr>
        </p:nvSpPr>
        <p:spPr/>
        <p:txBody>
          <a:bodyPr/>
          <a:lstStyle>
            <a:lvl1pPr>
              <a:defRPr/>
            </a:lvl1pPr>
          </a:lstStyle>
          <a:p>
            <a:pPr>
              <a:defRPr/>
            </a:pPr>
            <a:fld id="{2D2E2AC1-A829-4A3C-A161-781BB2BA6116}" type="slidenum">
              <a:rPr lang="en-US"/>
              <a:pPr>
                <a:defRPr/>
              </a:pPr>
              <a:t>‹#›</a:t>
            </a:fld>
            <a:endParaRPr lang="en-US"/>
          </a:p>
        </p:txBody>
      </p:sp>
    </p:spTree>
    <p:extLst>
      <p:ext uri="{BB962C8B-B14F-4D97-AF65-F5344CB8AC3E}">
        <p14:creationId xmlns:p14="http://schemas.microsoft.com/office/powerpoint/2010/main" val="151531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914400" y="685800"/>
            <a:ext cx="2551113" cy="4800600"/>
          </a:xfrm>
          <a:prstGeom prst="rect">
            <a:avLst/>
          </a:prstGeom>
          <a:solidFill>
            <a:srgbClr val="F1D5A6"/>
          </a:solidFill>
          <a:ln>
            <a:noFill/>
          </a:ln>
          <a:effectLst>
            <a:outerShdw blurRad="40000" dist="23000" dir="5400000" rotWithShape="0">
              <a:srgbClr val="808080">
                <a:alpha val="34999"/>
              </a:srgbClr>
            </a:outerShdw>
          </a:effectLst>
        </p:spPr>
        <p:txBody>
          <a:bodyPr/>
          <a:lstStyle/>
          <a:p>
            <a:pPr>
              <a:defRPr/>
            </a:pPr>
            <a:endParaRPr lang="en-US"/>
          </a:p>
        </p:txBody>
      </p:sp>
      <p:sp>
        <p:nvSpPr>
          <p:cNvPr id="2" name="Title 1"/>
          <p:cNvSpPr>
            <a:spLocks noGrp="1"/>
          </p:cNvSpPr>
          <p:nvPr>
            <p:ph type="title"/>
          </p:nvPr>
        </p:nvSpPr>
        <p:spPr>
          <a:xfrm>
            <a:off x="914401" y="685800"/>
            <a:ext cx="2551112"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5801"/>
            <a:ext cx="5111750" cy="4800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1435100"/>
            <a:ext cx="2551113" cy="4051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DEB57670-0C7A-4D49-BF2E-5D63D35DE1C9}" type="datetime1">
              <a:rPr lang="en-US"/>
              <a:pPr>
                <a:defRPr/>
              </a:pPr>
              <a:t>4/27/2023</a:t>
            </a:fld>
            <a:endParaRPr lang="en-US"/>
          </a:p>
        </p:txBody>
      </p:sp>
      <p:sp>
        <p:nvSpPr>
          <p:cNvPr id="7" name="Slide Number Placeholder 6"/>
          <p:cNvSpPr>
            <a:spLocks noGrp="1"/>
          </p:cNvSpPr>
          <p:nvPr>
            <p:ph type="sldNum" sz="quarter" idx="11"/>
          </p:nvPr>
        </p:nvSpPr>
        <p:spPr/>
        <p:txBody>
          <a:bodyPr/>
          <a:lstStyle>
            <a:lvl1pPr>
              <a:defRPr/>
            </a:lvl1pPr>
          </a:lstStyle>
          <a:p>
            <a:pPr>
              <a:defRPr/>
            </a:pPr>
            <a:fld id="{388AC360-A621-4CA2-85AD-72601AA6F31A}" type="slidenum">
              <a:rPr lang="en-US"/>
              <a:pPr>
                <a:defRPr/>
              </a:pPr>
              <a:t>‹#›</a:t>
            </a:fld>
            <a:endParaRPr lang="en-US"/>
          </a:p>
        </p:txBody>
      </p:sp>
    </p:spTree>
    <p:extLst>
      <p:ext uri="{BB962C8B-B14F-4D97-AF65-F5344CB8AC3E}">
        <p14:creationId xmlns:p14="http://schemas.microsoft.com/office/powerpoint/2010/main" val="350357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3959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138738"/>
            <a:ext cx="5486400" cy="34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D82822-AE80-414D-8579-7F26A5F03763}" type="datetime1">
              <a:rPr lang="en-US"/>
              <a:pPr>
                <a:defRPr/>
              </a:pPr>
              <a:t>4/27/2023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0FAB74C4-3A55-43E1-85AC-0A3A7FC29F8B}" type="slidenum">
              <a:rPr lang="en-US"/>
              <a:pPr>
                <a:defRPr/>
              </a:pPr>
              <a:t>‹#›</a:t>
            </a:fld>
            <a:endParaRPr lang="en-US"/>
          </a:p>
        </p:txBody>
      </p:sp>
    </p:spTree>
    <p:extLst>
      <p:ext uri="{BB962C8B-B14F-4D97-AF65-F5344CB8AC3E}">
        <p14:creationId xmlns:p14="http://schemas.microsoft.com/office/powerpoint/2010/main" val="245343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714625"/>
            <a:ext cx="9144000" cy="2743200"/>
          </a:xfrm>
          <a:prstGeom prst="rect">
            <a:avLst/>
          </a:prstGeom>
          <a:solidFill>
            <a:srgbClr val="F1D5A6"/>
          </a:solidFill>
          <a:ln>
            <a:noFill/>
          </a:ln>
          <a:effectLst>
            <a:outerShdw blurRad="40000" dist="23000" dir="5400000" rotWithShape="0">
              <a:srgbClr val="808080">
                <a:alpha val="34999"/>
              </a:srgbClr>
            </a:outerShdw>
          </a:effectLst>
        </p:spPr>
        <p:txBody>
          <a:bodyPr/>
          <a:lstStyle/>
          <a:p>
            <a:pPr>
              <a:defRPr/>
            </a:pPr>
            <a:endParaRPr lang="en-US"/>
          </a:p>
        </p:txBody>
      </p:sp>
      <p:sp>
        <p:nvSpPr>
          <p:cNvPr id="2" name="Title 1"/>
          <p:cNvSpPr>
            <a:spLocks noGrp="1"/>
          </p:cNvSpPr>
          <p:nvPr>
            <p:ph type="title"/>
          </p:nvPr>
        </p:nvSpPr>
        <p:spPr>
          <a:xfrm>
            <a:off x="722313" y="4090987"/>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715207"/>
            <a:ext cx="7772400" cy="1375780"/>
          </a:xfrm>
        </p:spPr>
        <p:txBody>
          <a:bodyPr anchor="b"/>
          <a:lstStyle>
            <a:lvl1pPr marL="0" indent="0">
              <a:buNone/>
              <a:defRPr sz="2000">
                <a:solidFill>
                  <a:schemeClr val="tx1"/>
                </a:solidFill>
                <a:latin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A88CCF3-611B-4ACD-A879-9E1DFDCDC9E2}" type="datetime1">
              <a:rPr lang="en-US"/>
              <a:pPr>
                <a:defRPr/>
              </a:pPr>
              <a:t>4/27/2023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E62F84AD-E5B1-4EB8-A2CD-2D83139776CB}" type="slidenum">
              <a:rPr lang="en-US"/>
              <a:pPr>
                <a:defRPr/>
              </a:pPr>
              <a:t>‹#›</a:t>
            </a:fld>
            <a:endParaRPr lang="en-US"/>
          </a:p>
        </p:txBody>
      </p:sp>
    </p:spTree>
    <p:extLst>
      <p:ext uri="{BB962C8B-B14F-4D97-AF65-F5344CB8AC3E}">
        <p14:creationId xmlns:p14="http://schemas.microsoft.com/office/powerpoint/2010/main" val="193427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8" name="Picture 14" descr="C:\Users\srama4\Desktop\BrandGraphicQuarter2.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00" cy="981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0" y="5867400"/>
            <a:ext cx="6510338" cy="717550"/>
          </a:xfrm>
          <a:prstGeom prst="rect">
            <a:avLst/>
          </a:prstGeom>
          <a:solidFill>
            <a:srgbClr val="0A3E64"/>
          </a:solidFill>
          <a:ln>
            <a:noFill/>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pitchFamily="-84" charset="0"/>
            </a:endParaRPr>
          </a:p>
        </p:txBody>
      </p:sp>
      <p:sp>
        <p:nvSpPr>
          <p:cNvPr id="1027" name="Title Placeholder 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914400" y="16002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099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lumMod val="95000"/>
                  </a:schemeClr>
                </a:solidFill>
                <a:latin typeface="Calibri" pitchFamily="-84" charset="0"/>
              </a:defRPr>
            </a:lvl1pPr>
          </a:lstStyle>
          <a:p>
            <a:pPr>
              <a:defRPr/>
            </a:pPr>
            <a:fld id="{1A9DC352-6293-4634-BAEF-6CA29ECBED59}" type="datetime1">
              <a:rPr lang="en-US" smtClean="0"/>
              <a:pPr>
                <a:defRPr/>
              </a:pPr>
              <a:t>4/27/2023</a:t>
            </a:fld>
            <a:endParaRPr lang="en-US" dirty="0"/>
          </a:p>
        </p:txBody>
      </p:sp>
      <p:sp>
        <p:nvSpPr>
          <p:cNvPr id="6" name="Slide Number Placeholder 5"/>
          <p:cNvSpPr>
            <a:spLocks noGrp="1"/>
          </p:cNvSpPr>
          <p:nvPr>
            <p:ph type="sldNum" sz="quarter" idx="4"/>
          </p:nvPr>
        </p:nvSpPr>
        <p:spPr>
          <a:xfrm>
            <a:off x="114300" y="6096000"/>
            <a:ext cx="685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lumMod val="95000"/>
                  </a:schemeClr>
                </a:solidFill>
                <a:latin typeface="Calibri" pitchFamily="-84" charset="0"/>
              </a:defRPr>
            </a:lvl1pPr>
          </a:lstStyle>
          <a:p>
            <a:pPr>
              <a:defRPr/>
            </a:pPr>
            <a:fld id="{008F8F31-07AD-4119-9D1A-ED4297232F19}" type="slidenum">
              <a:rPr lang="en-US" smtClean="0"/>
              <a:pPr>
                <a:defRPr/>
              </a:pPr>
              <a:t>‹#›</a:t>
            </a:fld>
            <a:endParaRPr lang="en-US" dirty="0"/>
          </a:p>
        </p:txBody>
      </p:sp>
      <p:pic>
        <p:nvPicPr>
          <p:cNvPr id="1031"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96100" y="5867400"/>
            <a:ext cx="18288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30" r:id="rId7"/>
    <p:sldLayoutId id="2147483829" r:id="rId8"/>
    <p:sldLayoutId id="2147483831" r:id="rId9"/>
    <p:sldLayoutId id="2147483832" r:id="rId10"/>
  </p:sldLayoutIdLst>
  <p:txStyles>
    <p:titleStyle>
      <a:lvl1pPr algn="l" defTabSz="457200" rtl="0" eaLnBrk="1" fontAlgn="base" hangingPunct="1">
        <a:spcBef>
          <a:spcPct val="0"/>
        </a:spcBef>
        <a:spcAft>
          <a:spcPct val="0"/>
        </a:spcAft>
        <a:defRPr sz="4400" kern="1200">
          <a:solidFill>
            <a:schemeClr val="tx1"/>
          </a:solidFill>
          <a:latin typeface="+mn-lt"/>
          <a:ea typeface="ＭＳ Ｐゴシック" pitchFamily="-84" charset="-128"/>
          <a:cs typeface="Arial"/>
        </a:defRPr>
      </a:lvl1pPr>
      <a:lvl2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2pPr>
      <a:lvl3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3pPr>
      <a:lvl4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4pPr>
      <a:lvl5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5pPr>
      <a:lvl6pPr marL="4572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9pPr>
    </p:titleStyle>
    <p:bodyStyle>
      <a:lvl1pPr marL="342900" indent="-342900" algn="l" defTabSz="457200" rtl="0" eaLnBrk="1" fontAlgn="base" hangingPunct="1">
        <a:spcBef>
          <a:spcPct val="20000"/>
        </a:spcBef>
        <a:spcAft>
          <a:spcPct val="0"/>
        </a:spcAft>
        <a:buClr>
          <a:srgbClr val="0A3E64"/>
        </a:buClr>
        <a:buFont typeface="Wingdings" pitchFamily="2" charset="2"/>
        <a:buChar char="§"/>
        <a:defRPr sz="3200" kern="1200">
          <a:solidFill>
            <a:schemeClr val="tx1"/>
          </a:solidFill>
          <a:latin typeface="+mj-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Clr>
          <a:srgbClr val="CE783A"/>
        </a:buClr>
        <a:buFont typeface="Arial" charset="0"/>
        <a:buChar char="–"/>
        <a:defRPr sz="2800" kern="1200">
          <a:solidFill>
            <a:schemeClr val="tx1"/>
          </a:solidFill>
          <a:latin typeface="+mj-lt"/>
          <a:ea typeface="ＭＳ Ｐゴシック" pitchFamily="-84" charset="-128"/>
          <a:cs typeface="+mn-cs"/>
        </a:defRPr>
      </a:lvl2pPr>
      <a:lvl3pPr marL="1143000" indent="-228600" algn="l" defTabSz="457200" rtl="0" eaLnBrk="1" fontAlgn="base" hangingPunct="1">
        <a:spcBef>
          <a:spcPct val="20000"/>
        </a:spcBef>
        <a:spcAft>
          <a:spcPct val="0"/>
        </a:spcAft>
        <a:buClr>
          <a:srgbClr val="F1D5A6"/>
        </a:buClr>
        <a:buFont typeface="Arial" charset="0"/>
        <a:buChar char="•"/>
        <a:defRPr sz="2400" kern="1200">
          <a:solidFill>
            <a:schemeClr val="tx1"/>
          </a:solidFill>
          <a:latin typeface="+mj-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j-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uis.edu/humanresources/evalua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mwest22@uis.edu"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mailto:mhat2@uis.edu" TargetMode="External"/><Relationship Id="rId4" Type="http://schemas.openxmlformats.org/officeDocument/2006/relationships/hyperlink" Target="mailto:mmlyn2@uis.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590800"/>
            <a:ext cx="8077200" cy="3505200"/>
          </a:xfrm>
          <a:effectLst>
            <a:outerShdw blurRad="50800" dist="38100" dir="5400000" algn="t" rotWithShape="0">
              <a:prstClr val="black">
                <a:alpha val="40000"/>
              </a:prstClr>
            </a:outerShdw>
          </a:effectLst>
        </p:spPr>
        <p:txBody>
          <a:bodyPr/>
          <a:lstStyle/>
          <a:p>
            <a:pPr>
              <a:defRPr/>
            </a:pPr>
            <a:r>
              <a:rPr lang="en-US" sz="4000" b="0" cap="none" spc="0" dirty="0">
                <a:ln>
                  <a:solidFill>
                    <a:srgbClr val="003366"/>
                  </a:solidFill>
                </a:ln>
                <a:solidFill>
                  <a:srgbClr val="C8B18B"/>
                </a:solidFill>
              </a:rPr>
              <a:t>PERFORMANCE EVALUATION WORKSHOP</a:t>
            </a:r>
          </a:p>
          <a:p>
            <a:pPr>
              <a:defRPr/>
            </a:pPr>
            <a:r>
              <a:rPr lang="en-US" sz="2800" b="0" cap="none" spc="0" dirty="0">
                <a:ln>
                  <a:solidFill>
                    <a:srgbClr val="003366"/>
                  </a:solidFill>
                </a:ln>
                <a:solidFill>
                  <a:srgbClr val="C8B18B"/>
                </a:solidFill>
              </a:rPr>
              <a:t>2023</a:t>
            </a:r>
          </a:p>
          <a:p>
            <a:pPr>
              <a:defRPr/>
            </a:pPr>
            <a:r>
              <a:rPr lang="en-US" sz="2800" b="0" cap="none" spc="0" dirty="0">
                <a:ln>
                  <a:solidFill>
                    <a:srgbClr val="003366"/>
                  </a:solidFill>
                </a:ln>
                <a:solidFill>
                  <a:srgbClr val="C8B18B"/>
                </a:solidFill>
              </a:rPr>
              <a:t> Civil Service &amp; </a:t>
            </a:r>
            <a:br>
              <a:rPr lang="en-US" sz="2800" b="0" cap="none" spc="0" dirty="0">
                <a:ln>
                  <a:solidFill>
                    <a:srgbClr val="003366"/>
                  </a:solidFill>
                </a:ln>
                <a:solidFill>
                  <a:srgbClr val="C8B18B"/>
                </a:solidFill>
              </a:rPr>
            </a:br>
            <a:r>
              <a:rPr lang="en-US" sz="2800" b="0" cap="none" spc="0" dirty="0">
                <a:ln>
                  <a:solidFill>
                    <a:srgbClr val="003366"/>
                  </a:solidFill>
                </a:ln>
                <a:solidFill>
                  <a:srgbClr val="C8B18B"/>
                </a:solidFill>
              </a:rPr>
              <a:t>Academic Professional Positions</a:t>
            </a:r>
          </a:p>
        </p:txBody>
      </p:sp>
      <p:sp>
        <p:nvSpPr>
          <p:cNvPr id="58370" name="Rectangle 1026"/>
          <p:cNvSpPr>
            <a:spLocks noGrp="1" noChangeArrowheads="1"/>
          </p:cNvSpPr>
          <p:nvPr>
            <p:ph type="ctrTitle"/>
          </p:nvPr>
        </p:nvSpPr>
        <p:spPr>
          <a:xfrm>
            <a:off x="2286000" y="1524000"/>
            <a:ext cx="4572000" cy="1295400"/>
          </a:xfrm>
          <a:no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eaLnBrk="1" fontAlgn="auto" hangingPunct="1">
              <a:spcAft>
                <a:spcPts val="0"/>
              </a:spcAft>
              <a:defRPr/>
            </a:pPr>
            <a:r>
              <a:rPr lang="en-US" sz="8000" dirty="0">
                <a:solidFill>
                  <a:schemeClr val="accent5">
                    <a:lumMod val="75000"/>
                  </a:schemeClr>
                </a:solidFill>
                <a:effectLst>
                  <a:outerShdw blurRad="38100" dist="38100" dir="2700000" algn="tl">
                    <a:srgbClr val="000000">
                      <a:alpha val="43137"/>
                    </a:srgbClr>
                  </a:outerShdw>
                </a:effectLst>
              </a:rPr>
              <a:t>WELCOME</a:t>
            </a:r>
            <a:br>
              <a:rPr lang="en-US" sz="8000" dirty="0">
                <a:solidFill>
                  <a:schemeClr val="tx1"/>
                </a:solidFill>
              </a:rPr>
            </a:br>
            <a:r>
              <a:rPr lang="en-US" sz="6600" dirty="0">
                <a:solidFill>
                  <a:schemeClr val="hlink"/>
                </a:solidFill>
              </a:rPr>
              <a:t> </a:t>
            </a:r>
            <a:r>
              <a:rPr lang="en-US" sz="4000" dirty="0">
                <a:solidFill>
                  <a:schemeClr val="tx1"/>
                </a:solidFill>
              </a:rPr>
              <a:t>	</a:t>
            </a:r>
          </a:p>
        </p:txBody>
      </p:sp>
    </p:spTree>
    <p:extLst>
      <p:ext uri="{BB962C8B-B14F-4D97-AF65-F5344CB8AC3E}">
        <p14:creationId xmlns:p14="http://schemas.microsoft.com/office/powerpoint/2010/main" val="79764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1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82562" y="655703"/>
            <a:ext cx="8504238" cy="4724400"/>
          </a:xfrm>
        </p:spPr>
        <p:txBody>
          <a:bodyPr/>
          <a:lstStyle/>
          <a:p>
            <a:pPr>
              <a:lnSpc>
                <a:spcPct val="119000"/>
              </a:lnSpc>
              <a:buFont typeface="Wingdings 2" pitchFamily="18" charset="2"/>
              <a:buNone/>
              <a:defRPr/>
            </a:pPr>
            <a:r>
              <a:rPr lang="en-US" sz="3200" b="1" dirty="0">
                <a:solidFill>
                  <a:schemeClr val="bg2">
                    <a:lumMod val="50000"/>
                  </a:schemeClr>
                </a:solidFill>
              </a:rPr>
              <a:t>	</a:t>
            </a:r>
          </a:p>
          <a:p>
            <a:pPr>
              <a:lnSpc>
                <a:spcPct val="119000"/>
              </a:lnSpc>
              <a:buFont typeface="Wingdings 2" pitchFamily="18" charset="2"/>
              <a:buNone/>
              <a:defRPr/>
            </a:pPr>
            <a:endParaRPr lang="en-US" b="1" dirty="0">
              <a:solidFill>
                <a:schemeClr val="bg2">
                  <a:lumMod val="50000"/>
                </a:schemeClr>
              </a:solidFill>
            </a:endParaRPr>
          </a:p>
          <a:p>
            <a:pPr>
              <a:lnSpc>
                <a:spcPct val="119000"/>
              </a:lnSpc>
              <a:buFont typeface="Wingdings 2" pitchFamily="18" charset="2"/>
              <a:buNone/>
              <a:defRPr/>
            </a:pPr>
            <a:endParaRPr lang="en-US" sz="3200" b="1" dirty="0">
              <a:solidFill>
                <a:schemeClr val="bg2">
                  <a:lumMod val="50000"/>
                </a:schemeClr>
              </a:solidFill>
            </a:endParaRPr>
          </a:p>
          <a:p>
            <a:pPr>
              <a:lnSpc>
                <a:spcPct val="119000"/>
              </a:lnSpc>
              <a:buFont typeface="Wingdings 2" pitchFamily="18" charset="2"/>
              <a:buNone/>
              <a:defRPr/>
            </a:pPr>
            <a:r>
              <a:rPr lang="en-US" sz="4800" b="1" dirty="0">
                <a:solidFill>
                  <a:srgbClr val="66686C"/>
                </a:solidFill>
              </a:rPr>
              <a:t>Performance Factors</a:t>
            </a:r>
            <a:r>
              <a:rPr lang="en-US" sz="2000" dirty="0">
                <a:solidFill>
                  <a:schemeClr val="accent4">
                    <a:lumMod val="75000"/>
                  </a:schemeClr>
                </a:solidFill>
              </a:rPr>
              <a:t>	</a:t>
            </a:r>
          </a:p>
        </p:txBody>
      </p:sp>
      <p:pic>
        <p:nvPicPr>
          <p:cNvPr id="2052" name="Picture 4" descr="Performance Review stock illustration. Illustration of resources - 50226249">
            <a:extLst>
              <a:ext uri="{FF2B5EF4-FFF2-40B4-BE49-F238E27FC236}">
                <a16:creationId xmlns:a16="http://schemas.microsoft.com/office/drawing/2014/main" id="{D93899CE-C282-4C39-9236-692FF26601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48"/>
          <a:stretch/>
        </p:blipFill>
        <p:spPr bwMode="auto">
          <a:xfrm>
            <a:off x="5714999" y="1866900"/>
            <a:ext cx="2971801" cy="3124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9A342F1-2DA7-4E77-8A9A-0137692842A1}"/>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1955978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p:txBody>
          <a:bodyPr/>
          <a:lstStyle/>
          <a:p>
            <a:pPr marL="0" indent="0">
              <a:buNone/>
            </a:pPr>
            <a:r>
              <a:rPr lang="en-US" dirty="0">
                <a:solidFill>
                  <a:srgbClr val="66686C"/>
                </a:solidFill>
              </a:rPr>
              <a:t>Job Knowledge</a:t>
            </a:r>
          </a:p>
          <a:p>
            <a:pPr lvl="1"/>
            <a:endParaRPr lang="en-US" sz="2000" dirty="0">
              <a:solidFill>
                <a:srgbClr val="C94235"/>
              </a:solidFill>
            </a:endParaRPr>
          </a:p>
          <a:p>
            <a:pPr lvl="1">
              <a:buClrTx/>
              <a:buFont typeface="Wingdings" panose="05000000000000000000" pitchFamily="2" charset="2"/>
              <a:buChar char="q"/>
            </a:pPr>
            <a:r>
              <a:rPr lang="en-US" sz="2000" dirty="0">
                <a:solidFill>
                  <a:schemeClr val="accent5">
                    <a:lumMod val="75000"/>
                  </a:schemeClr>
                </a:solidFill>
              </a:rPr>
              <a:t>Demonstrates knowledge and skills necessary to perform the job effectively. Understands the expectations of the job and remains current regarding new developments, technologies, methods, theories, approaches, and processes in area of responsibility. Demonstrates initiative and a desire for improvement; seeks new ways to strengthen knowledge, skills, and abilities of self and others including ongoing professional development and training.</a:t>
            </a:r>
          </a:p>
        </p:txBody>
      </p:sp>
      <p:sp>
        <p:nvSpPr>
          <p:cNvPr id="6" name="Title 1">
            <a:extLst>
              <a:ext uri="{FF2B5EF4-FFF2-40B4-BE49-F238E27FC236}">
                <a16:creationId xmlns:a16="http://schemas.microsoft.com/office/drawing/2014/main" id="{6E70B30E-5A4F-4681-894D-65EC75D3C571}"/>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37228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p:txBody>
          <a:bodyPr/>
          <a:lstStyle/>
          <a:p>
            <a:pPr marL="0" indent="0">
              <a:buNone/>
            </a:pPr>
            <a:r>
              <a:rPr lang="en-US" dirty="0">
                <a:solidFill>
                  <a:srgbClr val="66686C"/>
                </a:solidFill>
              </a:rPr>
              <a:t>Judgment and Decision Making</a:t>
            </a:r>
          </a:p>
          <a:p>
            <a:pPr lvl="1"/>
            <a:endParaRPr lang="en-US" sz="2000" dirty="0">
              <a:solidFill>
                <a:srgbClr val="C94235"/>
              </a:solidFill>
            </a:endParaRPr>
          </a:p>
          <a:p>
            <a:pPr lvl="1">
              <a:buClrTx/>
              <a:buFont typeface="Wingdings" panose="05000000000000000000" pitchFamily="2" charset="2"/>
              <a:buChar char="q"/>
            </a:pPr>
            <a:r>
              <a:rPr lang="en-US" sz="2000" dirty="0">
                <a:solidFill>
                  <a:schemeClr val="accent5">
                    <a:lumMod val="75000"/>
                  </a:schemeClr>
                </a:solidFill>
              </a:rPr>
              <a:t>Anticipates and identifies problems; proposes and evaluates alternative solutions.  Demonstrates resourcefulness and creativity in solving problems and is open to new or different solutions. Follow up on problems and helps to bring about a resolution.</a:t>
            </a:r>
          </a:p>
        </p:txBody>
      </p:sp>
      <p:pic>
        <p:nvPicPr>
          <p:cNvPr id="4" name="Picture 3">
            <a:extLst>
              <a:ext uri="{FF2B5EF4-FFF2-40B4-BE49-F238E27FC236}">
                <a16:creationId xmlns:a16="http://schemas.microsoft.com/office/drawing/2014/main" id="{F98F89B2-0798-4846-8592-94F6447C6952}"/>
              </a:ext>
            </a:extLst>
          </p:cNvPr>
          <p:cNvPicPr>
            <a:picLocks noChangeAspect="1"/>
          </p:cNvPicPr>
          <p:nvPr/>
        </p:nvPicPr>
        <p:blipFill rotWithShape="1">
          <a:blip r:embed="rId3"/>
          <a:srcRect b="13833"/>
          <a:stretch/>
        </p:blipFill>
        <p:spPr>
          <a:xfrm>
            <a:off x="3352800" y="3886200"/>
            <a:ext cx="3657600" cy="1927356"/>
          </a:xfrm>
          <a:prstGeom prst="rect">
            <a:avLst/>
          </a:prstGeom>
        </p:spPr>
      </p:pic>
      <p:sp>
        <p:nvSpPr>
          <p:cNvPr id="7" name="Title 1">
            <a:extLst>
              <a:ext uri="{FF2B5EF4-FFF2-40B4-BE49-F238E27FC236}">
                <a16:creationId xmlns:a16="http://schemas.microsoft.com/office/drawing/2014/main" id="{9E0773BA-1369-47EE-A43F-E2DD38F5462F}"/>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28443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p:txBody>
          <a:bodyPr/>
          <a:lstStyle/>
          <a:p>
            <a:pPr marL="0" indent="0">
              <a:buNone/>
            </a:pPr>
            <a:r>
              <a:rPr lang="en-US" dirty="0">
                <a:solidFill>
                  <a:srgbClr val="66686C"/>
                </a:solidFill>
              </a:rPr>
              <a:t>Reliability and Commitment to the Job</a:t>
            </a:r>
          </a:p>
          <a:p>
            <a:pPr lvl="1"/>
            <a:endParaRPr lang="en-US" sz="2000" dirty="0">
              <a:solidFill>
                <a:srgbClr val="C94235"/>
              </a:solidFill>
            </a:endParaRPr>
          </a:p>
          <a:p>
            <a:pPr lvl="1">
              <a:buClrTx/>
              <a:buFont typeface="Wingdings" panose="05000000000000000000" pitchFamily="2" charset="2"/>
              <a:buChar char="q"/>
            </a:pPr>
            <a:r>
              <a:rPr lang="en-US" sz="2000" dirty="0">
                <a:solidFill>
                  <a:schemeClr val="accent5">
                    <a:lumMod val="75000"/>
                  </a:schemeClr>
                </a:solidFill>
              </a:rPr>
              <a:t>Meets the work schedule expectations of the position. Provides advance notice for absence and seeks prior approval from supervisor, if necessary. Works efficiently; uses time effectively. Demonstrates flexibility and willingness to assist by identifying and addressing areas of need within their unit.</a:t>
            </a:r>
          </a:p>
        </p:txBody>
      </p:sp>
      <p:sp>
        <p:nvSpPr>
          <p:cNvPr id="6" name="Title 1">
            <a:extLst>
              <a:ext uri="{FF2B5EF4-FFF2-40B4-BE49-F238E27FC236}">
                <a16:creationId xmlns:a16="http://schemas.microsoft.com/office/drawing/2014/main" id="{2FD3E150-79F5-4DFD-88C2-5F5F23B84449}"/>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1642029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p:txBody>
          <a:bodyPr/>
          <a:lstStyle/>
          <a:p>
            <a:pPr marL="0" indent="0">
              <a:buNone/>
            </a:pPr>
            <a:r>
              <a:rPr lang="en-US" dirty="0">
                <a:solidFill>
                  <a:srgbClr val="66686C"/>
                </a:solidFill>
              </a:rPr>
              <a:t>Customer Service</a:t>
            </a:r>
          </a:p>
          <a:p>
            <a:pPr lvl="1"/>
            <a:endParaRPr lang="en-US" sz="2000" dirty="0">
              <a:solidFill>
                <a:srgbClr val="C94235"/>
              </a:solidFill>
            </a:endParaRPr>
          </a:p>
          <a:p>
            <a:pPr lvl="1">
              <a:buClrTx/>
              <a:buFont typeface="Wingdings" panose="05000000000000000000" pitchFamily="2" charset="2"/>
              <a:buChar char="q"/>
            </a:pPr>
            <a:r>
              <a:rPr lang="en-US" sz="2000" dirty="0">
                <a:solidFill>
                  <a:schemeClr val="accent5">
                    <a:lumMod val="75000"/>
                  </a:schemeClr>
                </a:solidFill>
              </a:rPr>
              <a:t>Listens to and understands the needs of the service recipient, whether inside or outside the University, and responds to those needs. </a:t>
            </a:r>
          </a:p>
        </p:txBody>
      </p:sp>
      <p:pic>
        <p:nvPicPr>
          <p:cNvPr id="4" name="Picture 3">
            <a:extLst>
              <a:ext uri="{FF2B5EF4-FFF2-40B4-BE49-F238E27FC236}">
                <a16:creationId xmlns:a16="http://schemas.microsoft.com/office/drawing/2014/main" id="{80A11CD2-50C7-4D1B-AD01-6FBB1FE99EA0}"/>
              </a:ext>
            </a:extLst>
          </p:cNvPr>
          <p:cNvPicPr>
            <a:picLocks noChangeAspect="1"/>
          </p:cNvPicPr>
          <p:nvPr/>
        </p:nvPicPr>
        <p:blipFill rotWithShape="1">
          <a:blip r:embed="rId3"/>
          <a:srcRect b="7778"/>
          <a:stretch/>
        </p:blipFill>
        <p:spPr>
          <a:xfrm>
            <a:off x="3624262" y="3409511"/>
            <a:ext cx="1895475" cy="2076890"/>
          </a:xfrm>
          <a:prstGeom prst="rect">
            <a:avLst/>
          </a:prstGeom>
        </p:spPr>
      </p:pic>
      <p:sp>
        <p:nvSpPr>
          <p:cNvPr id="7" name="Title 1">
            <a:extLst>
              <a:ext uri="{FF2B5EF4-FFF2-40B4-BE49-F238E27FC236}">
                <a16:creationId xmlns:a16="http://schemas.microsoft.com/office/drawing/2014/main" id="{D947063E-A1B9-43FA-BAC0-45DB0602FC8B}"/>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75724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p:txBody>
          <a:bodyPr/>
          <a:lstStyle/>
          <a:p>
            <a:pPr marL="0" indent="0">
              <a:buNone/>
            </a:pPr>
            <a:r>
              <a:rPr lang="en-US" dirty="0">
                <a:solidFill>
                  <a:srgbClr val="66686C"/>
                </a:solidFill>
              </a:rPr>
              <a:t>Productivity and Quality of Work</a:t>
            </a:r>
          </a:p>
          <a:p>
            <a:pPr lvl="1"/>
            <a:endParaRPr lang="en-US" sz="2000" dirty="0">
              <a:solidFill>
                <a:srgbClr val="C94235"/>
              </a:solidFill>
            </a:endParaRPr>
          </a:p>
          <a:p>
            <a:pPr lvl="1">
              <a:buClrTx/>
              <a:buFont typeface="Wingdings" panose="05000000000000000000" pitchFamily="2" charset="2"/>
              <a:buChar char="q"/>
            </a:pPr>
            <a:r>
              <a:rPr lang="en-US" sz="2000" dirty="0">
                <a:solidFill>
                  <a:schemeClr val="accent5">
                    <a:lumMod val="75000"/>
                  </a:schemeClr>
                </a:solidFill>
              </a:rPr>
              <a:t>Delivers accurate and thorough work product in a way that reflects favorably upon the unit and the University. Completes an adequate volume of work and establishes appropriate priorities for fulfilling various job tasks.</a:t>
            </a:r>
          </a:p>
        </p:txBody>
      </p:sp>
      <p:sp>
        <p:nvSpPr>
          <p:cNvPr id="6" name="Title 1">
            <a:extLst>
              <a:ext uri="{FF2B5EF4-FFF2-40B4-BE49-F238E27FC236}">
                <a16:creationId xmlns:a16="http://schemas.microsoft.com/office/drawing/2014/main" id="{D7B8F930-6B15-4E9C-9D22-2B37FCD01A1D}"/>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786537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p:txBody>
          <a:bodyPr/>
          <a:lstStyle/>
          <a:p>
            <a:pPr marL="0" indent="0">
              <a:buNone/>
            </a:pPr>
            <a:r>
              <a:rPr lang="en-US" dirty="0">
                <a:solidFill>
                  <a:srgbClr val="66686C"/>
                </a:solidFill>
              </a:rPr>
              <a:t>Communication</a:t>
            </a:r>
          </a:p>
          <a:p>
            <a:pPr lvl="1"/>
            <a:endParaRPr lang="en-US" sz="2000" dirty="0">
              <a:solidFill>
                <a:srgbClr val="C94235"/>
              </a:solidFill>
            </a:endParaRPr>
          </a:p>
          <a:p>
            <a:pPr lvl="1">
              <a:buClrTx/>
              <a:buFont typeface="Wingdings" panose="05000000000000000000" pitchFamily="2" charset="2"/>
              <a:buChar char="q"/>
            </a:pPr>
            <a:r>
              <a:rPr lang="en-US" sz="2000" dirty="0">
                <a:solidFill>
                  <a:schemeClr val="accent5">
                    <a:lumMod val="75000"/>
                  </a:schemeClr>
                </a:solidFill>
              </a:rPr>
              <a:t>Clearly, professionally and effectively conveys ideas and information in written and/or oral form.</a:t>
            </a:r>
          </a:p>
        </p:txBody>
      </p:sp>
      <p:pic>
        <p:nvPicPr>
          <p:cNvPr id="3074" name="Picture 2" descr="Illinois Teaching Standards - Art Education">
            <a:extLst>
              <a:ext uri="{FF2B5EF4-FFF2-40B4-BE49-F238E27FC236}">
                <a16:creationId xmlns:a16="http://schemas.microsoft.com/office/drawing/2014/main" id="{458C9EF9-E117-413A-8340-CC555EE4B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243" y="3543301"/>
            <a:ext cx="3810000" cy="2057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DE73AB4-34B6-4BED-995D-78884F125B55}"/>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3850813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a:xfrm>
            <a:off x="571500" y="1600201"/>
            <a:ext cx="8191500" cy="3886200"/>
          </a:xfrm>
        </p:spPr>
        <p:txBody>
          <a:bodyPr/>
          <a:lstStyle/>
          <a:p>
            <a:pPr marL="0" indent="0">
              <a:buNone/>
            </a:pPr>
            <a:r>
              <a:rPr lang="en-US" dirty="0">
                <a:solidFill>
                  <a:srgbClr val="66686C"/>
                </a:solidFill>
              </a:rPr>
              <a:t>Teamwork, Cooperation and Interpersonal Skills</a:t>
            </a:r>
          </a:p>
          <a:p>
            <a:pPr lvl="1"/>
            <a:endParaRPr lang="en-US" sz="2000" dirty="0">
              <a:solidFill>
                <a:srgbClr val="C94235"/>
              </a:solidFill>
            </a:endParaRPr>
          </a:p>
          <a:p>
            <a:pPr lvl="1">
              <a:buClrTx/>
              <a:buFont typeface="Wingdings" panose="05000000000000000000" pitchFamily="2" charset="2"/>
              <a:buChar char="q"/>
            </a:pPr>
            <a:r>
              <a:rPr lang="en-US" sz="2000" dirty="0">
                <a:solidFill>
                  <a:schemeClr val="accent5">
                    <a:lumMod val="75000"/>
                  </a:schemeClr>
                </a:solidFill>
              </a:rPr>
              <a:t>Establishes and maintains effective working relationships with others.  Responds to requests from others in a helpful manner.  Works collaboratively and displays a positive attitude toward others.</a:t>
            </a:r>
          </a:p>
        </p:txBody>
      </p:sp>
      <p:sp>
        <p:nvSpPr>
          <p:cNvPr id="6" name="Title 1">
            <a:extLst>
              <a:ext uri="{FF2B5EF4-FFF2-40B4-BE49-F238E27FC236}">
                <a16:creationId xmlns:a16="http://schemas.microsoft.com/office/drawing/2014/main" id="{EEDABBA3-E9D2-4631-98A6-D85F0F7A09AC}"/>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3261472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a:xfrm>
            <a:off x="571500" y="1600201"/>
            <a:ext cx="8191500" cy="3886200"/>
          </a:xfrm>
        </p:spPr>
        <p:txBody>
          <a:bodyPr/>
          <a:lstStyle/>
          <a:p>
            <a:pPr marL="0" indent="0">
              <a:buNone/>
            </a:pPr>
            <a:r>
              <a:rPr lang="en-US" dirty="0">
                <a:solidFill>
                  <a:srgbClr val="66686C"/>
                </a:solidFill>
              </a:rPr>
              <a:t>Diversity, Inclusion, and Creating Community</a:t>
            </a:r>
          </a:p>
          <a:p>
            <a:pPr lvl="1"/>
            <a:endParaRPr lang="en-US" sz="2000" dirty="0">
              <a:solidFill>
                <a:srgbClr val="C94235"/>
              </a:solidFill>
            </a:endParaRPr>
          </a:p>
          <a:p>
            <a:pPr lvl="1">
              <a:buClrTx/>
              <a:buFont typeface="Wingdings" panose="05000000000000000000" pitchFamily="2" charset="2"/>
              <a:buChar char="q"/>
            </a:pPr>
            <a:r>
              <a:rPr lang="en-US" sz="2000" dirty="0">
                <a:solidFill>
                  <a:schemeClr val="accent5">
                    <a:lumMod val="75000"/>
                  </a:schemeClr>
                </a:solidFill>
              </a:rPr>
              <a:t>Encourages diversity and inclusion in the workplace; engages in practices to foster a more inclusive working environment; actively engages in work to improve the University as a welcoming community; displays an open and inclusive attitude towards the campus community.</a:t>
            </a:r>
          </a:p>
        </p:txBody>
      </p:sp>
      <p:pic>
        <p:nvPicPr>
          <p:cNvPr id="4" name="Picture 3">
            <a:extLst>
              <a:ext uri="{FF2B5EF4-FFF2-40B4-BE49-F238E27FC236}">
                <a16:creationId xmlns:a16="http://schemas.microsoft.com/office/drawing/2014/main" id="{B64E754C-794E-4BF2-B359-B3DE745B986A}"/>
              </a:ext>
            </a:extLst>
          </p:cNvPr>
          <p:cNvPicPr>
            <a:picLocks noChangeAspect="1"/>
          </p:cNvPicPr>
          <p:nvPr/>
        </p:nvPicPr>
        <p:blipFill>
          <a:blip r:embed="rId3"/>
          <a:stretch>
            <a:fillRect/>
          </a:stretch>
        </p:blipFill>
        <p:spPr>
          <a:xfrm>
            <a:off x="4568687" y="4038600"/>
            <a:ext cx="2952750" cy="1717416"/>
          </a:xfrm>
          <a:prstGeom prst="rect">
            <a:avLst/>
          </a:prstGeom>
        </p:spPr>
      </p:pic>
      <p:sp>
        <p:nvSpPr>
          <p:cNvPr id="7" name="Title 1">
            <a:extLst>
              <a:ext uri="{FF2B5EF4-FFF2-40B4-BE49-F238E27FC236}">
                <a16:creationId xmlns:a16="http://schemas.microsoft.com/office/drawing/2014/main" id="{BFEEBD97-1916-411C-88FC-63A7D843FE4C}"/>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253632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a:xfrm>
            <a:off x="571500" y="1600201"/>
            <a:ext cx="8191500" cy="3886200"/>
          </a:xfrm>
        </p:spPr>
        <p:txBody>
          <a:bodyPr/>
          <a:lstStyle/>
          <a:p>
            <a:pPr marL="0" indent="0">
              <a:buNone/>
            </a:pPr>
            <a:r>
              <a:rPr lang="en-US" dirty="0">
                <a:solidFill>
                  <a:srgbClr val="66686C"/>
                </a:solidFill>
              </a:rPr>
              <a:t>Supervision and Leadership</a:t>
            </a:r>
          </a:p>
          <a:p>
            <a:pPr lvl="1"/>
            <a:endParaRPr lang="en-US" sz="2000" dirty="0">
              <a:solidFill>
                <a:srgbClr val="C94235"/>
              </a:solidFill>
            </a:endParaRPr>
          </a:p>
          <a:p>
            <a:pPr lvl="1">
              <a:buClrTx/>
              <a:buFont typeface="Wingdings" panose="05000000000000000000" pitchFamily="2" charset="2"/>
              <a:buChar char="q"/>
            </a:pPr>
            <a:r>
              <a:rPr lang="en-US" sz="2000" dirty="0">
                <a:solidFill>
                  <a:schemeClr val="accent5">
                    <a:lumMod val="75000"/>
                  </a:schemeClr>
                </a:solidFill>
              </a:rPr>
              <a:t>For supervisory staff: Provides effective leadership for subordinates and/or team, clearly communicates expectations, actively addresses and resolves problem; provides mentoring and guidance; provides constructive feedback to subordinates including the timely and accurate completion of annual and probationary evaluations.</a:t>
            </a:r>
          </a:p>
          <a:p>
            <a:pPr lvl="1">
              <a:buClrTx/>
              <a:buFont typeface="Wingdings" panose="05000000000000000000" pitchFamily="2" charset="2"/>
              <a:buChar char="q"/>
            </a:pPr>
            <a:endParaRPr lang="en-US" sz="2000" dirty="0">
              <a:solidFill>
                <a:schemeClr val="accent5">
                  <a:lumMod val="75000"/>
                </a:schemeClr>
              </a:solidFill>
            </a:endParaRPr>
          </a:p>
          <a:p>
            <a:pPr lvl="1">
              <a:buClrTx/>
              <a:buFont typeface="Wingdings" panose="05000000000000000000" pitchFamily="2" charset="2"/>
              <a:buChar char="q"/>
            </a:pPr>
            <a:r>
              <a:rPr lang="en-US" sz="2000" dirty="0">
                <a:solidFill>
                  <a:schemeClr val="accent5">
                    <a:lumMod val="75000"/>
                  </a:schemeClr>
                </a:solidFill>
              </a:rPr>
              <a:t>For non-supervisory staff: Sets a positive example for the campus community.   Employee’s actions reflect well on the unit and the university.</a:t>
            </a:r>
          </a:p>
        </p:txBody>
      </p:sp>
      <p:sp>
        <p:nvSpPr>
          <p:cNvPr id="6" name="Title 1">
            <a:extLst>
              <a:ext uri="{FF2B5EF4-FFF2-40B4-BE49-F238E27FC236}">
                <a16:creationId xmlns:a16="http://schemas.microsoft.com/office/drawing/2014/main" id="{CE9DCF0E-D3C4-4070-87F5-F55DF12B84B4}"/>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1204546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
        <p:nvSpPr>
          <p:cNvPr id="21507" name="Content Placeholder 2"/>
          <p:cNvSpPr>
            <a:spLocks noGrp="1"/>
          </p:cNvSpPr>
          <p:nvPr>
            <p:ph sz="quarter" idx="1"/>
          </p:nvPr>
        </p:nvSpPr>
        <p:spPr>
          <a:xfrm>
            <a:off x="228600" y="1752600"/>
            <a:ext cx="8504238" cy="4422775"/>
          </a:xfrm>
        </p:spPr>
        <p:txBody>
          <a:bodyPr/>
          <a:lstStyle/>
          <a:p>
            <a:pPr>
              <a:lnSpc>
                <a:spcPct val="119000"/>
              </a:lnSpc>
              <a:buFont typeface="Wingdings 2" pitchFamily="18" charset="2"/>
              <a:buNone/>
              <a:defRPr/>
            </a:pPr>
            <a:r>
              <a:rPr lang="en-US" sz="3200" b="1" dirty="0">
                <a:solidFill>
                  <a:srgbClr val="66686C"/>
                </a:solidFill>
              </a:rPr>
              <a:t>2023 Evaluation Cycle</a:t>
            </a:r>
          </a:p>
          <a:p>
            <a:pPr>
              <a:lnSpc>
                <a:spcPct val="119000"/>
              </a:lnSpc>
              <a:buFont typeface="Wingdings 2" pitchFamily="18" charset="2"/>
              <a:buNone/>
              <a:defRPr/>
            </a:pPr>
            <a:endParaRPr lang="en-US" sz="1000" b="1" dirty="0">
              <a:solidFill>
                <a:schemeClr val="bg2">
                  <a:lumMod val="50000"/>
                </a:schemeClr>
              </a:solidFill>
            </a:endParaRPr>
          </a:p>
          <a:p>
            <a:pPr lvl="1">
              <a:lnSpc>
                <a:spcPct val="119000"/>
              </a:lnSpc>
              <a:buClrTx/>
              <a:buSzPct val="85000"/>
              <a:buFont typeface="Wingdings" panose="05000000000000000000" pitchFamily="2" charset="2"/>
              <a:buChar char="q"/>
              <a:defRPr/>
            </a:pPr>
            <a:r>
              <a:rPr lang="en-US" sz="2400" dirty="0">
                <a:solidFill>
                  <a:schemeClr val="accent5">
                    <a:lumMod val="75000"/>
                  </a:schemeClr>
                </a:solidFill>
              </a:rPr>
              <a:t>Full evaluation period </a:t>
            </a:r>
            <a:r>
              <a:rPr lang="en-US" sz="2400" b="1" dirty="0">
                <a:solidFill>
                  <a:srgbClr val="C8B18B"/>
                </a:solidFill>
              </a:rPr>
              <a:t>April 1, 2022– March 31, 2023</a:t>
            </a:r>
          </a:p>
          <a:p>
            <a:pPr lvl="1">
              <a:lnSpc>
                <a:spcPct val="119000"/>
              </a:lnSpc>
              <a:buClrTx/>
              <a:buSzPct val="85000"/>
              <a:buFont typeface="Wingdings" panose="05000000000000000000" pitchFamily="2" charset="2"/>
              <a:buChar char="q"/>
              <a:defRPr/>
            </a:pPr>
            <a:r>
              <a:rPr lang="en-US" sz="2400" dirty="0">
                <a:solidFill>
                  <a:schemeClr val="accent5">
                    <a:lumMod val="75000"/>
                  </a:schemeClr>
                </a:solidFill>
              </a:rPr>
              <a:t>Evaluations to be conducted beginning </a:t>
            </a:r>
            <a:r>
              <a:rPr lang="en-US" sz="2400" b="1" dirty="0">
                <a:solidFill>
                  <a:srgbClr val="C8B18B"/>
                </a:solidFill>
              </a:rPr>
              <a:t>April 1, 2023</a:t>
            </a:r>
          </a:p>
          <a:p>
            <a:pPr lvl="1">
              <a:lnSpc>
                <a:spcPct val="119000"/>
              </a:lnSpc>
              <a:buClrTx/>
              <a:buSzPct val="85000"/>
              <a:buFont typeface="Wingdings" panose="05000000000000000000" pitchFamily="2" charset="2"/>
              <a:buChar char="q"/>
              <a:defRPr/>
            </a:pPr>
            <a:r>
              <a:rPr lang="en-US" sz="2400" b="1" dirty="0">
                <a:solidFill>
                  <a:schemeClr val="accent5">
                    <a:lumMod val="75000"/>
                  </a:schemeClr>
                </a:solidFill>
              </a:rPr>
              <a:t>Performance Evaluations </a:t>
            </a:r>
            <a:r>
              <a:rPr lang="en-US" sz="2400" dirty="0">
                <a:solidFill>
                  <a:schemeClr val="accent5">
                    <a:lumMod val="75000"/>
                  </a:schemeClr>
                </a:solidFill>
              </a:rPr>
              <a:t>forms due in Human Resources by </a:t>
            </a:r>
            <a:r>
              <a:rPr lang="en-US" sz="2400" b="1" u="sng" dirty="0">
                <a:solidFill>
                  <a:schemeClr val="accent5">
                    <a:lumMod val="75000"/>
                  </a:schemeClr>
                </a:solidFill>
              </a:rPr>
              <a:t>June 2, 2023.</a:t>
            </a:r>
          </a:p>
          <a:p>
            <a:pPr marL="274638" lvl="1" indent="0">
              <a:lnSpc>
                <a:spcPct val="119000"/>
              </a:lnSpc>
              <a:buClr>
                <a:schemeClr val="accent2">
                  <a:lumMod val="50000"/>
                </a:schemeClr>
              </a:buClr>
              <a:buSzPct val="85000"/>
              <a:buFont typeface="Wingdings" pitchFamily="2" charset="2"/>
              <a:buNone/>
              <a:defRPr/>
            </a:pPr>
            <a:endParaRPr lang="en-US" sz="2000" dirty="0">
              <a:solidFill>
                <a:schemeClr val="accent4">
                  <a:lumMod val="75000"/>
                </a:schemeClr>
              </a:solidFill>
            </a:endParaRPr>
          </a:p>
        </p:txBody>
      </p:sp>
    </p:spTree>
    <p:extLst>
      <p:ext uri="{BB962C8B-B14F-4D97-AF65-F5344CB8AC3E}">
        <p14:creationId xmlns:p14="http://schemas.microsoft.com/office/powerpoint/2010/main" val="411507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0C754-583A-46D9-8D22-866164BD270C}"/>
              </a:ext>
            </a:extLst>
          </p:cNvPr>
          <p:cNvSpPr>
            <a:spLocks noGrp="1"/>
          </p:cNvSpPr>
          <p:nvPr>
            <p:ph idx="1"/>
          </p:nvPr>
        </p:nvSpPr>
        <p:spPr>
          <a:xfrm>
            <a:off x="228600" y="1215888"/>
            <a:ext cx="8534400" cy="3886200"/>
          </a:xfrm>
        </p:spPr>
        <p:txBody>
          <a:bodyPr/>
          <a:lstStyle/>
          <a:p>
            <a:pPr marL="0" indent="0">
              <a:buNone/>
            </a:pPr>
            <a:r>
              <a:rPr lang="en-US" dirty="0">
                <a:solidFill>
                  <a:srgbClr val="66686C"/>
                </a:solidFill>
              </a:rPr>
              <a:t>Strategic Compass Values [Student-focused Teaching and Learning; Integrity; Inquiry; Civic Engagement; Diversity; Strategic Thinking; and Accountability]</a:t>
            </a:r>
            <a:endParaRPr lang="en-US" sz="2000" dirty="0">
              <a:solidFill>
                <a:srgbClr val="C94235"/>
              </a:solidFill>
            </a:endParaRPr>
          </a:p>
          <a:p>
            <a:pPr lvl="1">
              <a:buClr>
                <a:schemeClr val="tx2"/>
              </a:buClr>
              <a:buFont typeface="Wingdings" panose="05000000000000000000" pitchFamily="2" charset="2"/>
              <a:buChar char="§"/>
            </a:pPr>
            <a:endParaRPr lang="en-US" sz="2000" dirty="0">
              <a:solidFill>
                <a:srgbClr val="C94235"/>
              </a:solidFill>
            </a:endParaRPr>
          </a:p>
          <a:p>
            <a:pPr lvl="1">
              <a:buClrTx/>
              <a:buFont typeface="Wingdings" panose="05000000000000000000" pitchFamily="2" charset="2"/>
              <a:buChar char="q"/>
            </a:pPr>
            <a:r>
              <a:rPr lang="en-US" sz="2000" dirty="0">
                <a:solidFill>
                  <a:schemeClr val="accent5">
                    <a:lumMod val="75000"/>
                  </a:schemeClr>
                </a:solidFill>
              </a:rPr>
              <a:t>Employee understands and acts in ways to advance the Strategic Compass values in his/her work.</a:t>
            </a:r>
          </a:p>
        </p:txBody>
      </p:sp>
      <p:sp>
        <p:nvSpPr>
          <p:cNvPr id="6" name="Title 1">
            <a:extLst>
              <a:ext uri="{FF2B5EF4-FFF2-40B4-BE49-F238E27FC236}">
                <a16:creationId xmlns:a16="http://schemas.microsoft.com/office/drawing/2014/main" id="{9DC52ECA-0A44-4FBB-A14A-A469419069B6}"/>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3657402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625" y="1752600"/>
            <a:ext cx="8504238" cy="4495800"/>
          </a:xfrm>
        </p:spPr>
        <p:txBody>
          <a:bodyPr/>
          <a:lstStyle/>
          <a:p>
            <a:pPr>
              <a:lnSpc>
                <a:spcPct val="119000"/>
              </a:lnSpc>
              <a:buFont typeface="Wingdings 2" pitchFamily="18" charset="2"/>
              <a:buNone/>
              <a:defRPr/>
            </a:pPr>
            <a:r>
              <a:rPr lang="en-US" sz="3200" b="1" dirty="0">
                <a:solidFill>
                  <a:srgbClr val="66686C"/>
                </a:solidFill>
              </a:rPr>
              <a:t>Performance measures:</a:t>
            </a:r>
          </a:p>
          <a:p>
            <a:pPr lvl="1">
              <a:lnSpc>
                <a:spcPct val="119000"/>
              </a:lnSpc>
              <a:buClrTx/>
              <a:buSzPct val="100000"/>
              <a:buFont typeface="Wingdings" panose="05000000000000000000" pitchFamily="2" charset="2"/>
              <a:buChar char="q"/>
              <a:defRPr/>
            </a:pPr>
            <a:r>
              <a:rPr lang="en-US" sz="2400" dirty="0">
                <a:solidFill>
                  <a:schemeClr val="accent5">
                    <a:lumMod val="75000"/>
                  </a:schemeClr>
                </a:solidFill>
              </a:rPr>
              <a:t>Exceeds Expectations (4)</a:t>
            </a:r>
          </a:p>
          <a:p>
            <a:pPr lvl="1">
              <a:lnSpc>
                <a:spcPct val="119000"/>
              </a:lnSpc>
              <a:buClrTx/>
              <a:buSzPct val="100000"/>
              <a:buFont typeface="Wingdings" panose="05000000000000000000" pitchFamily="2" charset="2"/>
              <a:buChar char="q"/>
              <a:defRPr/>
            </a:pPr>
            <a:r>
              <a:rPr lang="en-US" sz="2400" dirty="0">
                <a:solidFill>
                  <a:schemeClr val="accent5">
                    <a:lumMod val="75000"/>
                  </a:schemeClr>
                </a:solidFill>
              </a:rPr>
              <a:t>Meets Expectations (3)</a:t>
            </a:r>
          </a:p>
          <a:p>
            <a:pPr lvl="1">
              <a:lnSpc>
                <a:spcPct val="119000"/>
              </a:lnSpc>
              <a:buClrTx/>
              <a:buSzPct val="100000"/>
              <a:buFont typeface="Wingdings" panose="05000000000000000000" pitchFamily="2" charset="2"/>
              <a:buChar char="q"/>
              <a:defRPr/>
            </a:pPr>
            <a:r>
              <a:rPr lang="en-US" sz="2400" dirty="0">
                <a:solidFill>
                  <a:schemeClr val="accent5">
                    <a:lumMod val="75000"/>
                  </a:schemeClr>
                </a:solidFill>
              </a:rPr>
              <a:t>Developing (2)			</a:t>
            </a:r>
          </a:p>
          <a:p>
            <a:pPr lvl="1">
              <a:lnSpc>
                <a:spcPct val="119000"/>
              </a:lnSpc>
              <a:buClrTx/>
              <a:buSzPct val="100000"/>
              <a:buFont typeface="Wingdings" panose="05000000000000000000" pitchFamily="2" charset="2"/>
              <a:buChar char="q"/>
              <a:defRPr/>
            </a:pPr>
            <a:r>
              <a:rPr lang="en-US" sz="2400" dirty="0">
                <a:solidFill>
                  <a:schemeClr val="accent5">
                    <a:lumMod val="75000"/>
                  </a:schemeClr>
                </a:solidFill>
              </a:rPr>
              <a:t>Needs Improvement (1)</a:t>
            </a:r>
          </a:p>
          <a:p>
            <a:pPr lvl="1">
              <a:lnSpc>
                <a:spcPct val="119000"/>
              </a:lnSpc>
              <a:buClrTx/>
              <a:buSzPct val="100000"/>
              <a:buFont typeface="Wingdings" panose="05000000000000000000" pitchFamily="2" charset="2"/>
              <a:buChar char="q"/>
              <a:defRPr/>
            </a:pPr>
            <a:r>
              <a:rPr lang="en-US" sz="2400" dirty="0">
                <a:solidFill>
                  <a:schemeClr val="accent5">
                    <a:lumMod val="75000"/>
                  </a:schemeClr>
                </a:solidFill>
              </a:rPr>
              <a:t>Unacceptable (0)</a:t>
            </a:r>
          </a:p>
          <a:p>
            <a:pPr marL="457200" lvl="1" indent="0">
              <a:buClr>
                <a:schemeClr val="tx2"/>
              </a:buClr>
              <a:buSzPct val="100000"/>
              <a:buNone/>
              <a:defRPr/>
            </a:pPr>
            <a:endParaRPr lang="en-US" sz="2000" dirty="0">
              <a:solidFill>
                <a:schemeClr val="accent4">
                  <a:lumMod val="75000"/>
                </a:schemeClr>
              </a:solidFill>
            </a:endParaRPr>
          </a:p>
        </p:txBody>
      </p:sp>
      <p:pic>
        <p:nvPicPr>
          <p:cNvPr id="4" name="Picture 2" descr="C:\Users\lalex5\AppData\Local\Microsoft\Windows\Temporary Internet Files\Content.IE5\1MNXCKOU\MC90037037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836" y="2362200"/>
            <a:ext cx="1905001" cy="251368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008600C-C782-41CF-AD57-0FADD03A2FFE}"/>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1123877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par>
                          <p:cTn id="12" fill="hold">
                            <p:stCondLst>
                              <p:cond delay="1500"/>
                            </p:stCondLst>
                            <p:childTnLst>
                              <p:par>
                                <p:cTn id="13" presetID="26" presetClass="emph" presetSubtype="0" fill="hold" nodeType="afterEffect">
                                  <p:stCondLst>
                                    <p:cond delay="0"/>
                                  </p:stCondLst>
                                  <p:childTnLst>
                                    <p:animEffect transition="out" filter="fade">
                                      <p:cBhvr>
                                        <p:cTn id="14" dur="500" tmFilter="0, 0; .2, .5; .8, .5; 1, 0"/>
                                        <p:tgtEl>
                                          <p:spTgt spid="3">
                                            <p:txEl>
                                              <p:pRg st="2" end="2"/>
                                            </p:txEl>
                                          </p:spTgt>
                                        </p:tgtEl>
                                      </p:cBhvr>
                                    </p:animEffect>
                                    <p:animScale>
                                      <p:cBhvr>
                                        <p:cTn id="15" dur="250" autoRev="1" fill="hold"/>
                                        <p:tgtEl>
                                          <p:spTgt spid="3">
                                            <p:txEl>
                                              <p:pRg st="2" end="2"/>
                                            </p:txEl>
                                          </p:spTgt>
                                        </p:tgtEl>
                                      </p:cBhvr>
                                      <p:by x="105000" y="105000"/>
                                    </p:animScale>
                                  </p:childTnLst>
                                </p:cTn>
                              </p:par>
                            </p:childTnLst>
                          </p:cTn>
                        </p:par>
                        <p:par>
                          <p:cTn id="16" fill="hold">
                            <p:stCondLst>
                              <p:cond delay="2000"/>
                            </p:stCondLst>
                            <p:childTnLst>
                              <p:par>
                                <p:cTn id="17" presetID="26" presetClass="emph" presetSubtype="0" fill="hold" nodeType="afterEffect">
                                  <p:stCondLst>
                                    <p:cond delay="0"/>
                                  </p:stCondLst>
                                  <p:childTnLst>
                                    <p:animEffect transition="out" filter="fade">
                                      <p:cBhvr>
                                        <p:cTn id="18" dur="500" tmFilter="0, 0; .2, .5; .8, .5; 1, 0"/>
                                        <p:tgtEl>
                                          <p:spTgt spid="3">
                                            <p:txEl>
                                              <p:pRg st="3" end="3"/>
                                            </p:txEl>
                                          </p:spTgt>
                                        </p:tgtEl>
                                      </p:cBhvr>
                                    </p:animEffect>
                                    <p:animScale>
                                      <p:cBhvr>
                                        <p:cTn id="19" dur="250" autoRev="1" fill="hold"/>
                                        <p:tgtEl>
                                          <p:spTgt spid="3">
                                            <p:txEl>
                                              <p:pRg st="3" end="3"/>
                                            </p:txEl>
                                          </p:spTgt>
                                        </p:tgtEl>
                                      </p:cBhvr>
                                      <p:by x="105000" y="105000"/>
                                    </p:animScale>
                                  </p:childTnLst>
                                </p:cTn>
                              </p:par>
                            </p:childTnLst>
                          </p:cTn>
                        </p:par>
                        <p:par>
                          <p:cTn id="20" fill="hold">
                            <p:stCondLst>
                              <p:cond delay="2500"/>
                            </p:stCondLst>
                            <p:childTnLst>
                              <p:par>
                                <p:cTn id="21" presetID="26" presetClass="emph" presetSubtype="0" fill="hold" nodeType="afterEffect">
                                  <p:stCondLst>
                                    <p:cond delay="0"/>
                                  </p:stCondLst>
                                  <p:childTnLst>
                                    <p:animEffect transition="out" filter="fade">
                                      <p:cBhvr>
                                        <p:cTn id="22" dur="500" tmFilter="0, 0; .2, .5; .8, .5; 1, 0"/>
                                        <p:tgtEl>
                                          <p:spTgt spid="3">
                                            <p:txEl>
                                              <p:pRg st="4" end="4"/>
                                            </p:txEl>
                                          </p:spTgt>
                                        </p:tgtEl>
                                      </p:cBhvr>
                                    </p:animEffect>
                                    <p:animScale>
                                      <p:cBhvr>
                                        <p:cTn id="23" dur="250" autoRev="1" fill="hold"/>
                                        <p:tgtEl>
                                          <p:spTgt spid="3">
                                            <p:txEl>
                                              <p:pRg st="4" end="4"/>
                                            </p:txEl>
                                          </p:spTgt>
                                        </p:tgtEl>
                                      </p:cBhvr>
                                      <p:by x="105000" y="105000"/>
                                    </p:animScale>
                                  </p:childTnLst>
                                </p:cTn>
                              </p:par>
                            </p:childTnLst>
                          </p:cTn>
                        </p:par>
                        <p:par>
                          <p:cTn id="24" fill="hold">
                            <p:stCondLst>
                              <p:cond delay="3000"/>
                            </p:stCondLst>
                            <p:childTnLst>
                              <p:par>
                                <p:cTn id="25" presetID="26" presetClass="emph" presetSubtype="0" fill="hold" nodeType="afterEffect">
                                  <p:stCondLst>
                                    <p:cond delay="0"/>
                                  </p:stCondLst>
                                  <p:childTnLst>
                                    <p:animEffect transition="out" filter="fade">
                                      <p:cBhvr>
                                        <p:cTn id="26" dur="500" tmFilter="0, 0; .2, .5; .8, .5; 1, 0"/>
                                        <p:tgtEl>
                                          <p:spTgt spid="3">
                                            <p:txEl>
                                              <p:pRg st="5" end="5"/>
                                            </p:txEl>
                                          </p:spTgt>
                                        </p:tgtEl>
                                      </p:cBhvr>
                                    </p:animEffect>
                                    <p:animScale>
                                      <p:cBhvr>
                                        <p:cTn id="27"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0519" y="1417638"/>
            <a:ext cx="8504238" cy="4221162"/>
          </a:xfrm>
        </p:spPr>
        <p:txBody>
          <a:bodyPr/>
          <a:lstStyle/>
          <a:p>
            <a:pPr>
              <a:lnSpc>
                <a:spcPct val="80000"/>
              </a:lnSpc>
              <a:buNone/>
            </a:pPr>
            <a:r>
              <a:rPr lang="en-US" sz="2200" b="1" u="sng" dirty="0">
                <a:solidFill>
                  <a:srgbClr val="66686C"/>
                </a:solidFill>
              </a:rPr>
              <a:t>Goal setting </a:t>
            </a:r>
            <a:r>
              <a:rPr lang="en-US" sz="2200" dirty="0">
                <a:solidFill>
                  <a:schemeClr val="accent5">
                    <a:lumMod val="75000"/>
                  </a:schemeClr>
                </a:solidFill>
              </a:rPr>
              <a:t>is completed as part of the annual evaluation process.</a:t>
            </a:r>
          </a:p>
          <a:p>
            <a:pPr>
              <a:lnSpc>
                <a:spcPct val="80000"/>
              </a:lnSpc>
              <a:buNone/>
            </a:pPr>
            <a:endParaRPr lang="en-US" sz="2200" dirty="0">
              <a:solidFill>
                <a:schemeClr val="accent4">
                  <a:lumMod val="75000"/>
                </a:schemeClr>
              </a:solidFill>
            </a:endParaRPr>
          </a:p>
          <a:p>
            <a:pPr>
              <a:lnSpc>
                <a:spcPct val="80000"/>
              </a:lnSpc>
              <a:buNone/>
            </a:pPr>
            <a:r>
              <a:rPr lang="en-US" sz="2200" dirty="0">
                <a:solidFill>
                  <a:schemeClr val="accent5">
                    <a:lumMod val="75000"/>
                  </a:schemeClr>
                </a:solidFill>
              </a:rPr>
              <a:t>As you review accomplishments and performance for the previous period, you also set goals with the employee for the coming year.</a:t>
            </a:r>
          </a:p>
          <a:p>
            <a:pPr>
              <a:lnSpc>
                <a:spcPct val="80000"/>
              </a:lnSpc>
              <a:buNone/>
            </a:pPr>
            <a:endParaRPr lang="en-US" sz="2200" dirty="0">
              <a:solidFill>
                <a:schemeClr val="accent4">
                  <a:lumMod val="75000"/>
                </a:schemeClr>
              </a:solidFill>
            </a:endParaRPr>
          </a:p>
          <a:p>
            <a:pPr>
              <a:lnSpc>
                <a:spcPct val="80000"/>
              </a:lnSpc>
              <a:buNone/>
            </a:pPr>
            <a:r>
              <a:rPr lang="en-US" sz="2200" b="1" dirty="0">
                <a:solidFill>
                  <a:srgbClr val="66686C"/>
                </a:solidFill>
              </a:rPr>
              <a:t>What’s a goal?  </a:t>
            </a:r>
            <a:r>
              <a:rPr lang="en-US" sz="2200" dirty="0">
                <a:solidFill>
                  <a:schemeClr val="accent5">
                    <a:lumMod val="75000"/>
                  </a:schemeClr>
                </a:solidFill>
              </a:rPr>
              <a:t>Specific statements that describe result to be achieved</a:t>
            </a:r>
          </a:p>
          <a:p>
            <a:pPr>
              <a:lnSpc>
                <a:spcPct val="80000"/>
              </a:lnSpc>
              <a:buNone/>
            </a:pPr>
            <a:endParaRPr lang="en-US" sz="2200" dirty="0">
              <a:solidFill>
                <a:schemeClr val="accent4">
                  <a:lumMod val="75000"/>
                </a:schemeClr>
              </a:solidFill>
            </a:endParaRPr>
          </a:p>
          <a:p>
            <a:pPr>
              <a:lnSpc>
                <a:spcPct val="80000"/>
              </a:lnSpc>
              <a:buNone/>
            </a:pPr>
            <a:r>
              <a:rPr lang="en-US" sz="2200" b="1" dirty="0">
                <a:solidFill>
                  <a:srgbClr val="66686C"/>
                </a:solidFill>
              </a:rPr>
              <a:t>SMART Goals</a:t>
            </a:r>
            <a:endParaRPr lang="en-US" sz="2200" dirty="0">
              <a:solidFill>
                <a:srgbClr val="66686C"/>
              </a:solidFill>
            </a:endParaRPr>
          </a:p>
          <a:p>
            <a:pPr>
              <a:lnSpc>
                <a:spcPct val="80000"/>
              </a:lnSpc>
              <a:buClrTx/>
              <a:buFont typeface="Wingdings" pitchFamily="2" charset="2"/>
              <a:buChar char="q"/>
            </a:pPr>
            <a:r>
              <a:rPr lang="en-US" sz="2200" b="1" dirty="0">
                <a:solidFill>
                  <a:schemeClr val="accent5">
                    <a:lumMod val="75000"/>
                  </a:schemeClr>
                </a:solidFill>
              </a:rPr>
              <a:t>	Specific						</a:t>
            </a:r>
          </a:p>
          <a:p>
            <a:pPr>
              <a:lnSpc>
                <a:spcPct val="80000"/>
              </a:lnSpc>
              <a:buClrTx/>
              <a:buFont typeface="Wingdings" pitchFamily="2" charset="2"/>
              <a:buChar char="q"/>
            </a:pPr>
            <a:r>
              <a:rPr lang="en-US" sz="2200" b="1" dirty="0">
                <a:solidFill>
                  <a:schemeClr val="accent5">
                    <a:lumMod val="75000"/>
                  </a:schemeClr>
                </a:solidFill>
              </a:rPr>
              <a:t>	Measurable	</a:t>
            </a:r>
          </a:p>
          <a:p>
            <a:pPr>
              <a:lnSpc>
                <a:spcPct val="80000"/>
              </a:lnSpc>
              <a:buClrTx/>
              <a:buFont typeface="Wingdings" pitchFamily="2" charset="2"/>
              <a:buChar char="q"/>
            </a:pPr>
            <a:r>
              <a:rPr lang="en-US" sz="2200" b="1" dirty="0">
                <a:solidFill>
                  <a:schemeClr val="accent5">
                    <a:lumMod val="75000"/>
                  </a:schemeClr>
                </a:solidFill>
              </a:rPr>
              <a:t>	Achievable</a:t>
            </a:r>
          </a:p>
          <a:p>
            <a:pPr>
              <a:lnSpc>
                <a:spcPct val="80000"/>
              </a:lnSpc>
              <a:buClrTx/>
              <a:buFont typeface="Wingdings" pitchFamily="2" charset="2"/>
              <a:buChar char="q"/>
            </a:pPr>
            <a:r>
              <a:rPr lang="en-US" sz="2200" b="1" dirty="0">
                <a:solidFill>
                  <a:schemeClr val="accent5">
                    <a:lumMod val="75000"/>
                  </a:schemeClr>
                </a:solidFill>
              </a:rPr>
              <a:t>	Results Oriented</a:t>
            </a:r>
          </a:p>
          <a:p>
            <a:pPr>
              <a:lnSpc>
                <a:spcPct val="80000"/>
              </a:lnSpc>
              <a:buClrTx/>
              <a:buFont typeface="Wingdings" pitchFamily="2" charset="2"/>
              <a:buChar char="q"/>
            </a:pPr>
            <a:r>
              <a:rPr lang="en-US" sz="2200" b="1" dirty="0">
                <a:solidFill>
                  <a:schemeClr val="accent5">
                    <a:lumMod val="75000"/>
                  </a:schemeClr>
                </a:solidFill>
              </a:rPr>
              <a:t>	Time Bound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352800"/>
            <a:ext cx="3352800" cy="2514600"/>
          </a:xfrm>
          <a:prstGeom prst="rect">
            <a:avLst/>
          </a:prstGeom>
        </p:spPr>
      </p:pic>
      <p:sp>
        <p:nvSpPr>
          <p:cNvPr id="7" name="Title 1">
            <a:extLst>
              <a:ext uri="{FF2B5EF4-FFF2-40B4-BE49-F238E27FC236}">
                <a16:creationId xmlns:a16="http://schemas.microsoft.com/office/drawing/2014/main" id="{3F99DFAD-0758-4417-8115-85DD7A0FEE23}"/>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231450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0519" y="1417638"/>
            <a:ext cx="8504238" cy="4144962"/>
          </a:xfrm>
        </p:spPr>
        <p:txBody>
          <a:bodyPr/>
          <a:lstStyle/>
          <a:p>
            <a:pPr>
              <a:lnSpc>
                <a:spcPct val="80000"/>
              </a:lnSpc>
              <a:buNone/>
            </a:pPr>
            <a:r>
              <a:rPr lang="en-US" sz="2400" b="1" u="sng" dirty="0">
                <a:solidFill>
                  <a:srgbClr val="66686C"/>
                </a:solidFill>
              </a:rPr>
              <a:t>Examples of Unclear Goals:</a:t>
            </a:r>
          </a:p>
          <a:p>
            <a:pPr>
              <a:lnSpc>
                <a:spcPct val="80000"/>
              </a:lnSpc>
              <a:buNone/>
            </a:pPr>
            <a:endParaRPr lang="en-US" sz="2400" u="sng" dirty="0">
              <a:solidFill>
                <a:srgbClr val="8A4E85"/>
              </a:solidFill>
            </a:endParaRPr>
          </a:p>
          <a:p>
            <a:pPr>
              <a:lnSpc>
                <a:spcPct val="80000"/>
              </a:lnSpc>
              <a:buClrTx/>
              <a:buFont typeface="Wingdings" panose="05000000000000000000" pitchFamily="2" charset="2"/>
              <a:buChar char="q"/>
            </a:pPr>
            <a:r>
              <a:rPr lang="en-US" sz="2400" dirty="0">
                <a:solidFill>
                  <a:schemeClr val="accent5">
                    <a:lumMod val="75000"/>
                  </a:schemeClr>
                </a:solidFill>
              </a:rPr>
              <a:t>	Continue to work on cross-training manual.</a:t>
            </a:r>
          </a:p>
          <a:p>
            <a:pPr>
              <a:lnSpc>
                <a:spcPct val="80000"/>
              </a:lnSpc>
              <a:buClrTx/>
              <a:buFont typeface="Wingdings" panose="05000000000000000000" pitchFamily="2" charset="2"/>
              <a:buChar char="q"/>
            </a:pPr>
            <a:r>
              <a:rPr lang="en-US" sz="2400" dirty="0">
                <a:solidFill>
                  <a:schemeClr val="accent5">
                    <a:lumMod val="75000"/>
                  </a:schemeClr>
                </a:solidFill>
              </a:rPr>
              <a:t>	Work toward becoming the MS Word expert for your work 	group.</a:t>
            </a:r>
            <a:r>
              <a:rPr lang="en-US" sz="2400" dirty="0">
                <a:solidFill>
                  <a:srgbClr val="8A4E85"/>
                </a:solidFill>
              </a:rPr>
              <a:t>	</a:t>
            </a:r>
          </a:p>
          <a:p>
            <a:pPr>
              <a:lnSpc>
                <a:spcPct val="80000"/>
              </a:lnSpc>
              <a:buNone/>
            </a:pPr>
            <a:r>
              <a:rPr lang="en-US" sz="2400" dirty="0">
                <a:solidFill>
                  <a:srgbClr val="8A4E85"/>
                </a:solidFill>
              </a:rPr>
              <a:t>	</a:t>
            </a:r>
            <a:endParaRPr lang="en-US" sz="2400" u="sng" dirty="0">
              <a:solidFill>
                <a:srgbClr val="8A4E85"/>
              </a:solidFill>
            </a:endParaRPr>
          </a:p>
          <a:p>
            <a:pPr>
              <a:lnSpc>
                <a:spcPct val="80000"/>
              </a:lnSpc>
              <a:buNone/>
            </a:pPr>
            <a:r>
              <a:rPr lang="en-US" sz="2400" b="1" u="sng" dirty="0">
                <a:solidFill>
                  <a:srgbClr val="66686C"/>
                </a:solidFill>
              </a:rPr>
              <a:t>Examples of Clear Goals:</a:t>
            </a:r>
            <a:endParaRPr lang="en-US" sz="2400" b="1" dirty="0">
              <a:solidFill>
                <a:srgbClr val="66686C"/>
              </a:solidFill>
            </a:endParaRPr>
          </a:p>
          <a:p>
            <a:pPr>
              <a:lnSpc>
                <a:spcPct val="80000"/>
              </a:lnSpc>
              <a:buNone/>
            </a:pPr>
            <a:r>
              <a:rPr lang="en-US" sz="2400" dirty="0">
                <a:solidFill>
                  <a:srgbClr val="8A4E85"/>
                </a:solidFill>
              </a:rPr>
              <a:t>	</a:t>
            </a:r>
          </a:p>
          <a:p>
            <a:pPr>
              <a:lnSpc>
                <a:spcPct val="80000"/>
              </a:lnSpc>
              <a:buClrTx/>
              <a:buFont typeface="Wingdings" panose="05000000000000000000" pitchFamily="2" charset="2"/>
              <a:buChar char="q"/>
            </a:pPr>
            <a:r>
              <a:rPr lang="en-US" sz="2400" dirty="0">
                <a:solidFill>
                  <a:schemeClr val="accent5">
                    <a:lumMod val="75000"/>
                  </a:schemeClr>
                </a:solidFill>
              </a:rPr>
              <a:t>	Create a new cross-training manual by February 2024.</a:t>
            </a:r>
          </a:p>
          <a:p>
            <a:pPr>
              <a:lnSpc>
                <a:spcPct val="80000"/>
              </a:lnSpc>
              <a:buClrTx/>
              <a:buFont typeface="Wingdings" panose="05000000000000000000" pitchFamily="2" charset="2"/>
              <a:buChar char="q"/>
            </a:pPr>
            <a:r>
              <a:rPr lang="en-US" sz="2400" dirty="0">
                <a:solidFill>
                  <a:schemeClr val="accent5">
                    <a:lumMod val="75000"/>
                  </a:schemeClr>
                </a:solidFill>
              </a:rPr>
              <a:t>	Become work group MS Word expert by attending at least 15 	hours of training and provide a mini-training session to co-	workers.</a:t>
            </a:r>
          </a:p>
        </p:txBody>
      </p:sp>
      <p:sp>
        <p:nvSpPr>
          <p:cNvPr id="6" name="Title 1">
            <a:extLst>
              <a:ext uri="{FF2B5EF4-FFF2-40B4-BE49-F238E27FC236}">
                <a16:creationId xmlns:a16="http://schemas.microsoft.com/office/drawing/2014/main" id="{77B72E4B-5F71-4A14-9F6D-E36C3C2715B0}"/>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176121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624" y="1219200"/>
            <a:ext cx="8613775" cy="4724400"/>
          </a:xfrm>
        </p:spPr>
        <p:txBody>
          <a:bodyPr/>
          <a:lstStyle/>
          <a:p>
            <a:pPr>
              <a:lnSpc>
                <a:spcPct val="119000"/>
              </a:lnSpc>
              <a:buFont typeface="Wingdings 2" pitchFamily="18" charset="2"/>
              <a:buNone/>
              <a:defRPr/>
            </a:pPr>
            <a:r>
              <a:rPr lang="en-US" sz="2400" b="1" dirty="0">
                <a:solidFill>
                  <a:srgbClr val="66686C"/>
                </a:solidFill>
              </a:rPr>
              <a:t>Preparing for Evaluations - Information Gathering</a:t>
            </a:r>
          </a:p>
          <a:p>
            <a:pPr>
              <a:lnSpc>
                <a:spcPct val="119000"/>
              </a:lnSpc>
              <a:buClrTx/>
              <a:buFont typeface="Wingdings" panose="05000000000000000000" pitchFamily="2" charset="2"/>
              <a:buChar char="q"/>
              <a:defRPr/>
            </a:pPr>
            <a:r>
              <a:rPr lang="en-US" sz="2200" dirty="0">
                <a:solidFill>
                  <a:schemeClr val="accent5">
                    <a:lumMod val="75000"/>
                  </a:schemeClr>
                </a:solidFill>
              </a:rPr>
              <a:t>Notes from ongoing meetings, assignments,                           observations, list of accomplishments, and reflections                     during the year</a:t>
            </a:r>
          </a:p>
          <a:p>
            <a:pPr>
              <a:lnSpc>
                <a:spcPct val="119000"/>
              </a:lnSpc>
              <a:buClrTx/>
              <a:buFont typeface="Wingdings" panose="05000000000000000000" pitchFamily="2" charset="2"/>
              <a:buChar char="q"/>
              <a:defRPr/>
            </a:pPr>
            <a:r>
              <a:rPr lang="en-US" sz="2200" dirty="0">
                <a:solidFill>
                  <a:schemeClr val="accent5">
                    <a:lumMod val="75000"/>
                  </a:schemeClr>
                </a:solidFill>
              </a:rPr>
              <a:t>Job Description</a:t>
            </a:r>
          </a:p>
          <a:p>
            <a:pPr>
              <a:lnSpc>
                <a:spcPct val="119000"/>
              </a:lnSpc>
              <a:buClrTx/>
              <a:buFont typeface="Wingdings" panose="05000000000000000000" pitchFamily="2" charset="2"/>
              <a:buChar char="q"/>
              <a:defRPr/>
            </a:pPr>
            <a:r>
              <a:rPr lang="en-US" sz="2200" dirty="0">
                <a:solidFill>
                  <a:schemeClr val="accent5">
                    <a:lumMod val="75000"/>
                  </a:schemeClr>
                </a:solidFill>
              </a:rPr>
              <a:t>Individual’s Resume</a:t>
            </a:r>
          </a:p>
          <a:p>
            <a:pPr>
              <a:lnSpc>
                <a:spcPct val="119000"/>
              </a:lnSpc>
              <a:buClrTx/>
              <a:buFont typeface="Wingdings" panose="05000000000000000000" pitchFamily="2" charset="2"/>
              <a:buChar char="q"/>
              <a:defRPr/>
            </a:pPr>
            <a:r>
              <a:rPr lang="en-US" sz="2200" dirty="0">
                <a:solidFill>
                  <a:schemeClr val="accent5">
                    <a:lumMod val="75000"/>
                  </a:schemeClr>
                </a:solidFill>
              </a:rPr>
              <a:t>Previous Performance Evaluations and projects, goals</a:t>
            </a:r>
          </a:p>
          <a:p>
            <a:pPr>
              <a:lnSpc>
                <a:spcPct val="119000"/>
              </a:lnSpc>
              <a:buClrTx/>
              <a:buFont typeface="Wingdings" panose="05000000000000000000" pitchFamily="2" charset="2"/>
              <a:buChar char="q"/>
              <a:defRPr/>
            </a:pPr>
            <a:r>
              <a:rPr lang="en-US" sz="2200" dirty="0">
                <a:solidFill>
                  <a:schemeClr val="accent5">
                    <a:lumMod val="75000"/>
                  </a:schemeClr>
                </a:solidFill>
              </a:rPr>
              <a:t>Feedback from students/customers/co-workers/others</a:t>
            </a:r>
          </a:p>
          <a:p>
            <a:pPr>
              <a:lnSpc>
                <a:spcPct val="119000"/>
              </a:lnSpc>
              <a:buClrTx/>
              <a:buFont typeface="Wingdings" panose="05000000000000000000" pitchFamily="2" charset="2"/>
              <a:buChar char="q"/>
              <a:defRPr/>
            </a:pPr>
            <a:r>
              <a:rPr lang="en-US" sz="2200" dirty="0">
                <a:solidFill>
                  <a:schemeClr val="accent5">
                    <a:lumMod val="75000"/>
                  </a:schemeClr>
                </a:solidFill>
              </a:rPr>
              <a:t>Letters of appreciation, planning meetings, performance discussions, professional development programs attended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972" y="1447800"/>
            <a:ext cx="1943489" cy="2782366"/>
          </a:xfrm>
          <a:prstGeom prst="rect">
            <a:avLst/>
          </a:prstGeom>
        </p:spPr>
      </p:pic>
      <p:sp>
        <p:nvSpPr>
          <p:cNvPr id="7" name="Title 1">
            <a:extLst>
              <a:ext uri="{FF2B5EF4-FFF2-40B4-BE49-F238E27FC236}">
                <a16:creationId xmlns:a16="http://schemas.microsoft.com/office/drawing/2014/main" id="{45DEA85E-A99C-4CC8-8D74-194B9AA58C20}"/>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1014143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0"/>
            <a:ext cx="8653463" cy="4724400"/>
          </a:xfrm>
        </p:spPr>
        <p:txBody>
          <a:bodyPr/>
          <a:lstStyle/>
          <a:p>
            <a:pPr>
              <a:lnSpc>
                <a:spcPct val="119000"/>
              </a:lnSpc>
              <a:buFont typeface="Wingdings 2" pitchFamily="18" charset="2"/>
              <a:buNone/>
              <a:defRPr/>
            </a:pPr>
            <a:r>
              <a:rPr lang="en-US" sz="3200" b="1" dirty="0">
                <a:solidFill>
                  <a:srgbClr val="66686C"/>
                </a:solidFill>
              </a:rPr>
              <a:t>Evaluation interview:</a:t>
            </a:r>
          </a:p>
          <a:p>
            <a:pPr lvl="1">
              <a:lnSpc>
                <a:spcPct val="119000"/>
              </a:lnSpc>
              <a:buClrTx/>
              <a:buSzPct val="76000"/>
              <a:buFont typeface="Wingdings" pitchFamily="2" charset="2"/>
              <a:buChar char="q"/>
              <a:defRPr/>
            </a:pPr>
            <a:r>
              <a:rPr lang="en-US" sz="2400" dirty="0">
                <a:solidFill>
                  <a:schemeClr val="accent5">
                    <a:lumMod val="75000"/>
                  </a:schemeClr>
                </a:solidFill>
              </a:rPr>
              <a:t>Notify in advance</a:t>
            </a:r>
          </a:p>
          <a:p>
            <a:pPr lvl="1">
              <a:lnSpc>
                <a:spcPct val="119000"/>
              </a:lnSpc>
              <a:buClrTx/>
              <a:buSzPct val="76000"/>
              <a:buFont typeface="Wingdings" pitchFamily="2" charset="2"/>
              <a:buChar char="q"/>
              <a:defRPr/>
            </a:pPr>
            <a:r>
              <a:rPr lang="en-US" sz="2400" dirty="0">
                <a:solidFill>
                  <a:schemeClr val="accent5">
                    <a:lumMod val="75000"/>
                  </a:schemeClr>
                </a:solidFill>
              </a:rPr>
              <a:t>Appropriate location and amount of time</a:t>
            </a:r>
          </a:p>
          <a:p>
            <a:pPr lvl="1">
              <a:lnSpc>
                <a:spcPct val="119000"/>
              </a:lnSpc>
              <a:buClrTx/>
              <a:buSzPct val="76000"/>
              <a:buFont typeface="Wingdings" pitchFamily="2" charset="2"/>
              <a:buChar char="q"/>
              <a:defRPr/>
            </a:pPr>
            <a:r>
              <a:rPr lang="en-US" sz="2400" dirty="0">
                <a:solidFill>
                  <a:schemeClr val="accent5">
                    <a:lumMod val="75000"/>
                  </a:schemeClr>
                </a:solidFill>
              </a:rPr>
              <a:t>Employee Self Evaluation</a:t>
            </a:r>
          </a:p>
          <a:p>
            <a:pPr lvl="1">
              <a:lnSpc>
                <a:spcPct val="119000"/>
              </a:lnSpc>
              <a:buClrTx/>
              <a:buSzPct val="76000"/>
              <a:buFont typeface="Wingdings" pitchFamily="2" charset="2"/>
              <a:buChar char="q"/>
              <a:defRPr/>
            </a:pPr>
            <a:r>
              <a:rPr lang="en-US" sz="2400" dirty="0">
                <a:solidFill>
                  <a:schemeClr val="accent5">
                    <a:lumMod val="75000"/>
                  </a:schemeClr>
                </a:solidFill>
              </a:rPr>
              <a:t>Review Self Evaluation </a:t>
            </a:r>
            <a:r>
              <a:rPr lang="en-US" sz="2400" b="1" dirty="0">
                <a:solidFill>
                  <a:srgbClr val="C8B18B"/>
                </a:solidFill>
              </a:rPr>
              <a:t>prior</a:t>
            </a:r>
            <a:r>
              <a:rPr lang="en-US" sz="2400" dirty="0">
                <a:solidFill>
                  <a:schemeClr val="accent3">
                    <a:lumMod val="50000"/>
                  </a:schemeClr>
                </a:solidFill>
              </a:rPr>
              <a:t> </a:t>
            </a:r>
            <a:r>
              <a:rPr lang="en-US" sz="2400" dirty="0">
                <a:solidFill>
                  <a:schemeClr val="accent5">
                    <a:lumMod val="75000"/>
                  </a:schemeClr>
                </a:solidFill>
              </a:rPr>
              <a:t>to meeting</a:t>
            </a:r>
          </a:p>
          <a:p>
            <a:pPr lvl="1">
              <a:lnSpc>
                <a:spcPct val="119000"/>
              </a:lnSpc>
              <a:buClrTx/>
              <a:buSzPct val="76000"/>
              <a:buFont typeface="Wingdings" pitchFamily="2" charset="2"/>
              <a:buChar char="q"/>
              <a:defRPr/>
            </a:pPr>
            <a:r>
              <a:rPr lang="en-US" sz="2400" dirty="0">
                <a:solidFill>
                  <a:schemeClr val="accent5">
                    <a:lumMod val="75000"/>
                  </a:schemeClr>
                </a:solidFill>
              </a:rPr>
              <a:t>Review Employee Performance Factors </a:t>
            </a:r>
            <a:r>
              <a:rPr lang="en-US" sz="2400" b="1" dirty="0">
                <a:solidFill>
                  <a:srgbClr val="C8B18B"/>
                </a:solidFill>
              </a:rPr>
              <a:t>prior</a:t>
            </a:r>
            <a:r>
              <a:rPr lang="en-US" sz="2400" dirty="0">
                <a:solidFill>
                  <a:schemeClr val="accent4">
                    <a:lumMod val="50000"/>
                  </a:schemeClr>
                </a:solidFill>
              </a:rPr>
              <a:t> </a:t>
            </a:r>
            <a:r>
              <a:rPr lang="en-US" sz="2400" dirty="0">
                <a:solidFill>
                  <a:schemeClr val="accent5">
                    <a:lumMod val="75000"/>
                  </a:schemeClr>
                </a:solidFill>
              </a:rPr>
              <a:t>to meeting</a:t>
            </a:r>
          </a:p>
          <a:p>
            <a:pPr lvl="1">
              <a:lnSpc>
                <a:spcPct val="119000"/>
              </a:lnSpc>
              <a:buClrTx/>
              <a:buSzPct val="76000"/>
              <a:buFont typeface="Wingdings" pitchFamily="2" charset="2"/>
              <a:buChar char="q"/>
              <a:defRPr/>
            </a:pPr>
            <a:r>
              <a:rPr lang="en-US" sz="2400" dirty="0">
                <a:solidFill>
                  <a:schemeClr val="accent5">
                    <a:lumMod val="75000"/>
                  </a:schemeClr>
                </a:solidFill>
              </a:rPr>
              <a:t>Discuss performance with your supervisor </a:t>
            </a:r>
            <a:r>
              <a:rPr lang="en-US" sz="2400" b="1" dirty="0">
                <a:solidFill>
                  <a:srgbClr val="C8B18B"/>
                </a:solidFill>
              </a:rPr>
              <a:t>prior</a:t>
            </a:r>
            <a:r>
              <a:rPr lang="en-US" sz="2400" dirty="0">
                <a:solidFill>
                  <a:schemeClr val="accent3">
                    <a:lumMod val="50000"/>
                  </a:schemeClr>
                </a:solidFill>
              </a:rPr>
              <a:t> </a:t>
            </a:r>
            <a:r>
              <a:rPr lang="en-US" sz="2400" dirty="0">
                <a:solidFill>
                  <a:schemeClr val="accent5">
                    <a:lumMod val="75000"/>
                  </a:schemeClr>
                </a:solidFill>
              </a:rPr>
              <a:t>to meeting</a:t>
            </a:r>
          </a:p>
          <a:p>
            <a:pPr lvl="1">
              <a:buClr>
                <a:schemeClr val="accent1">
                  <a:lumMod val="75000"/>
                </a:schemeClr>
              </a:buClr>
              <a:buSzPct val="100000"/>
              <a:buFont typeface="Wingdings" pitchFamily="2" charset="2"/>
              <a:buNone/>
              <a:defRPr/>
            </a:pPr>
            <a:r>
              <a:rPr lang="en-US" sz="2000" dirty="0">
                <a:solidFill>
                  <a:schemeClr val="accent4">
                    <a:lumMod val="75000"/>
                  </a:schemeClr>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295400"/>
            <a:ext cx="2640556" cy="2717292"/>
          </a:xfrm>
          <a:prstGeom prst="rect">
            <a:avLst/>
          </a:prstGeom>
        </p:spPr>
      </p:pic>
      <p:sp>
        <p:nvSpPr>
          <p:cNvPr id="7" name="Title 1">
            <a:extLst>
              <a:ext uri="{FF2B5EF4-FFF2-40B4-BE49-F238E27FC236}">
                <a16:creationId xmlns:a16="http://schemas.microsoft.com/office/drawing/2014/main" id="{878B3471-AF24-4014-80D2-AF3A6CDF0FE3}"/>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3534212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625" y="1417638"/>
            <a:ext cx="8504238" cy="4830762"/>
          </a:xfrm>
        </p:spPr>
        <p:txBody>
          <a:bodyPr/>
          <a:lstStyle/>
          <a:p>
            <a:pPr>
              <a:lnSpc>
                <a:spcPct val="119000"/>
              </a:lnSpc>
              <a:buFont typeface="Wingdings 2" pitchFamily="18" charset="2"/>
              <a:buNone/>
              <a:defRPr/>
            </a:pPr>
            <a:r>
              <a:rPr lang="en-US" sz="3200" b="1" dirty="0">
                <a:solidFill>
                  <a:srgbClr val="66686C"/>
                </a:solidFill>
              </a:rPr>
              <a:t>Evaluation interview (cont.)</a:t>
            </a:r>
          </a:p>
          <a:p>
            <a:pPr lvl="1">
              <a:lnSpc>
                <a:spcPct val="119000"/>
              </a:lnSpc>
              <a:buClrTx/>
              <a:buSzPct val="76000"/>
              <a:buFont typeface="Wingdings" pitchFamily="2" charset="2"/>
              <a:buChar char="q"/>
              <a:defRPr/>
            </a:pPr>
            <a:r>
              <a:rPr lang="en-US" sz="2000" dirty="0">
                <a:solidFill>
                  <a:schemeClr val="accent5">
                    <a:lumMod val="75000"/>
                  </a:schemeClr>
                </a:solidFill>
              </a:rPr>
              <a:t>Discuss achievements, performance, and areas for improvement</a:t>
            </a:r>
          </a:p>
          <a:p>
            <a:pPr lvl="1">
              <a:lnSpc>
                <a:spcPct val="119000"/>
              </a:lnSpc>
              <a:buClrTx/>
              <a:buSzPct val="76000"/>
              <a:buFont typeface="Wingdings" pitchFamily="2" charset="2"/>
              <a:buChar char="q"/>
              <a:defRPr/>
            </a:pPr>
            <a:r>
              <a:rPr lang="en-US" sz="2000" dirty="0">
                <a:solidFill>
                  <a:schemeClr val="accent5">
                    <a:lumMod val="75000"/>
                  </a:schemeClr>
                </a:solidFill>
              </a:rPr>
              <a:t>Review and discuss previous goals</a:t>
            </a:r>
          </a:p>
          <a:p>
            <a:pPr lvl="1">
              <a:lnSpc>
                <a:spcPct val="119000"/>
              </a:lnSpc>
              <a:buClrTx/>
              <a:buSzPct val="76000"/>
              <a:buFont typeface="Wingdings" pitchFamily="2" charset="2"/>
              <a:buChar char="q"/>
              <a:defRPr/>
            </a:pPr>
            <a:r>
              <a:rPr lang="en-US" sz="2000" dirty="0">
                <a:solidFill>
                  <a:schemeClr val="accent5">
                    <a:lumMod val="75000"/>
                  </a:schemeClr>
                </a:solidFill>
              </a:rPr>
              <a:t>LISTEN, LISTEN, LISTEN</a:t>
            </a:r>
          </a:p>
          <a:p>
            <a:pPr lvl="1">
              <a:lnSpc>
                <a:spcPct val="119000"/>
              </a:lnSpc>
              <a:buClrTx/>
              <a:buSzPct val="76000"/>
              <a:buFont typeface="Wingdings" pitchFamily="2" charset="2"/>
              <a:buChar char="q"/>
              <a:defRPr/>
            </a:pPr>
            <a:r>
              <a:rPr lang="en-US" sz="2000" dirty="0">
                <a:solidFill>
                  <a:schemeClr val="accent5">
                    <a:lumMod val="75000"/>
                  </a:schemeClr>
                </a:solidFill>
              </a:rPr>
              <a:t>Focus on job performance rather than non-job related factors</a:t>
            </a:r>
          </a:p>
          <a:p>
            <a:pPr lvl="1">
              <a:lnSpc>
                <a:spcPct val="119000"/>
              </a:lnSpc>
              <a:buClrTx/>
              <a:buSzPct val="76000"/>
              <a:buFont typeface="Wingdings" pitchFamily="2" charset="2"/>
              <a:buChar char="q"/>
              <a:defRPr/>
            </a:pPr>
            <a:r>
              <a:rPr lang="en-US" sz="2000" dirty="0">
                <a:solidFill>
                  <a:schemeClr val="accent5">
                    <a:lumMod val="75000"/>
                  </a:schemeClr>
                </a:solidFill>
              </a:rPr>
              <a:t>Be specific with praise and criticism</a:t>
            </a:r>
          </a:p>
          <a:p>
            <a:pPr lvl="1">
              <a:lnSpc>
                <a:spcPct val="119000"/>
              </a:lnSpc>
              <a:buClrTx/>
              <a:buSzPct val="76000"/>
              <a:buFont typeface="Wingdings" pitchFamily="2" charset="2"/>
              <a:buChar char="q"/>
              <a:defRPr/>
            </a:pPr>
            <a:r>
              <a:rPr lang="en-US" sz="2000" dirty="0">
                <a:solidFill>
                  <a:schemeClr val="accent5">
                    <a:lumMod val="75000"/>
                  </a:schemeClr>
                </a:solidFill>
              </a:rPr>
              <a:t>Not primarily for discipline or reprimand</a:t>
            </a:r>
          </a:p>
          <a:p>
            <a:pPr lvl="1">
              <a:lnSpc>
                <a:spcPct val="119000"/>
              </a:lnSpc>
              <a:buClrTx/>
              <a:buSzPct val="76000"/>
              <a:buFont typeface="Wingdings" pitchFamily="2" charset="2"/>
              <a:buChar char="q"/>
              <a:defRPr/>
            </a:pPr>
            <a:r>
              <a:rPr lang="en-US" sz="2000" dirty="0">
                <a:solidFill>
                  <a:schemeClr val="accent5">
                    <a:lumMod val="75000"/>
                  </a:schemeClr>
                </a:solidFill>
              </a:rPr>
              <a:t>No surprises</a:t>
            </a:r>
          </a:p>
          <a:p>
            <a:pPr lvl="1">
              <a:lnSpc>
                <a:spcPct val="119000"/>
              </a:lnSpc>
              <a:buClrTx/>
              <a:buSzPct val="76000"/>
              <a:buFont typeface="Wingdings" pitchFamily="2" charset="2"/>
              <a:buChar char="q"/>
              <a:defRPr/>
            </a:pPr>
            <a:r>
              <a:rPr lang="en-US" sz="2000" dirty="0">
                <a:solidFill>
                  <a:schemeClr val="accent5">
                    <a:lumMod val="75000"/>
                  </a:schemeClr>
                </a:solidFill>
              </a:rPr>
              <a:t>Develop goals for new year</a:t>
            </a:r>
          </a:p>
          <a:p>
            <a:pPr lvl="1">
              <a:buClr>
                <a:schemeClr val="accent1">
                  <a:lumMod val="75000"/>
                </a:schemeClr>
              </a:buClr>
              <a:buSzPct val="100000"/>
              <a:buFont typeface="Wingdings" pitchFamily="2" charset="2"/>
              <a:buNone/>
              <a:defRPr/>
            </a:pPr>
            <a:r>
              <a:rPr lang="en-US" sz="2400" dirty="0">
                <a:solidFill>
                  <a:schemeClr val="accent4">
                    <a:lumMod val="75000"/>
                  </a:schemeClr>
                </a:solidFill>
              </a:rPr>
              <a:t>	</a:t>
            </a:r>
          </a:p>
        </p:txBody>
      </p:sp>
      <p:sp>
        <p:nvSpPr>
          <p:cNvPr id="6" name="Title 1">
            <a:extLst>
              <a:ext uri="{FF2B5EF4-FFF2-40B4-BE49-F238E27FC236}">
                <a16:creationId xmlns:a16="http://schemas.microsoft.com/office/drawing/2014/main" id="{69077C4C-58DE-42FE-91A4-F7302568E90A}"/>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456024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625" y="1219200"/>
            <a:ext cx="8504238" cy="4648200"/>
          </a:xfrm>
        </p:spPr>
        <p:txBody>
          <a:bodyPr/>
          <a:lstStyle/>
          <a:p>
            <a:pPr>
              <a:lnSpc>
                <a:spcPct val="119000"/>
              </a:lnSpc>
              <a:buFont typeface="Wingdings 2" pitchFamily="18" charset="2"/>
              <a:buNone/>
              <a:defRPr/>
            </a:pPr>
            <a:r>
              <a:rPr lang="en-US" sz="3200" b="1" dirty="0">
                <a:solidFill>
                  <a:srgbClr val="66686C"/>
                </a:solidFill>
              </a:rPr>
              <a:t>Evaluation obstacles:</a:t>
            </a:r>
          </a:p>
          <a:p>
            <a:pPr lvl="1">
              <a:lnSpc>
                <a:spcPct val="119000"/>
              </a:lnSpc>
              <a:buClrTx/>
              <a:buSzPct val="85000"/>
              <a:buFont typeface="Wingdings" panose="05000000000000000000" pitchFamily="2" charset="2"/>
              <a:buChar char="q"/>
              <a:defRPr/>
            </a:pPr>
            <a:r>
              <a:rPr lang="en-US" sz="2000" b="1" dirty="0">
                <a:solidFill>
                  <a:schemeClr val="accent5">
                    <a:lumMod val="75000"/>
                  </a:schemeClr>
                </a:solidFill>
              </a:rPr>
              <a:t>Halo/horn effect</a:t>
            </a:r>
            <a:r>
              <a:rPr lang="en-US" sz="2000" dirty="0">
                <a:solidFill>
                  <a:schemeClr val="accent5">
                    <a:lumMod val="75000"/>
                  </a:schemeClr>
                </a:solidFill>
              </a:rPr>
              <a:t> – employee’s extreme competence in one area “shines” over others.  Conversely, employee does poorly in one area and this overshadows all areas.</a:t>
            </a:r>
          </a:p>
          <a:p>
            <a:pPr lvl="1">
              <a:lnSpc>
                <a:spcPct val="119000"/>
              </a:lnSpc>
              <a:buClrTx/>
              <a:buSzPct val="85000"/>
              <a:buFont typeface="Wingdings" panose="05000000000000000000" pitchFamily="2" charset="2"/>
              <a:buChar char="q"/>
              <a:defRPr/>
            </a:pPr>
            <a:r>
              <a:rPr lang="en-US" sz="2000" b="1" dirty="0">
                <a:solidFill>
                  <a:schemeClr val="accent5">
                    <a:lumMod val="75000"/>
                  </a:schemeClr>
                </a:solidFill>
              </a:rPr>
              <a:t>Leniency/severity</a:t>
            </a:r>
            <a:r>
              <a:rPr lang="en-US" sz="2000" dirty="0">
                <a:solidFill>
                  <a:schemeClr val="accent5">
                    <a:lumMod val="75000"/>
                  </a:schemeClr>
                </a:solidFill>
              </a:rPr>
              <a:t> – supervisor is viewed as being too hard (severity) or too easy (leniency.)</a:t>
            </a:r>
          </a:p>
          <a:p>
            <a:pPr lvl="1">
              <a:lnSpc>
                <a:spcPct val="119000"/>
              </a:lnSpc>
              <a:buClrTx/>
              <a:buSzPct val="85000"/>
              <a:buFont typeface="Wingdings" panose="05000000000000000000" pitchFamily="2" charset="2"/>
              <a:buChar char="q"/>
              <a:defRPr/>
            </a:pPr>
            <a:r>
              <a:rPr lang="en-US" sz="2000" b="1" dirty="0">
                <a:solidFill>
                  <a:schemeClr val="accent5">
                    <a:lumMod val="75000"/>
                  </a:schemeClr>
                </a:solidFill>
              </a:rPr>
              <a:t>Central tendency </a:t>
            </a:r>
            <a:r>
              <a:rPr lang="en-US" sz="2000" dirty="0">
                <a:solidFill>
                  <a:schemeClr val="accent5">
                    <a:lumMod val="75000"/>
                  </a:schemeClr>
                </a:solidFill>
              </a:rPr>
              <a:t>– supervisor tends to rate everyone as a average.</a:t>
            </a:r>
          </a:p>
          <a:p>
            <a:pPr lvl="1">
              <a:lnSpc>
                <a:spcPct val="119000"/>
              </a:lnSpc>
              <a:buClrTx/>
              <a:buSzPct val="85000"/>
              <a:buFont typeface="Wingdings" panose="05000000000000000000" pitchFamily="2" charset="2"/>
              <a:buChar char="q"/>
              <a:defRPr/>
            </a:pPr>
            <a:r>
              <a:rPr lang="en-US" sz="2000" b="1" dirty="0">
                <a:solidFill>
                  <a:schemeClr val="accent5">
                    <a:lumMod val="75000"/>
                  </a:schemeClr>
                </a:solidFill>
              </a:rPr>
              <a:t>Just Like Me </a:t>
            </a:r>
            <a:r>
              <a:rPr lang="en-US" sz="2000" dirty="0">
                <a:solidFill>
                  <a:schemeClr val="accent5">
                    <a:lumMod val="75000"/>
                  </a:schemeClr>
                </a:solidFill>
              </a:rPr>
              <a:t>– being more favorable to people who are like you.</a:t>
            </a:r>
          </a:p>
          <a:p>
            <a:pPr lvl="1">
              <a:lnSpc>
                <a:spcPct val="119000"/>
              </a:lnSpc>
              <a:buClrTx/>
              <a:buSzPct val="85000"/>
              <a:buFont typeface="Wingdings" panose="05000000000000000000" pitchFamily="2" charset="2"/>
              <a:buChar char="q"/>
              <a:defRPr/>
            </a:pPr>
            <a:r>
              <a:rPr lang="en-US" sz="2000" b="1" dirty="0" err="1">
                <a:solidFill>
                  <a:schemeClr val="accent5">
                    <a:lumMod val="75000"/>
                  </a:schemeClr>
                </a:solidFill>
              </a:rPr>
              <a:t>Recency</a:t>
            </a:r>
            <a:r>
              <a:rPr lang="en-US" sz="2000" b="1" dirty="0">
                <a:solidFill>
                  <a:schemeClr val="accent5">
                    <a:lumMod val="75000"/>
                  </a:schemeClr>
                </a:solidFill>
              </a:rPr>
              <a:t> Effect </a:t>
            </a:r>
            <a:r>
              <a:rPr lang="en-US" sz="2000" dirty="0">
                <a:solidFill>
                  <a:schemeClr val="accent5">
                    <a:lumMod val="75000"/>
                  </a:schemeClr>
                </a:solidFill>
              </a:rPr>
              <a:t>– focusing on recent performance instead of entire year.</a:t>
            </a:r>
          </a:p>
          <a:p>
            <a:pPr lvl="1">
              <a:lnSpc>
                <a:spcPct val="119000"/>
              </a:lnSpc>
              <a:buClrTx/>
              <a:buSzPct val="85000"/>
              <a:buFont typeface="Wingdings" panose="05000000000000000000" pitchFamily="2" charset="2"/>
              <a:buChar char="q"/>
              <a:defRPr/>
            </a:pPr>
            <a:r>
              <a:rPr lang="en-US" sz="2000" b="1" dirty="0">
                <a:solidFill>
                  <a:schemeClr val="accent5">
                    <a:lumMod val="75000"/>
                  </a:schemeClr>
                </a:solidFill>
              </a:rPr>
              <a:t>Inflated rating </a:t>
            </a:r>
            <a:r>
              <a:rPr lang="en-US" sz="2000" dirty="0">
                <a:solidFill>
                  <a:schemeClr val="accent5">
                    <a:lumMod val="75000"/>
                  </a:schemeClr>
                </a:solidFill>
              </a:rPr>
              <a:t>– when supervisors use “satisfactory” as their lowest rating.</a:t>
            </a:r>
            <a:endParaRPr lang="en-US" sz="2000" dirty="0">
              <a:solidFill>
                <a:schemeClr val="accent4">
                  <a:lumMod val="75000"/>
                </a:schemeClr>
              </a:solidFill>
            </a:endParaRPr>
          </a:p>
        </p:txBody>
      </p:sp>
      <p:sp>
        <p:nvSpPr>
          <p:cNvPr id="6" name="Title 1">
            <a:extLst>
              <a:ext uri="{FF2B5EF4-FFF2-40B4-BE49-F238E27FC236}">
                <a16:creationId xmlns:a16="http://schemas.microsoft.com/office/drawing/2014/main" id="{8021B074-9AB3-49E8-80B1-46AEE6C9855B}"/>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23019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sz="quarter" idx="1"/>
          </p:nvPr>
        </p:nvSpPr>
        <p:spPr>
          <a:xfrm>
            <a:off x="182562" y="1219200"/>
            <a:ext cx="8504238" cy="4879975"/>
          </a:xfrm>
        </p:spPr>
        <p:txBody>
          <a:bodyPr/>
          <a:lstStyle/>
          <a:p>
            <a:pPr marL="274638" lvl="1" indent="0">
              <a:lnSpc>
                <a:spcPct val="119000"/>
              </a:lnSpc>
              <a:buClr>
                <a:schemeClr val="accent2">
                  <a:lumMod val="50000"/>
                </a:schemeClr>
              </a:buClr>
              <a:buSzPct val="85000"/>
              <a:buFont typeface="Wingdings" pitchFamily="2" charset="2"/>
              <a:buNone/>
              <a:defRPr/>
            </a:pPr>
            <a:r>
              <a:rPr lang="en-US" sz="2400" dirty="0">
                <a:solidFill>
                  <a:srgbClr val="66686C"/>
                </a:solidFill>
              </a:rPr>
              <a:t>Next Steps in the Performance Management Process:</a:t>
            </a:r>
          </a:p>
          <a:p>
            <a:pPr marL="274638" lvl="1" indent="0">
              <a:lnSpc>
                <a:spcPct val="119000"/>
              </a:lnSpc>
              <a:buClr>
                <a:schemeClr val="accent2">
                  <a:lumMod val="50000"/>
                </a:schemeClr>
              </a:buClr>
              <a:buSzPct val="85000"/>
              <a:buFont typeface="Wingdings" pitchFamily="2" charset="2"/>
              <a:buNone/>
              <a:defRPr/>
            </a:pPr>
            <a:r>
              <a:rPr lang="en-US" sz="2000" b="1" dirty="0">
                <a:solidFill>
                  <a:schemeClr val="accent5">
                    <a:lumMod val="75000"/>
                  </a:schemeClr>
                </a:solidFill>
              </a:rPr>
              <a:t>Yes, It’s a </a:t>
            </a:r>
            <a:r>
              <a:rPr lang="en-US" sz="2000" b="1" i="1" u="sng" dirty="0">
                <a:solidFill>
                  <a:schemeClr val="accent5">
                    <a:lumMod val="75000"/>
                  </a:schemeClr>
                </a:solidFill>
              </a:rPr>
              <a:t>Process</a:t>
            </a:r>
          </a:p>
          <a:p>
            <a:pPr marL="617538" lvl="1" indent="-342900">
              <a:lnSpc>
                <a:spcPct val="119000"/>
              </a:lnSpc>
              <a:buClrTx/>
              <a:buSzPct val="85000"/>
              <a:buFont typeface="Wingdings" panose="05000000000000000000" pitchFamily="2" charset="2"/>
              <a:buChar char="q"/>
              <a:defRPr/>
            </a:pPr>
            <a:r>
              <a:rPr lang="en-US" sz="2000" dirty="0">
                <a:solidFill>
                  <a:schemeClr val="accent5">
                    <a:lumMod val="75000"/>
                  </a:schemeClr>
                </a:solidFill>
              </a:rPr>
              <a:t>Managing people means involvement in individual’s work performance and professional development</a:t>
            </a:r>
          </a:p>
          <a:p>
            <a:pPr marL="617538" lvl="1" indent="-342900">
              <a:lnSpc>
                <a:spcPct val="119000"/>
              </a:lnSpc>
              <a:buClrTx/>
              <a:buSzPct val="85000"/>
              <a:buFont typeface="Wingdings" panose="05000000000000000000" pitchFamily="2" charset="2"/>
              <a:buChar char="q"/>
              <a:defRPr/>
            </a:pPr>
            <a:r>
              <a:rPr lang="en-US" sz="2000" dirty="0">
                <a:solidFill>
                  <a:schemeClr val="accent5">
                    <a:lumMod val="75000"/>
                  </a:schemeClr>
                </a:solidFill>
              </a:rPr>
              <a:t>Document and Communicate your observations with the employee – don’t wait for the performance appraisal!</a:t>
            </a:r>
          </a:p>
          <a:p>
            <a:pPr marL="274638" lvl="1" indent="0">
              <a:lnSpc>
                <a:spcPct val="119000"/>
              </a:lnSpc>
              <a:buClr>
                <a:schemeClr val="accent2">
                  <a:lumMod val="50000"/>
                </a:schemeClr>
              </a:buClr>
              <a:buSzPct val="85000"/>
              <a:buNone/>
              <a:defRPr/>
            </a:pPr>
            <a:r>
              <a:rPr lang="en-US" sz="2000" dirty="0">
                <a:solidFill>
                  <a:schemeClr val="accent5">
                    <a:lumMod val="75000"/>
                  </a:schemeClr>
                </a:solidFill>
              </a:rPr>
              <a:t>		</a:t>
            </a:r>
            <a:r>
              <a:rPr lang="en-US" sz="2000" dirty="0"/>
              <a:t>- Feedback on improvement areas and goals</a:t>
            </a:r>
          </a:p>
          <a:p>
            <a:pPr marL="274638" lvl="1" indent="0">
              <a:lnSpc>
                <a:spcPct val="119000"/>
              </a:lnSpc>
              <a:buClr>
                <a:schemeClr val="accent2">
                  <a:lumMod val="50000"/>
                </a:schemeClr>
              </a:buClr>
              <a:buSzPct val="85000"/>
              <a:buNone/>
              <a:defRPr/>
            </a:pPr>
            <a:r>
              <a:rPr lang="en-US" sz="2000" dirty="0"/>
              <a:t>		- Department needs and expectations</a:t>
            </a:r>
          </a:p>
          <a:p>
            <a:pPr marL="274638" lvl="1" indent="0">
              <a:lnSpc>
                <a:spcPct val="119000"/>
              </a:lnSpc>
              <a:buClr>
                <a:schemeClr val="accent2">
                  <a:lumMod val="50000"/>
                </a:schemeClr>
              </a:buClr>
              <a:buSzPct val="85000"/>
              <a:buNone/>
              <a:defRPr/>
            </a:pPr>
            <a:r>
              <a:rPr lang="en-US" sz="2000" dirty="0"/>
              <a:t>		- Professional Development opportunities</a:t>
            </a:r>
          </a:p>
          <a:p>
            <a:pPr marL="274638" lvl="1" indent="0">
              <a:lnSpc>
                <a:spcPct val="119000"/>
              </a:lnSpc>
              <a:buClr>
                <a:schemeClr val="accent2">
                  <a:lumMod val="50000"/>
                </a:schemeClr>
              </a:buClr>
              <a:buSzPct val="85000"/>
              <a:buNone/>
              <a:defRPr/>
            </a:pPr>
            <a:r>
              <a:rPr lang="en-US" sz="2000" dirty="0"/>
              <a:t>		- Recognition of progress and contributions</a:t>
            </a:r>
          </a:p>
          <a:p>
            <a:pPr marL="274638" lvl="1" indent="0">
              <a:lnSpc>
                <a:spcPct val="119000"/>
              </a:lnSpc>
              <a:buClr>
                <a:schemeClr val="accent2">
                  <a:lumMod val="50000"/>
                </a:schemeClr>
              </a:buClr>
              <a:buSzPct val="85000"/>
              <a:buNone/>
              <a:defRPr/>
            </a:pPr>
            <a:r>
              <a:rPr lang="en-US" sz="2000" dirty="0"/>
              <a:t>		-Annual Evaluations should not be used for disciplinary purposes</a:t>
            </a:r>
          </a:p>
        </p:txBody>
      </p:sp>
      <p:sp>
        <p:nvSpPr>
          <p:cNvPr id="6" name="Title 1">
            <a:extLst>
              <a:ext uri="{FF2B5EF4-FFF2-40B4-BE49-F238E27FC236}">
                <a16:creationId xmlns:a16="http://schemas.microsoft.com/office/drawing/2014/main" id="{16235925-38A7-45E3-BD68-8C28C99979BF}"/>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2597745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11F565-A2C4-48F9-A78C-6D1AC7FA80D3}"/>
              </a:ext>
            </a:extLst>
          </p:cNvPr>
          <p:cNvSpPr txBox="1"/>
          <p:nvPr/>
        </p:nvSpPr>
        <p:spPr>
          <a:xfrm>
            <a:off x="609600" y="2209800"/>
            <a:ext cx="4648200" cy="3323987"/>
          </a:xfrm>
          <a:prstGeom prst="rect">
            <a:avLst/>
          </a:prstGeom>
          <a:noFill/>
        </p:spPr>
        <p:txBody>
          <a:bodyPr wrap="square" rtlCol="0">
            <a:spAutoFit/>
          </a:bodyPr>
          <a:lstStyle/>
          <a:p>
            <a:pPr marL="342900" indent="-342900">
              <a:buFont typeface="Wingdings" panose="05000000000000000000" pitchFamily="2" charset="2"/>
              <a:buChar char="q"/>
            </a:pPr>
            <a:r>
              <a:rPr lang="en-US" sz="2400" dirty="0">
                <a:solidFill>
                  <a:schemeClr val="accent5">
                    <a:lumMod val="75000"/>
                  </a:schemeClr>
                </a:solidFill>
                <a:latin typeface="+mj-lt"/>
              </a:rPr>
              <a:t>Revisit goals periodically</a:t>
            </a:r>
          </a:p>
          <a:p>
            <a:pPr marL="342900" indent="-342900">
              <a:buFont typeface="Wingdings" panose="05000000000000000000" pitchFamily="2" charset="2"/>
              <a:buChar char="q"/>
            </a:pPr>
            <a:r>
              <a:rPr lang="en-US" sz="2400" dirty="0">
                <a:solidFill>
                  <a:schemeClr val="accent5">
                    <a:lumMod val="75000"/>
                  </a:schemeClr>
                </a:solidFill>
                <a:latin typeface="+mj-lt"/>
              </a:rPr>
              <a:t>Communicate regularly </a:t>
            </a:r>
          </a:p>
          <a:p>
            <a:r>
              <a:rPr lang="en-US" sz="2400" dirty="0">
                <a:solidFill>
                  <a:schemeClr val="accent5">
                    <a:lumMod val="75000"/>
                  </a:schemeClr>
                </a:solidFill>
                <a:latin typeface="+mj-lt"/>
              </a:rPr>
              <a:t>	(positive and negative feedback)</a:t>
            </a:r>
          </a:p>
          <a:p>
            <a:pPr marL="342900" indent="-342900">
              <a:buFont typeface="Wingdings" panose="05000000000000000000" pitchFamily="2" charset="2"/>
              <a:buChar char="q"/>
            </a:pPr>
            <a:r>
              <a:rPr lang="en-US" sz="2400" dirty="0">
                <a:solidFill>
                  <a:schemeClr val="accent5">
                    <a:lumMod val="75000"/>
                  </a:schemeClr>
                </a:solidFill>
                <a:latin typeface="+mj-lt"/>
              </a:rPr>
              <a:t>Set clear expectations</a:t>
            </a:r>
          </a:p>
          <a:p>
            <a:pPr marL="342900" indent="-342900">
              <a:buFont typeface="Wingdings" panose="05000000000000000000" pitchFamily="2" charset="2"/>
              <a:buChar char="q"/>
            </a:pPr>
            <a:r>
              <a:rPr lang="en-US" sz="2400" dirty="0">
                <a:solidFill>
                  <a:schemeClr val="accent5">
                    <a:lumMod val="75000"/>
                  </a:schemeClr>
                </a:solidFill>
                <a:latin typeface="+mj-lt"/>
              </a:rPr>
              <a:t>Performance Improvement Plan (PIP)</a:t>
            </a:r>
          </a:p>
          <a:p>
            <a:pPr marL="342900" indent="-342900">
              <a:buFont typeface="Wingdings" panose="05000000000000000000" pitchFamily="2" charset="2"/>
              <a:buChar char="q"/>
            </a:pPr>
            <a:r>
              <a:rPr lang="en-US" sz="2400" dirty="0">
                <a:solidFill>
                  <a:schemeClr val="accent5">
                    <a:lumMod val="75000"/>
                  </a:schemeClr>
                </a:solidFill>
                <a:latin typeface="+mj-lt"/>
              </a:rPr>
              <a:t>Reach out to HR if performance does not improve</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4A64070C-1F3E-41B2-8C50-658912D07BFF}"/>
              </a:ext>
            </a:extLst>
          </p:cNvPr>
          <p:cNvSpPr txBox="1"/>
          <p:nvPr/>
        </p:nvSpPr>
        <p:spPr>
          <a:xfrm>
            <a:off x="914400" y="1390153"/>
            <a:ext cx="5791200" cy="584775"/>
          </a:xfrm>
          <a:prstGeom prst="rect">
            <a:avLst/>
          </a:prstGeom>
          <a:noFill/>
        </p:spPr>
        <p:txBody>
          <a:bodyPr wrap="square" rtlCol="0">
            <a:spAutoFit/>
          </a:bodyPr>
          <a:lstStyle/>
          <a:p>
            <a:r>
              <a:rPr lang="en-US" sz="3200" dirty="0">
                <a:solidFill>
                  <a:srgbClr val="66686C"/>
                </a:solidFill>
                <a:latin typeface="+mj-lt"/>
              </a:rPr>
              <a:t>Steps to Improve Performance</a:t>
            </a:r>
          </a:p>
        </p:txBody>
      </p:sp>
      <p:sp>
        <p:nvSpPr>
          <p:cNvPr id="6" name="Title 1">
            <a:extLst>
              <a:ext uri="{FF2B5EF4-FFF2-40B4-BE49-F238E27FC236}">
                <a16:creationId xmlns:a16="http://schemas.microsoft.com/office/drawing/2014/main" id="{CB7D5426-39DD-4BFE-BE0A-03B0B9D6A5E5}"/>
              </a:ext>
            </a:extLst>
          </p:cNvPr>
          <p:cNvSpPr txBox="1">
            <a:spLocks/>
          </p:cNvSpPr>
          <p:nvPr/>
        </p:nvSpPr>
        <p:spPr>
          <a:xfrm>
            <a:off x="914400" y="274638"/>
            <a:ext cx="7772400" cy="1143000"/>
          </a:xfrm>
          <a:prstGeom prst="rect">
            <a:avLst/>
          </a:prstGeom>
        </p:spPr>
        <p:txBody>
          <a:bodyPr/>
          <a:lstStyle>
            <a:lvl1pPr algn="l" defTabSz="457200" rtl="0" eaLnBrk="1" fontAlgn="base" hangingPunct="1">
              <a:spcBef>
                <a:spcPct val="0"/>
              </a:spcBef>
              <a:spcAft>
                <a:spcPct val="0"/>
              </a:spcAft>
              <a:defRPr sz="4400" kern="1200">
                <a:solidFill>
                  <a:schemeClr val="tx1"/>
                </a:solidFill>
                <a:latin typeface="+mn-lt"/>
                <a:ea typeface="ＭＳ Ｐゴシック" pitchFamily="-84" charset="-128"/>
                <a:cs typeface="Arial"/>
              </a:defRPr>
            </a:lvl1pPr>
            <a:lvl2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2pPr>
            <a:lvl3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3pPr>
            <a:lvl4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4pPr>
            <a:lvl5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5pPr>
            <a:lvl6pPr marL="4572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9pPr>
          </a:lstStyle>
          <a:p>
            <a:pPr>
              <a:defRPr/>
            </a:pPr>
            <a:r>
              <a:rPr lang="en-US" sz="4000">
                <a:ln>
                  <a:solidFill>
                    <a:srgbClr val="003366"/>
                  </a:solidFill>
                </a:ln>
                <a:solidFill>
                  <a:srgbClr val="C8B18B"/>
                </a:solidFill>
                <a:effectLst>
                  <a:outerShdw blurRad="38100" dist="38100" dir="2700000" algn="tl">
                    <a:srgbClr val="000000">
                      <a:alpha val="43137"/>
                    </a:srgbClr>
                  </a:outerShdw>
                </a:effectLst>
              </a:rPr>
              <a:t>Performance Evaluation Workshop</a:t>
            </a:r>
            <a:endParaRPr lang="en-US" sz="4000" dirty="0">
              <a:ln>
                <a:solidFill>
                  <a:srgbClr val="003366"/>
                </a:solidFill>
              </a:ln>
              <a:solidFill>
                <a:srgbClr val="C8B18B"/>
              </a:solidFill>
              <a:effectLst>
                <a:outerShdw blurRad="38100" dist="38100" dir="2700000" algn="tl">
                  <a:srgbClr val="000000">
                    <a:alpha val="43137"/>
                  </a:srgbClr>
                </a:outerShdw>
              </a:effectLst>
            </a:endParaRPr>
          </a:p>
        </p:txBody>
      </p:sp>
      <p:pic>
        <p:nvPicPr>
          <p:cNvPr id="2050" name="Picture 2" descr="10 Easy Ways to Improve Team Efficiency And Productivity | HR Cloud">
            <a:extLst>
              <a:ext uri="{FF2B5EF4-FFF2-40B4-BE49-F238E27FC236}">
                <a16:creationId xmlns:a16="http://schemas.microsoft.com/office/drawing/2014/main" id="{E7C84D04-B274-441C-9687-EA74288C3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055" y="2941716"/>
            <a:ext cx="3607010" cy="188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93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2241C-BE8B-4574-969E-2E47E1E8728D}"/>
              </a:ext>
            </a:extLst>
          </p:cNvPr>
          <p:cNvSpPr>
            <a:spLocks noGrp="1"/>
          </p:cNvSpPr>
          <p:nvPr>
            <p:ph idx="1"/>
          </p:nvPr>
        </p:nvSpPr>
        <p:spPr/>
        <p:txBody>
          <a:bodyPr/>
          <a:lstStyle/>
          <a:p>
            <a:pPr>
              <a:buClrTx/>
              <a:buFont typeface="Wingdings" panose="05000000000000000000" pitchFamily="2" charset="2"/>
              <a:buChar char="q"/>
            </a:pPr>
            <a:r>
              <a:rPr lang="en-US" sz="2600" dirty="0">
                <a:hlinkClick r:id="rId3"/>
              </a:rPr>
              <a:t>https://www.uis.edu/humanresources/evaluations/</a:t>
            </a:r>
            <a:endParaRPr lang="en-US" sz="2600" dirty="0"/>
          </a:p>
          <a:p>
            <a:pPr>
              <a:buClrTx/>
              <a:buFont typeface="Wingdings" panose="05000000000000000000" pitchFamily="2" charset="2"/>
              <a:buChar char="q"/>
            </a:pPr>
            <a:endParaRPr lang="en-US" sz="2600" dirty="0"/>
          </a:p>
          <a:p>
            <a:pPr>
              <a:buClrTx/>
              <a:buFont typeface="Wingdings" panose="05000000000000000000" pitchFamily="2" charset="2"/>
              <a:buChar char="q"/>
            </a:pPr>
            <a:r>
              <a:rPr lang="en-US" sz="1600" dirty="0">
                <a:solidFill>
                  <a:schemeClr val="accent5">
                    <a:lumMod val="75000"/>
                  </a:schemeClr>
                </a:solidFill>
              </a:rPr>
              <a:t>The form will be initiated by the supervisor by clicking on the electronic form, choosing to either start the self-evaluation workflow or begin the annual evaluation. If the self-evaluation workflow is chosen, an email will be sent to the employee to complete this online. If you continue with the official annual evaluation, you will complete the form, and then it will route to the employee for review and signature. It then routes back to the supervisor for approval. The supervisor will then choose to send to the Dean/Director, Division Head, or Human Resources. Please consult with your Division Head to determine what approvals are needed. Once all approvals are complete, the employee and all approvers will receive an electronic copy via email. Please review this email to make sure that the content of the evaluation is correct. An electronic copy will also be automatically routed to Human Resources to be placed in the employee’s electronic personnel file. </a:t>
            </a:r>
          </a:p>
        </p:txBody>
      </p:sp>
      <p:sp>
        <p:nvSpPr>
          <p:cNvPr id="6" name="Title 1">
            <a:extLst>
              <a:ext uri="{FF2B5EF4-FFF2-40B4-BE49-F238E27FC236}">
                <a16:creationId xmlns:a16="http://schemas.microsoft.com/office/drawing/2014/main" id="{3B4836D1-ABD0-439E-B390-31C2D853039E}"/>
              </a:ext>
            </a:extLst>
          </p:cNvPr>
          <p:cNvSpPr txBox="1">
            <a:spLocks/>
          </p:cNvSpPr>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chemeClr val="tx1"/>
                </a:solidFill>
                <a:latin typeface="+mn-lt"/>
                <a:ea typeface="ＭＳ Ｐゴシック" pitchFamily="-84" charset="-128"/>
                <a:cs typeface="Arial"/>
              </a:defRPr>
            </a:lvl1pPr>
            <a:lvl2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2pPr>
            <a:lvl3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3pPr>
            <a:lvl4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4pPr>
            <a:lvl5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5pPr>
            <a:lvl6pPr marL="4572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9p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We’re Going Digital…Again!</a:t>
            </a:r>
          </a:p>
        </p:txBody>
      </p:sp>
    </p:spTree>
    <p:extLst>
      <p:ext uri="{BB962C8B-B14F-4D97-AF65-F5344CB8AC3E}">
        <p14:creationId xmlns:p14="http://schemas.microsoft.com/office/powerpoint/2010/main" val="3419823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sz="quarter" idx="1"/>
          </p:nvPr>
        </p:nvSpPr>
        <p:spPr>
          <a:xfrm>
            <a:off x="228600" y="1524000"/>
            <a:ext cx="8504238" cy="4651375"/>
          </a:xfrm>
        </p:spPr>
        <p:txBody>
          <a:bodyPr/>
          <a:lstStyle/>
          <a:p>
            <a:pPr>
              <a:lnSpc>
                <a:spcPct val="119000"/>
              </a:lnSpc>
              <a:buFont typeface="Wingdings 2" pitchFamily="18" charset="2"/>
              <a:buNone/>
              <a:defRPr/>
            </a:pPr>
            <a:r>
              <a:rPr lang="en-US" sz="3200" b="1" dirty="0">
                <a:solidFill>
                  <a:srgbClr val="66686C"/>
                </a:solidFill>
              </a:rPr>
              <a:t>Summary</a:t>
            </a:r>
          </a:p>
          <a:p>
            <a:pPr>
              <a:lnSpc>
                <a:spcPct val="119000"/>
              </a:lnSpc>
              <a:buFont typeface="Wingdings 2" pitchFamily="18" charset="2"/>
              <a:buNone/>
              <a:defRPr/>
            </a:pPr>
            <a:endParaRPr lang="en-US" sz="800" b="1" dirty="0">
              <a:solidFill>
                <a:schemeClr val="bg2">
                  <a:lumMod val="50000"/>
                </a:schemeClr>
              </a:solidFill>
            </a:endParaRPr>
          </a:p>
          <a:p>
            <a:pPr lvl="1">
              <a:lnSpc>
                <a:spcPct val="119000"/>
              </a:lnSpc>
              <a:buClrTx/>
              <a:buSzPct val="85000"/>
              <a:buFont typeface="Wingdings" panose="05000000000000000000" pitchFamily="2" charset="2"/>
              <a:buChar char="q"/>
              <a:defRPr/>
            </a:pPr>
            <a:r>
              <a:rPr lang="en-US" sz="2400" b="1" dirty="0">
                <a:solidFill>
                  <a:schemeClr val="accent5">
                    <a:lumMod val="75000"/>
                  </a:schemeClr>
                </a:solidFill>
              </a:rPr>
              <a:t>Performance Evaluation </a:t>
            </a:r>
            <a:r>
              <a:rPr lang="en-US" sz="2400" dirty="0">
                <a:solidFill>
                  <a:schemeClr val="accent5">
                    <a:lumMod val="75000"/>
                  </a:schemeClr>
                </a:solidFill>
              </a:rPr>
              <a:t>is a collaborative process.</a:t>
            </a:r>
            <a:br>
              <a:rPr lang="en-US" sz="2400" dirty="0">
                <a:solidFill>
                  <a:schemeClr val="accent5">
                    <a:lumMod val="75000"/>
                  </a:schemeClr>
                </a:solidFill>
              </a:rPr>
            </a:br>
            <a:r>
              <a:rPr lang="en-US" sz="2400" dirty="0">
                <a:solidFill>
                  <a:schemeClr val="accent5">
                    <a:lumMod val="75000"/>
                  </a:schemeClr>
                </a:solidFill>
              </a:rPr>
              <a:t>The goal is to provide specific feedback (good &amp; bad) on job performance with the ultimate aim of </a:t>
            </a:r>
            <a:r>
              <a:rPr lang="en-US" sz="2400" b="1" dirty="0">
                <a:solidFill>
                  <a:schemeClr val="accent5">
                    <a:lumMod val="75000"/>
                  </a:schemeClr>
                </a:solidFill>
              </a:rPr>
              <a:t>IMPROVING PERFORMANCE </a:t>
            </a:r>
            <a:r>
              <a:rPr lang="en-US" sz="2400" dirty="0">
                <a:solidFill>
                  <a:schemeClr val="accent5">
                    <a:lumMod val="75000"/>
                  </a:schemeClr>
                </a:solidFill>
              </a:rPr>
              <a:t>and connecting individual performance to the University’s mission, vision, values and strategic initiatives.</a:t>
            </a:r>
            <a:endParaRPr lang="en-US" sz="2400" b="1" dirty="0">
              <a:solidFill>
                <a:schemeClr val="accent5">
                  <a:lumMod val="75000"/>
                </a:schemeClr>
              </a:solidFill>
            </a:endParaRPr>
          </a:p>
          <a:p>
            <a:pPr marL="274638" lvl="1" indent="0">
              <a:lnSpc>
                <a:spcPct val="119000"/>
              </a:lnSpc>
              <a:buClr>
                <a:schemeClr val="accent2">
                  <a:lumMod val="50000"/>
                </a:schemeClr>
              </a:buClr>
              <a:buSzPct val="85000"/>
              <a:buFont typeface="Wingdings" pitchFamily="2" charset="2"/>
              <a:buNone/>
              <a:defRPr/>
            </a:pPr>
            <a:endParaRPr lang="en-US" sz="800" b="1" dirty="0">
              <a:solidFill>
                <a:schemeClr val="accent3">
                  <a:lumMod val="50000"/>
                </a:schemeClr>
              </a:solidFill>
            </a:endParaRPr>
          </a:p>
          <a:p>
            <a:pPr marL="457200" lvl="1" indent="0">
              <a:lnSpc>
                <a:spcPct val="119000"/>
              </a:lnSpc>
              <a:buClr>
                <a:schemeClr val="accent2">
                  <a:lumMod val="50000"/>
                </a:schemeClr>
              </a:buClr>
              <a:buSzPct val="85000"/>
              <a:buNone/>
              <a:defRPr/>
            </a:pPr>
            <a:endParaRPr lang="en-US" sz="2000" dirty="0">
              <a:solidFill>
                <a:schemeClr val="accent4">
                  <a:lumMod val="75000"/>
                </a:schemeClr>
              </a:solidFill>
            </a:endParaRPr>
          </a:p>
        </p:txBody>
      </p:sp>
      <p:sp>
        <p:nvSpPr>
          <p:cNvPr id="6" name="Title 1">
            <a:extLst>
              <a:ext uri="{FF2B5EF4-FFF2-40B4-BE49-F238E27FC236}">
                <a16:creationId xmlns:a16="http://schemas.microsoft.com/office/drawing/2014/main" id="{3313318A-B20E-4DA8-A195-767F32F333FD}"/>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3866202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6200" y="1295400"/>
            <a:ext cx="4953000" cy="4401205"/>
          </a:xfrm>
          <a:prstGeom prst="rect">
            <a:avLst/>
          </a:prstGeom>
          <a:noFill/>
        </p:spPr>
        <p:txBody>
          <a:bodyPr wrap="square" rtlCol="0">
            <a:spAutoFit/>
          </a:bodyPr>
          <a:lstStyle/>
          <a:p>
            <a:r>
              <a:rPr lang="en-US" sz="2000" dirty="0">
                <a:solidFill>
                  <a:schemeClr val="accent5">
                    <a:lumMod val="75000"/>
                  </a:schemeClr>
                </a:solidFill>
                <a:latin typeface="+mj-lt"/>
              </a:rPr>
              <a:t>The Annual Performance Evaluation cycle is an excellent time to review employee responsibilities and ensure the accuracy of all employee job descriptions. </a:t>
            </a:r>
          </a:p>
          <a:p>
            <a:endParaRPr lang="en-US" sz="2000" dirty="0">
              <a:solidFill>
                <a:schemeClr val="accent5">
                  <a:lumMod val="75000"/>
                </a:schemeClr>
              </a:solidFill>
              <a:latin typeface="+mj-lt"/>
            </a:endParaRPr>
          </a:p>
          <a:p>
            <a:r>
              <a:rPr lang="en-US" sz="2000" dirty="0">
                <a:solidFill>
                  <a:schemeClr val="accent5">
                    <a:lumMod val="75000"/>
                  </a:schemeClr>
                </a:solidFill>
                <a:latin typeface="+mj-lt"/>
              </a:rPr>
              <a:t>Human Resources will not be collecting job descriptions with the annual evaluation this year as this was done through </a:t>
            </a:r>
            <a:r>
              <a:rPr lang="en-US" sz="2000" dirty="0" err="1">
                <a:solidFill>
                  <a:schemeClr val="accent5">
                    <a:lumMod val="75000"/>
                  </a:schemeClr>
                </a:solidFill>
                <a:latin typeface="+mj-lt"/>
              </a:rPr>
              <a:t>JDXpert</a:t>
            </a:r>
            <a:r>
              <a:rPr lang="en-US" sz="2000" dirty="0">
                <a:solidFill>
                  <a:schemeClr val="accent5">
                    <a:lumMod val="75000"/>
                  </a:schemeClr>
                </a:solidFill>
                <a:latin typeface="+mj-lt"/>
              </a:rPr>
              <a:t> last November. If you need to make changes to an existing job description, please go through the Job Description Update workflow in </a:t>
            </a:r>
            <a:r>
              <a:rPr lang="en-US" sz="2000" dirty="0" err="1">
                <a:solidFill>
                  <a:schemeClr val="accent5">
                    <a:lumMod val="75000"/>
                  </a:schemeClr>
                </a:solidFill>
                <a:latin typeface="+mj-lt"/>
              </a:rPr>
              <a:t>JDXpert</a:t>
            </a:r>
            <a:r>
              <a:rPr lang="en-US" sz="2000" dirty="0">
                <a:solidFill>
                  <a:schemeClr val="accent5">
                    <a:lumMod val="75000"/>
                  </a:schemeClr>
                </a:solidFill>
                <a:latin typeface="+mj-lt"/>
              </a:rPr>
              <a:t>. </a:t>
            </a:r>
          </a:p>
          <a:p>
            <a:endParaRPr lang="en-US" sz="2000" dirty="0">
              <a:solidFill>
                <a:schemeClr val="accent5">
                  <a:lumMod val="75000"/>
                </a:schemeClr>
              </a:solidFill>
              <a:latin typeface="+mj-lt"/>
            </a:endParaRPr>
          </a:p>
          <a:p>
            <a:r>
              <a:rPr lang="en-US" sz="2000" dirty="0">
                <a:solidFill>
                  <a:schemeClr val="accent5">
                    <a:lumMod val="75000"/>
                  </a:schemeClr>
                </a:solidFill>
                <a:latin typeface="+mj-lt"/>
              </a:rPr>
              <a:t>If you have questions on this, please contact your Division Liaison.</a:t>
            </a:r>
          </a:p>
        </p:txBody>
      </p:sp>
      <p:pic>
        <p:nvPicPr>
          <p:cNvPr id="7" name="Picture 6">
            <a:extLst>
              <a:ext uri="{FF2B5EF4-FFF2-40B4-BE49-F238E27FC236}">
                <a16:creationId xmlns:a16="http://schemas.microsoft.com/office/drawing/2014/main" id="{F9CE1425-5C4B-47BB-BD42-61376FE8E5B0}"/>
              </a:ext>
            </a:extLst>
          </p:cNvPr>
          <p:cNvPicPr>
            <a:picLocks noChangeAspect="1"/>
          </p:cNvPicPr>
          <p:nvPr/>
        </p:nvPicPr>
        <p:blipFill>
          <a:blip r:embed="rId3"/>
          <a:stretch>
            <a:fillRect/>
          </a:stretch>
        </p:blipFill>
        <p:spPr>
          <a:xfrm>
            <a:off x="304800" y="2523977"/>
            <a:ext cx="3219450" cy="1810046"/>
          </a:xfrm>
          <a:prstGeom prst="rect">
            <a:avLst/>
          </a:prstGeom>
        </p:spPr>
      </p:pic>
      <p:sp>
        <p:nvSpPr>
          <p:cNvPr id="6" name="Title 1">
            <a:extLst>
              <a:ext uri="{FF2B5EF4-FFF2-40B4-BE49-F238E27FC236}">
                <a16:creationId xmlns:a16="http://schemas.microsoft.com/office/drawing/2014/main" id="{FDE273C5-63CB-4BF4-8AF2-D84BAB1516EE}"/>
              </a:ext>
            </a:extLst>
          </p:cNvPr>
          <p:cNvSpPr txBox="1">
            <a:spLocks/>
          </p:cNvSpPr>
          <p:nvPr/>
        </p:nvSpPr>
        <p:spPr>
          <a:xfrm>
            <a:off x="914400" y="457200"/>
            <a:ext cx="7772400" cy="1143000"/>
          </a:xfrm>
          <a:prstGeom prst="rect">
            <a:avLst/>
          </a:prstGeom>
        </p:spPr>
        <p:txBody>
          <a:bodyPr/>
          <a:lstStyle>
            <a:lvl1pPr algn="l" defTabSz="457200" rtl="0" eaLnBrk="1" fontAlgn="base" hangingPunct="1">
              <a:spcBef>
                <a:spcPct val="0"/>
              </a:spcBef>
              <a:spcAft>
                <a:spcPct val="0"/>
              </a:spcAft>
              <a:defRPr sz="4400" kern="1200">
                <a:solidFill>
                  <a:schemeClr val="tx1"/>
                </a:solidFill>
                <a:latin typeface="+mn-lt"/>
                <a:ea typeface="ＭＳ Ｐゴシック" pitchFamily="-84" charset="-128"/>
                <a:cs typeface="Arial"/>
              </a:defRPr>
            </a:lvl1pPr>
            <a:lvl2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2pPr>
            <a:lvl3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3pPr>
            <a:lvl4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4pPr>
            <a:lvl5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5pPr>
            <a:lvl6pPr marL="4572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9p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Job Description Review Basics</a:t>
            </a:r>
          </a:p>
        </p:txBody>
      </p:sp>
    </p:spTree>
    <p:extLst>
      <p:ext uri="{BB962C8B-B14F-4D97-AF65-F5344CB8AC3E}">
        <p14:creationId xmlns:p14="http://schemas.microsoft.com/office/powerpoint/2010/main" val="388582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ClrTx/>
              <a:buFont typeface="Wingdings" panose="05000000000000000000" pitchFamily="2" charset="2"/>
              <a:buChar char="q"/>
            </a:pPr>
            <a:r>
              <a:rPr lang="en-US" sz="2400" dirty="0">
                <a:solidFill>
                  <a:schemeClr val="accent5">
                    <a:lumMod val="75000"/>
                  </a:schemeClr>
                </a:solidFill>
              </a:rPr>
              <a:t>Job descriptions need to have percentages that are no less than 5% and no greater than 30% and adds up to 100%.</a:t>
            </a:r>
          </a:p>
          <a:p>
            <a:pPr>
              <a:buClrTx/>
              <a:buFont typeface="Wingdings" panose="05000000000000000000" pitchFamily="2" charset="2"/>
              <a:buChar char="q"/>
            </a:pPr>
            <a:r>
              <a:rPr lang="en-US" sz="2400" dirty="0">
                <a:solidFill>
                  <a:schemeClr val="accent5">
                    <a:lumMod val="75000"/>
                  </a:schemeClr>
                </a:solidFill>
              </a:rPr>
              <a:t>Appropriate approvers set up in </a:t>
            </a:r>
            <a:r>
              <a:rPr lang="en-US" sz="2400" dirty="0" err="1">
                <a:solidFill>
                  <a:schemeClr val="accent5">
                    <a:lumMod val="75000"/>
                  </a:schemeClr>
                </a:solidFill>
              </a:rPr>
              <a:t>JDXpert</a:t>
            </a:r>
            <a:r>
              <a:rPr lang="en-US" sz="2400" dirty="0">
                <a:solidFill>
                  <a:schemeClr val="accent5">
                    <a:lumMod val="75000"/>
                  </a:schemeClr>
                </a:solidFill>
              </a:rPr>
              <a:t>.</a:t>
            </a:r>
          </a:p>
          <a:p>
            <a:pPr>
              <a:buClrTx/>
              <a:buFont typeface="Wingdings" panose="05000000000000000000" pitchFamily="2" charset="2"/>
              <a:buChar char="q"/>
            </a:pPr>
            <a:r>
              <a:rPr lang="en-US" sz="2400" dirty="0">
                <a:solidFill>
                  <a:schemeClr val="accent5">
                    <a:lumMod val="75000"/>
                  </a:schemeClr>
                </a:solidFill>
              </a:rPr>
              <a:t>Correct job numbers (found in HRFE using employee’s name)</a:t>
            </a:r>
          </a:p>
          <a:p>
            <a:pPr>
              <a:buClrTx/>
              <a:buFont typeface="Wingdings" panose="05000000000000000000" pitchFamily="2" charset="2"/>
              <a:buChar char="q"/>
            </a:pPr>
            <a:r>
              <a:rPr lang="en-US" sz="2400" dirty="0">
                <a:solidFill>
                  <a:schemeClr val="accent5">
                    <a:lumMod val="75000"/>
                  </a:schemeClr>
                </a:solidFill>
              </a:rPr>
              <a:t>Current job description templates are found in </a:t>
            </a:r>
            <a:r>
              <a:rPr lang="en-US" sz="2400" dirty="0" err="1">
                <a:solidFill>
                  <a:schemeClr val="accent5">
                    <a:lumMod val="75000"/>
                  </a:schemeClr>
                </a:solidFill>
              </a:rPr>
              <a:t>JDXpert</a:t>
            </a:r>
            <a:r>
              <a:rPr lang="en-US" sz="2400" dirty="0">
                <a:solidFill>
                  <a:schemeClr val="accent5">
                    <a:lumMod val="75000"/>
                  </a:schemeClr>
                </a:solidFill>
              </a:rPr>
              <a:t>.</a:t>
            </a:r>
          </a:p>
          <a:p>
            <a:pPr>
              <a:buClrTx/>
              <a:buFont typeface="Wingdings" panose="05000000000000000000" pitchFamily="2" charset="2"/>
              <a:buChar char="q"/>
            </a:pPr>
            <a:r>
              <a:rPr lang="en-US" sz="2400" dirty="0">
                <a:solidFill>
                  <a:schemeClr val="accent5">
                    <a:lumMod val="75000"/>
                  </a:schemeClr>
                </a:solidFill>
              </a:rPr>
              <a:t>If you have changes or questions, call HR! </a:t>
            </a:r>
            <a:r>
              <a:rPr lang="en-US" sz="2400" dirty="0">
                <a:solidFill>
                  <a:schemeClr val="accent5">
                    <a:lumMod val="75000"/>
                  </a:schemeClr>
                </a:solidFill>
                <a:sym typeface="Wingdings" panose="05000000000000000000" pitchFamily="2" charset="2"/>
              </a:rPr>
              <a:t></a:t>
            </a:r>
            <a:endParaRPr lang="en-US" sz="2400" dirty="0">
              <a:solidFill>
                <a:schemeClr val="accent5">
                  <a:lumMod val="75000"/>
                </a:schemeClr>
              </a:solidFill>
            </a:endParaRPr>
          </a:p>
        </p:txBody>
      </p:sp>
      <p:sp>
        <p:nvSpPr>
          <p:cNvPr id="6" name="Title 1">
            <a:extLst>
              <a:ext uri="{FF2B5EF4-FFF2-40B4-BE49-F238E27FC236}">
                <a16:creationId xmlns:a16="http://schemas.microsoft.com/office/drawing/2014/main" id="{1A95C65A-EA12-4BDA-B53F-C6E8AB29701C}"/>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Job Description Review Basics</a:t>
            </a:r>
          </a:p>
        </p:txBody>
      </p:sp>
    </p:spTree>
    <p:extLst>
      <p:ext uri="{BB962C8B-B14F-4D97-AF65-F5344CB8AC3E}">
        <p14:creationId xmlns:p14="http://schemas.microsoft.com/office/powerpoint/2010/main" val="839369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BC2C8-B362-42F9-8175-30195E487E44}"/>
              </a:ext>
            </a:extLst>
          </p:cNvPr>
          <p:cNvSpPr>
            <a:spLocks noGrp="1"/>
          </p:cNvSpPr>
          <p:nvPr>
            <p:ph type="title"/>
          </p:nvPr>
        </p:nvSpPr>
        <p:spPr/>
        <p:txBody>
          <a:bodyPr/>
          <a:lstStyle/>
          <a:p>
            <a:r>
              <a:rPr lang="en-US" dirty="0">
                <a:ln>
                  <a:solidFill>
                    <a:srgbClr val="003366"/>
                  </a:solidFill>
                </a:ln>
                <a:solidFill>
                  <a:srgbClr val="C8B18B"/>
                </a:solidFill>
                <a:effectLst>
                  <a:outerShdw blurRad="38100" dist="38100" dir="2700000" algn="tl">
                    <a:srgbClr val="000000">
                      <a:alpha val="43137"/>
                    </a:srgbClr>
                  </a:outerShdw>
                </a:effectLst>
              </a:rPr>
              <a:t>Division Liaisons</a:t>
            </a:r>
            <a:endParaRPr lang="en-US" dirty="0"/>
          </a:p>
        </p:txBody>
      </p:sp>
      <p:sp>
        <p:nvSpPr>
          <p:cNvPr id="3" name="Content Placeholder 2">
            <a:extLst>
              <a:ext uri="{FF2B5EF4-FFF2-40B4-BE49-F238E27FC236}">
                <a16:creationId xmlns:a16="http://schemas.microsoft.com/office/drawing/2014/main" id="{FE963C31-7CC4-4C57-A7F6-92DED290AFC6}"/>
              </a:ext>
            </a:extLst>
          </p:cNvPr>
          <p:cNvSpPr>
            <a:spLocks noGrp="1"/>
          </p:cNvSpPr>
          <p:nvPr>
            <p:ph idx="1"/>
          </p:nvPr>
        </p:nvSpPr>
        <p:spPr/>
        <p:txBody>
          <a:bodyPr/>
          <a:lstStyle/>
          <a:p>
            <a:pPr>
              <a:buClrTx/>
              <a:buFont typeface="Wingdings" panose="05000000000000000000" pitchFamily="2" charset="2"/>
              <a:buChar char="q"/>
            </a:pPr>
            <a:r>
              <a:rPr lang="en-US" sz="2000" dirty="0">
                <a:solidFill>
                  <a:schemeClr val="accent5">
                    <a:lumMod val="75000"/>
                  </a:schemeClr>
                </a:solidFill>
              </a:rPr>
              <a:t>Academic Affairs</a:t>
            </a:r>
          </a:p>
          <a:p>
            <a:pPr lvl="1">
              <a:buClrTx/>
              <a:buFont typeface="Wingdings" panose="05000000000000000000" pitchFamily="2" charset="2"/>
              <a:buChar char="q"/>
            </a:pPr>
            <a:r>
              <a:rPr lang="en-US" sz="2000" dirty="0">
                <a:solidFill>
                  <a:schemeClr val="accent5">
                    <a:lumMod val="75000"/>
                  </a:schemeClr>
                </a:solidFill>
              </a:rPr>
              <a:t>Carlene Hindert</a:t>
            </a:r>
          </a:p>
          <a:p>
            <a:pPr>
              <a:buClrTx/>
              <a:buFont typeface="Wingdings" panose="05000000000000000000" pitchFamily="2" charset="2"/>
              <a:buChar char="q"/>
            </a:pPr>
            <a:r>
              <a:rPr lang="en-US" sz="2000" dirty="0">
                <a:solidFill>
                  <a:schemeClr val="accent5">
                    <a:lumMod val="75000"/>
                  </a:schemeClr>
                </a:solidFill>
              </a:rPr>
              <a:t>Chancellor’s Division, Development, Finance and Administration</a:t>
            </a:r>
          </a:p>
          <a:p>
            <a:pPr lvl="1">
              <a:buClrTx/>
              <a:buFont typeface="Wingdings" panose="05000000000000000000" pitchFamily="2" charset="2"/>
              <a:buChar char="q"/>
            </a:pPr>
            <a:r>
              <a:rPr lang="en-US" sz="2000" dirty="0">
                <a:solidFill>
                  <a:schemeClr val="accent5">
                    <a:lumMod val="75000"/>
                  </a:schemeClr>
                </a:solidFill>
              </a:rPr>
              <a:t>Madison Vangunten</a:t>
            </a:r>
          </a:p>
          <a:p>
            <a:pPr>
              <a:buClrTx/>
              <a:buFont typeface="Wingdings" panose="05000000000000000000" pitchFamily="2" charset="2"/>
              <a:buChar char="q"/>
            </a:pPr>
            <a:r>
              <a:rPr lang="en-US" sz="2000" dirty="0">
                <a:solidFill>
                  <a:schemeClr val="accent5">
                    <a:lumMod val="75000"/>
                  </a:schemeClr>
                </a:solidFill>
              </a:rPr>
              <a:t>Student Affairs</a:t>
            </a:r>
          </a:p>
          <a:p>
            <a:pPr lvl="1">
              <a:buClrTx/>
              <a:buFont typeface="Wingdings" panose="05000000000000000000" pitchFamily="2" charset="2"/>
              <a:buChar char="q"/>
            </a:pPr>
            <a:r>
              <a:rPr lang="en-US" sz="2000" dirty="0">
                <a:solidFill>
                  <a:schemeClr val="accent5">
                    <a:lumMod val="75000"/>
                  </a:schemeClr>
                </a:solidFill>
              </a:rPr>
              <a:t>TBD</a:t>
            </a:r>
          </a:p>
          <a:p>
            <a:pPr>
              <a:buClrTx/>
              <a:buFont typeface="Wingdings" panose="05000000000000000000" pitchFamily="2" charset="2"/>
              <a:buChar char="q"/>
            </a:pPr>
            <a:r>
              <a:rPr lang="en-US" sz="2000" dirty="0">
                <a:solidFill>
                  <a:schemeClr val="accent5">
                    <a:lumMod val="75000"/>
                  </a:schemeClr>
                </a:solidFill>
              </a:rPr>
              <a:t>Enrollment Management</a:t>
            </a:r>
          </a:p>
          <a:p>
            <a:pPr lvl="1">
              <a:buClrTx/>
              <a:buFont typeface="Wingdings" panose="05000000000000000000" pitchFamily="2" charset="2"/>
              <a:buChar char="q"/>
            </a:pPr>
            <a:r>
              <a:rPr lang="en-US" sz="2000" dirty="0">
                <a:solidFill>
                  <a:schemeClr val="accent5">
                    <a:lumMod val="75000"/>
                  </a:schemeClr>
                </a:solidFill>
              </a:rPr>
              <a:t>TBD</a:t>
            </a:r>
          </a:p>
          <a:p>
            <a:pPr>
              <a:buClrTx/>
              <a:buFont typeface="Wingdings" panose="05000000000000000000" pitchFamily="2" charset="2"/>
              <a:buChar char="q"/>
            </a:pPr>
            <a:r>
              <a:rPr lang="en-US" sz="2000" dirty="0">
                <a:solidFill>
                  <a:schemeClr val="accent5">
                    <a:lumMod val="75000"/>
                  </a:schemeClr>
                </a:solidFill>
              </a:rPr>
              <a:t>Center for State Policy and Leadership</a:t>
            </a:r>
          </a:p>
          <a:p>
            <a:pPr lvl="1">
              <a:buClrTx/>
              <a:buFont typeface="Wingdings" panose="05000000000000000000" pitchFamily="2" charset="2"/>
              <a:buChar char="q"/>
            </a:pPr>
            <a:r>
              <a:rPr lang="en-US" sz="2000" dirty="0">
                <a:solidFill>
                  <a:schemeClr val="accent5">
                    <a:lumMod val="75000"/>
                  </a:schemeClr>
                </a:solidFill>
              </a:rPr>
              <a:t>Kenzie Westlake</a:t>
            </a:r>
          </a:p>
          <a:p>
            <a:pPr marL="457200" lvl="1" indent="0">
              <a:buClrTx/>
              <a:buNone/>
            </a:pPr>
            <a:endParaRPr lang="en-US" dirty="0">
              <a:solidFill>
                <a:schemeClr val="accent5">
                  <a:lumMod val="75000"/>
                </a:schemeClr>
              </a:solidFill>
            </a:endParaRPr>
          </a:p>
          <a:p>
            <a:pPr lvl="1">
              <a:buClrTx/>
              <a:buFont typeface="Wingdings" panose="05000000000000000000" pitchFamily="2" charset="2"/>
              <a:buChar char="q"/>
            </a:pPr>
            <a:endParaRPr lang="en-US" dirty="0">
              <a:solidFill>
                <a:schemeClr val="accent5">
                  <a:lumMod val="75000"/>
                </a:schemeClr>
              </a:solidFill>
            </a:endParaRPr>
          </a:p>
          <a:p>
            <a:endParaRPr lang="en-US" dirty="0"/>
          </a:p>
        </p:txBody>
      </p:sp>
    </p:spTree>
    <p:extLst>
      <p:ext uri="{BB962C8B-B14F-4D97-AF65-F5344CB8AC3E}">
        <p14:creationId xmlns:p14="http://schemas.microsoft.com/office/powerpoint/2010/main" val="242436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pper...and Salt - WSJ">
            <a:extLst>
              <a:ext uri="{FF2B5EF4-FFF2-40B4-BE49-F238E27FC236}">
                <a16:creationId xmlns:a16="http://schemas.microsoft.com/office/drawing/2014/main" id="{49E3ECB0-1270-477B-9ABE-9B0B17939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524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31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304800"/>
            <a:ext cx="7772400" cy="2895600"/>
          </a:xfrm>
        </p:spPr>
        <p:txBody>
          <a:bodyPr>
            <a:normAutofit/>
          </a:bodyPr>
          <a:lstStyle/>
          <a:p>
            <a:pPr eaLnBrk="1" fontAlgn="auto" hangingPunct="1">
              <a:spcAft>
                <a:spcPts val="0"/>
              </a:spcAft>
              <a:defRPr/>
            </a:pPr>
            <a:r>
              <a:rPr lang="en-US" sz="7200" dirty="0">
                <a:solidFill>
                  <a:schemeClr val="accent5"/>
                </a:solidFill>
                <a:effectLst>
                  <a:outerShdw blurRad="38100" dist="38100" dir="2700000" algn="tl">
                    <a:srgbClr val="000000">
                      <a:alpha val="43137"/>
                    </a:srgbClr>
                  </a:outerShdw>
                </a:effectLst>
              </a:rPr>
              <a:t>Questions?</a:t>
            </a:r>
          </a:p>
        </p:txBody>
      </p:sp>
      <p:grpSp>
        <p:nvGrpSpPr>
          <p:cNvPr id="6" name="Group 5">
            <a:extLst>
              <a:ext uri="{FF2B5EF4-FFF2-40B4-BE49-F238E27FC236}">
                <a16:creationId xmlns:a16="http://schemas.microsoft.com/office/drawing/2014/main" id="{4D547CAD-2D9A-4DBD-A44B-56C91CCA4399}"/>
              </a:ext>
            </a:extLst>
          </p:cNvPr>
          <p:cNvGrpSpPr/>
          <p:nvPr/>
        </p:nvGrpSpPr>
        <p:grpSpPr>
          <a:xfrm>
            <a:off x="990600" y="3976252"/>
            <a:ext cx="5943600" cy="962655"/>
            <a:chOff x="1828800" y="4081671"/>
            <a:chExt cx="5943600" cy="962655"/>
          </a:xfrm>
        </p:grpSpPr>
        <p:sp>
          <p:nvSpPr>
            <p:cNvPr id="3" name="TextBox 2"/>
            <p:cNvSpPr txBox="1"/>
            <p:nvPr/>
          </p:nvSpPr>
          <p:spPr>
            <a:xfrm>
              <a:off x="1828800" y="4090219"/>
              <a:ext cx="1828800" cy="954107"/>
            </a:xfrm>
            <a:prstGeom prst="rect">
              <a:avLst/>
            </a:prstGeom>
            <a:noFill/>
          </p:spPr>
          <p:txBody>
            <a:bodyPr wrap="square" rtlCol="0">
              <a:spAutoFit/>
            </a:bodyPr>
            <a:lstStyle/>
            <a:p>
              <a:r>
                <a:rPr lang="en-US" sz="1400" dirty="0"/>
                <a:t>Kenzie Westlake:</a:t>
              </a:r>
            </a:p>
            <a:p>
              <a:r>
                <a:rPr lang="en-US" sz="1400" dirty="0">
                  <a:hlinkClick r:id="rId3"/>
                </a:rPr>
                <a:t>mwest22@uis.edu</a:t>
              </a:r>
              <a:endParaRPr lang="en-US" sz="1400" dirty="0"/>
            </a:p>
            <a:p>
              <a:endParaRPr lang="en-US" sz="1400" dirty="0"/>
            </a:p>
            <a:p>
              <a:endParaRPr lang="en-US" sz="1400" dirty="0"/>
            </a:p>
          </p:txBody>
        </p:sp>
        <p:sp>
          <p:nvSpPr>
            <p:cNvPr id="4" name="TextBox 3"/>
            <p:cNvSpPr txBox="1"/>
            <p:nvPr/>
          </p:nvSpPr>
          <p:spPr>
            <a:xfrm>
              <a:off x="5791200" y="4081671"/>
              <a:ext cx="1981200" cy="738664"/>
            </a:xfrm>
            <a:prstGeom prst="rect">
              <a:avLst/>
            </a:prstGeom>
            <a:noFill/>
          </p:spPr>
          <p:txBody>
            <a:bodyPr wrap="square" rtlCol="0">
              <a:spAutoFit/>
            </a:bodyPr>
            <a:lstStyle/>
            <a:p>
              <a:r>
                <a:rPr lang="en-US" sz="1400" dirty="0"/>
                <a:t>Melissa Mlynski:  </a:t>
              </a:r>
              <a:r>
                <a:rPr lang="en-US" sz="1400" dirty="0">
                  <a:hlinkClick r:id="rId4"/>
                </a:rPr>
                <a:t>mmlyn2@uis.edu</a:t>
              </a:r>
              <a:endParaRPr lang="en-US" sz="1400" dirty="0"/>
            </a:p>
            <a:p>
              <a:endParaRPr lang="en-US" sz="1400" dirty="0"/>
            </a:p>
          </p:txBody>
        </p:sp>
        <p:sp>
          <p:nvSpPr>
            <p:cNvPr id="2" name="TextBox 1">
              <a:extLst>
                <a:ext uri="{FF2B5EF4-FFF2-40B4-BE49-F238E27FC236}">
                  <a16:creationId xmlns:a16="http://schemas.microsoft.com/office/drawing/2014/main" id="{76AC6B03-53A8-4700-9D08-D46BA6F68BE1}"/>
                </a:ext>
              </a:extLst>
            </p:cNvPr>
            <p:cNvSpPr txBox="1"/>
            <p:nvPr/>
          </p:nvSpPr>
          <p:spPr>
            <a:xfrm>
              <a:off x="3962398" y="4090219"/>
              <a:ext cx="1524002" cy="800219"/>
            </a:xfrm>
            <a:prstGeom prst="rect">
              <a:avLst/>
            </a:prstGeom>
            <a:noFill/>
          </p:spPr>
          <p:txBody>
            <a:bodyPr wrap="square" rtlCol="0">
              <a:spAutoFit/>
            </a:bodyPr>
            <a:lstStyle/>
            <a:p>
              <a:r>
                <a:rPr lang="en-US" sz="1400" dirty="0"/>
                <a:t>Melisa Hatch:</a:t>
              </a:r>
            </a:p>
            <a:p>
              <a:r>
                <a:rPr lang="en-US" sz="1400" dirty="0">
                  <a:hlinkClick r:id="rId5"/>
                </a:rPr>
                <a:t>mhatc2@uis.edu</a:t>
              </a:r>
              <a:endParaRPr lang="en-US" sz="1400" dirty="0"/>
            </a:p>
            <a:p>
              <a:endParaRPr lang="en-US" dirty="0"/>
            </a:p>
          </p:txBody>
        </p:sp>
      </p:grpSp>
      <p:sp>
        <p:nvSpPr>
          <p:cNvPr id="11" name="TextBox 10">
            <a:extLst>
              <a:ext uri="{FF2B5EF4-FFF2-40B4-BE49-F238E27FC236}">
                <a16:creationId xmlns:a16="http://schemas.microsoft.com/office/drawing/2014/main" id="{4B021D37-C8AB-469A-ADF9-F2EE6FACAB37}"/>
              </a:ext>
            </a:extLst>
          </p:cNvPr>
          <p:cNvSpPr txBox="1"/>
          <p:nvPr/>
        </p:nvSpPr>
        <p:spPr>
          <a:xfrm>
            <a:off x="6837243" y="3976252"/>
            <a:ext cx="1620957" cy="800219"/>
          </a:xfrm>
          <a:prstGeom prst="rect">
            <a:avLst/>
          </a:prstGeom>
          <a:noFill/>
        </p:spPr>
        <p:txBody>
          <a:bodyPr wrap="none" rtlCol="0">
            <a:spAutoFit/>
          </a:bodyPr>
          <a:lstStyle/>
          <a:p>
            <a:r>
              <a:rPr lang="en-US" sz="1400" dirty="0"/>
              <a:t>Mark Owens:</a:t>
            </a:r>
          </a:p>
          <a:p>
            <a:r>
              <a:rPr lang="en-US" sz="1400" dirty="0">
                <a:hlinkClick r:id="rId5"/>
              </a:rPr>
              <a:t>mowen1@uis.edu</a:t>
            </a:r>
            <a:endParaRPr lang="en-US" sz="1400" dirty="0"/>
          </a:p>
          <a:p>
            <a:endParaRPr lang="en-US" dirty="0"/>
          </a:p>
        </p:txBody>
      </p:sp>
      <p:sp>
        <p:nvSpPr>
          <p:cNvPr id="15" name="Title 1">
            <a:extLst>
              <a:ext uri="{FF2B5EF4-FFF2-40B4-BE49-F238E27FC236}">
                <a16:creationId xmlns:a16="http://schemas.microsoft.com/office/drawing/2014/main" id="{7D7F15D4-8C28-4023-BE47-5C9157447773}"/>
              </a:ext>
            </a:extLst>
          </p:cNvPr>
          <p:cNvSpPr txBox="1">
            <a:spLocks/>
          </p:cNvSpPr>
          <p:nvPr/>
        </p:nvSpPr>
        <p:spPr bwMode="auto">
          <a:xfrm>
            <a:off x="2193532" y="2628900"/>
            <a:ext cx="49093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chemeClr val="tx1"/>
                </a:solidFill>
                <a:latin typeface="+mn-lt"/>
                <a:ea typeface="ＭＳ Ｐゴシック" pitchFamily="-84" charset="-128"/>
                <a:cs typeface="Arial"/>
              </a:defRPr>
            </a:lvl1pPr>
            <a:lvl2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2pPr>
            <a:lvl3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3pPr>
            <a:lvl4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4pPr>
            <a:lvl5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5pPr>
            <a:lvl6pPr marL="4572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9p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Thanks for attending!</a:t>
            </a:r>
          </a:p>
        </p:txBody>
      </p:sp>
    </p:spTree>
    <p:extLst>
      <p:ext uri="{BB962C8B-B14F-4D97-AF65-F5344CB8AC3E}">
        <p14:creationId xmlns:p14="http://schemas.microsoft.com/office/powerpoint/2010/main" val="2552951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5538"/>
                                        </p:tgtEl>
                                        <p:attrNameLst>
                                          <p:attrName>style.visibility</p:attrName>
                                        </p:attrNameLst>
                                      </p:cBhvr>
                                      <p:to>
                                        <p:strVal val="visible"/>
                                      </p:to>
                                    </p:set>
                                    <p:animEffect transition="in" filter="fade">
                                      <p:cBhvr>
                                        <p:cTn id="7" dur="1000">
                                          <p:stCondLst>
                                            <p:cond delay="0"/>
                                          </p:stCondLst>
                                        </p:cTn>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66686C"/>
                </a:solidFill>
              </a:rPr>
              <a:t>These quotes were reportedly taken from actual federal employee performance evaluations:</a:t>
            </a:r>
            <a:br>
              <a:rPr lang="en-US" sz="2400" dirty="0"/>
            </a:br>
            <a:endParaRPr lang="en-US" sz="2400" dirty="0"/>
          </a:p>
        </p:txBody>
      </p:sp>
      <p:sp>
        <p:nvSpPr>
          <p:cNvPr id="3" name="Content Placeholder 2"/>
          <p:cNvSpPr>
            <a:spLocks noGrp="1"/>
          </p:cNvSpPr>
          <p:nvPr>
            <p:ph idx="1"/>
          </p:nvPr>
        </p:nvSpPr>
        <p:spPr>
          <a:xfrm>
            <a:off x="457200" y="1066800"/>
            <a:ext cx="8229600" cy="4419601"/>
          </a:xfrm>
        </p:spPr>
        <p:txBody>
          <a:bodyPr/>
          <a:lstStyle/>
          <a:p>
            <a:pPr>
              <a:buClrTx/>
              <a:buFont typeface="Wingdings" panose="05000000000000000000" pitchFamily="2" charset="2"/>
              <a:buChar char="q"/>
            </a:pPr>
            <a:r>
              <a:rPr lang="en-US" sz="2000" dirty="0">
                <a:solidFill>
                  <a:schemeClr val="accent5">
                    <a:lumMod val="75000"/>
                  </a:schemeClr>
                </a:solidFill>
              </a:rPr>
              <a:t>“A room temperature I.Q.  If he were any more stupid, he'd have to be watered twice a week.”</a:t>
            </a:r>
          </a:p>
          <a:p>
            <a:pPr>
              <a:buClrTx/>
              <a:buFont typeface="Wingdings" panose="05000000000000000000" pitchFamily="2" charset="2"/>
              <a:buChar char="q"/>
            </a:pPr>
            <a:r>
              <a:rPr lang="en-US" sz="2000" dirty="0">
                <a:solidFill>
                  <a:schemeClr val="accent5">
                    <a:lumMod val="75000"/>
                  </a:schemeClr>
                </a:solidFill>
              </a:rPr>
              <a:t>“His men would follow him anywhere, but only out of morbid curiosity.”</a:t>
            </a:r>
          </a:p>
          <a:p>
            <a:pPr>
              <a:buClrTx/>
              <a:buFont typeface="Wingdings" panose="05000000000000000000" pitchFamily="2" charset="2"/>
              <a:buChar char="q"/>
            </a:pPr>
            <a:r>
              <a:rPr lang="en-US" sz="2000" dirty="0">
                <a:solidFill>
                  <a:schemeClr val="accent5">
                    <a:lumMod val="75000"/>
                  </a:schemeClr>
                </a:solidFill>
              </a:rPr>
              <a:t>“Got a full six-pack, but lacks the plastic thingy to hold it all together.”</a:t>
            </a:r>
          </a:p>
          <a:p>
            <a:pPr>
              <a:buClrTx/>
              <a:buFont typeface="Wingdings" panose="05000000000000000000" pitchFamily="2" charset="2"/>
              <a:buChar char="q"/>
            </a:pPr>
            <a:r>
              <a:rPr lang="en-US" sz="2000" dirty="0">
                <a:solidFill>
                  <a:schemeClr val="accent5">
                    <a:lumMod val="75000"/>
                  </a:schemeClr>
                </a:solidFill>
              </a:rPr>
              <a:t>“Works well when under constant supervision and cornered like a rat in a trap.”</a:t>
            </a:r>
          </a:p>
          <a:p>
            <a:pPr>
              <a:buClrTx/>
              <a:buFont typeface="Wingdings" panose="05000000000000000000" pitchFamily="2" charset="2"/>
              <a:buChar char="q"/>
            </a:pPr>
            <a:r>
              <a:rPr lang="en-US" sz="2000" dirty="0">
                <a:solidFill>
                  <a:schemeClr val="accent5">
                    <a:lumMod val="75000"/>
                  </a:schemeClr>
                </a:solidFill>
              </a:rPr>
              <a:t>“Bright as Alaska in December.”</a:t>
            </a:r>
          </a:p>
          <a:p>
            <a:pPr>
              <a:buClrTx/>
              <a:buFont typeface="Wingdings" panose="05000000000000000000" pitchFamily="2" charset="2"/>
              <a:buChar char="q"/>
            </a:pPr>
            <a:r>
              <a:rPr lang="en-US" sz="2000" dirty="0">
                <a:solidFill>
                  <a:schemeClr val="accent5">
                    <a:lumMod val="75000"/>
                  </a:schemeClr>
                </a:solidFill>
              </a:rPr>
              <a:t>“When she opens her mouth, it seems that it is only to change feet.”</a:t>
            </a:r>
          </a:p>
          <a:p>
            <a:pPr>
              <a:buClrTx/>
              <a:buFont typeface="Wingdings" panose="05000000000000000000" pitchFamily="2" charset="2"/>
              <a:buChar char="q"/>
            </a:pPr>
            <a:r>
              <a:rPr lang="en-US" sz="2000" dirty="0">
                <a:solidFill>
                  <a:schemeClr val="accent5">
                    <a:lumMod val="75000"/>
                  </a:schemeClr>
                </a:solidFill>
              </a:rPr>
              <a:t>“He would be out of his depth in a parking lot puddle.”</a:t>
            </a:r>
          </a:p>
          <a:p>
            <a:pPr>
              <a:buClrTx/>
              <a:buFont typeface="Wingdings" panose="05000000000000000000" pitchFamily="2" charset="2"/>
              <a:buChar char="q"/>
            </a:pPr>
            <a:r>
              <a:rPr lang="en-US" sz="2000" dirty="0">
                <a:solidFill>
                  <a:schemeClr val="accent5">
                    <a:lumMod val="75000"/>
                  </a:schemeClr>
                </a:solidFill>
              </a:rPr>
              <a:t>“This young lady has delusions of adequacy.”</a:t>
            </a:r>
          </a:p>
          <a:p>
            <a:pPr>
              <a:buClrTx/>
              <a:buFont typeface="Wingdings" panose="05000000000000000000" pitchFamily="2" charset="2"/>
              <a:buChar char="q"/>
            </a:pPr>
            <a:r>
              <a:rPr lang="en-US" sz="2000" dirty="0">
                <a:solidFill>
                  <a:schemeClr val="accent5">
                    <a:lumMod val="75000"/>
                  </a:schemeClr>
                </a:solidFill>
              </a:rPr>
              <a:t>“Takes him 1 ½  hours to watch 60 minutes.”</a:t>
            </a:r>
          </a:p>
          <a:p>
            <a:pPr>
              <a:buClrTx/>
              <a:buFont typeface="Wingdings" panose="05000000000000000000" pitchFamily="2" charset="2"/>
              <a:buChar char="q"/>
            </a:pPr>
            <a:r>
              <a:rPr lang="en-US" sz="2000" dirty="0">
                <a:solidFill>
                  <a:schemeClr val="accent5">
                    <a:lumMod val="75000"/>
                  </a:schemeClr>
                </a:solidFill>
              </a:rPr>
              <a:t>“This employee should go far --- and the sooner he starts, the better.”</a:t>
            </a:r>
          </a:p>
        </p:txBody>
      </p:sp>
    </p:spTree>
    <p:extLst>
      <p:ext uri="{BB962C8B-B14F-4D97-AF65-F5344CB8AC3E}">
        <p14:creationId xmlns:p14="http://schemas.microsoft.com/office/powerpoint/2010/main" val="402811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92809"/>
            <a:ext cx="8153400" cy="4401205"/>
          </a:xfrm>
          <a:prstGeom prst="rect">
            <a:avLst/>
          </a:prstGeom>
          <a:noFill/>
        </p:spPr>
        <p:txBody>
          <a:bodyPr wrap="square" rtlCol="0">
            <a:spAutoFit/>
          </a:bodyPr>
          <a:lstStyle/>
          <a:p>
            <a:pPr marL="457200" indent="-457200">
              <a:buFont typeface="Wingdings" panose="05000000000000000000" pitchFamily="2" charset="2"/>
              <a:buChar char="q"/>
            </a:pPr>
            <a:r>
              <a:rPr lang="en-US" sz="2800" dirty="0">
                <a:solidFill>
                  <a:schemeClr val="accent5">
                    <a:lumMod val="75000"/>
                  </a:schemeClr>
                </a:solidFill>
                <a:latin typeface="+mj-lt"/>
              </a:rPr>
              <a:t>Avoid these types of counter-productive statements! </a:t>
            </a:r>
          </a:p>
          <a:p>
            <a:pPr marL="457200" indent="-457200">
              <a:buFont typeface="Wingdings" panose="05000000000000000000" pitchFamily="2" charset="2"/>
              <a:buChar char="q"/>
            </a:pPr>
            <a:endParaRPr lang="en-US" sz="2800" dirty="0">
              <a:solidFill>
                <a:schemeClr val="accent5">
                  <a:lumMod val="75000"/>
                </a:schemeClr>
              </a:solidFill>
              <a:latin typeface="+mj-lt"/>
            </a:endParaRPr>
          </a:p>
          <a:p>
            <a:pPr marL="457200" indent="-457200">
              <a:buFont typeface="Wingdings" panose="05000000000000000000" pitchFamily="2" charset="2"/>
              <a:buChar char="q"/>
            </a:pPr>
            <a:r>
              <a:rPr lang="en-US" sz="2800" dirty="0">
                <a:solidFill>
                  <a:schemeClr val="accent5">
                    <a:lumMod val="75000"/>
                  </a:schemeClr>
                </a:solidFill>
                <a:latin typeface="+mj-lt"/>
              </a:rPr>
              <a:t>Comments on the annual evaluation should be constructive. </a:t>
            </a:r>
          </a:p>
          <a:p>
            <a:pPr marL="457200" indent="-457200">
              <a:buFont typeface="Wingdings" panose="05000000000000000000" pitchFamily="2" charset="2"/>
              <a:buChar char="q"/>
            </a:pPr>
            <a:endParaRPr lang="en-US" sz="2800" dirty="0">
              <a:solidFill>
                <a:schemeClr val="accent5">
                  <a:lumMod val="75000"/>
                </a:schemeClr>
              </a:solidFill>
              <a:latin typeface="+mj-lt"/>
            </a:endParaRPr>
          </a:p>
          <a:p>
            <a:pPr marL="457200" indent="-457200">
              <a:buFont typeface="Wingdings" panose="05000000000000000000" pitchFamily="2" charset="2"/>
              <a:buChar char="q"/>
            </a:pPr>
            <a:r>
              <a:rPr lang="en-US" sz="2800" dirty="0">
                <a:solidFill>
                  <a:schemeClr val="accent5">
                    <a:lumMod val="75000"/>
                  </a:schemeClr>
                </a:solidFill>
                <a:latin typeface="+mj-lt"/>
              </a:rPr>
              <a:t>Avoid insults or humor.</a:t>
            </a:r>
          </a:p>
          <a:p>
            <a:pPr marL="457200" indent="-457200">
              <a:buFont typeface="Wingdings" panose="05000000000000000000" pitchFamily="2" charset="2"/>
              <a:buChar char="q"/>
            </a:pPr>
            <a:endParaRPr lang="en-US" sz="2800" dirty="0">
              <a:solidFill>
                <a:schemeClr val="accent5">
                  <a:lumMod val="75000"/>
                </a:schemeClr>
              </a:solidFill>
              <a:latin typeface="+mj-lt"/>
            </a:endParaRPr>
          </a:p>
          <a:p>
            <a:pPr marL="457200" indent="-457200">
              <a:buFont typeface="Wingdings" panose="05000000000000000000" pitchFamily="2" charset="2"/>
              <a:buChar char="q"/>
            </a:pPr>
            <a:r>
              <a:rPr lang="en-US" sz="2800" dirty="0">
                <a:solidFill>
                  <a:schemeClr val="accent5">
                    <a:lumMod val="75000"/>
                  </a:schemeClr>
                </a:solidFill>
                <a:latin typeface="+mj-lt"/>
              </a:rPr>
              <a:t>Never say anything that is or can be construed as discriminatory. </a:t>
            </a:r>
          </a:p>
        </p:txBody>
      </p:sp>
      <p:sp>
        <p:nvSpPr>
          <p:cNvPr id="3" name="Title 1">
            <a:extLst>
              <a:ext uri="{FF2B5EF4-FFF2-40B4-BE49-F238E27FC236}">
                <a16:creationId xmlns:a16="http://schemas.microsoft.com/office/drawing/2014/main" id="{F51CD72D-B084-4B17-91ED-9489457C5F6F}"/>
              </a:ext>
            </a:extLst>
          </p:cNvPr>
          <p:cNvSpPr txBox="1">
            <a:spLocks/>
          </p:cNvSpPr>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chemeClr val="tx1"/>
                </a:solidFill>
                <a:latin typeface="+mn-lt"/>
                <a:ea typeface="ＭＳ Ｐゴシック" pitchFamily="-84" charset="-128"/>
                <a:cs typeface="Arial"/>
              </a:defRPr>
            </a:lvl1pPr>
            <a:lvl2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2pPr>
            <a:lvl3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3pPr>
            <a:lvl4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4pPr>
            <a:lvl5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5pPr>
            <a:lvl6pPr marL="4572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9p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11665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1"/>
          </p:nvPr>
        </p:nvSpPr>
        <p:spPr>
          <a:xfrm>
            <a:off x="533400" y="2209800"/>
            <a:ext cx="8077200" cy="4114800"/>
          </a:xfrm>
        </p:spPr>
        <p:txBody>
          <a:bodyPr>
            <a:normAutofit/>
          </a:bodyPr>
          <a:lstStyle/>
          <a:p>
            <a:pPr marL="0" indent="-274320" eaLnBrk="1" fontAlgn="auto" hangingPunct="1">
              <a:lnSpc>
                <a:spcPts val="5000"/>
              </a:lnSpc>
              <a:spcBef>
                <a:spcPts val="0"/>
              </a:spcBef>
              <a:spcAft>
                <a:spcPts val="0"/>
              </a:spcAft>
              <a:buClr>
                <a:schemeClr val="accent1">
                  <a:lumMod val="75000"/>
                </a:schemeClr>
              </a:buClr>
              <a:buSzPct val="100000"/>
              <a:buFont typeface="Wingdings 2" pitchFamily="18" charset="2"/>
              <a:buNone/>
              <a:defRPr/>
            </a:pPr>
            <a:r>
              <a:rPr lang="en-US" sz="3200" b="1" dirty="0">
                <a:solidFill>
                  <a:srgbClr val="66686C"/>
                </a:solidFill>
                <a:latin typeface="+mj-lt"/>
              </a:rPr>
              <a:t>Purpose of Evaluation:</a:t>
            </a:r>
          </a:p>
          <a:p>
            <a:pPr marL="68580" indent="-342900" eaLnBrk="1" fontAlgn="auto" hangingPunct="1">
              <a:lnSpc>
                <a:spcPts val="5000"/>
              </a:lnSpc>
              <a:spcBef>
                <a:spcPts val="0"/>
              </a:spcBef>
              <a:spcAft>
                <a:spcPts val="0"/>
              </a:spcAft>
              <a:buClrTx/>
              <a:buSzPct val="100000"/>
              <a:buFont typeface="Wingdings" panose="05000000000000000000" pitchFamily="2" charset="2"/>
              <a:buChar char="q"/>
              <a:defRPr/>
            </a:pPr>
            <a:r>
              <a:rPr lang="en-US" sz="2400" b="1" dirty="0">
                <a:solidFill>
                  <a:schemeClr val="accent5">
                    <a:lumMod val="75000"/>
                  </a:schemeClr>
                </a:solidFill>
                <a:latin typeface="+mj-lt"/>
              </a:rPr>
              <a:t>Optimize Performance</a:t>
            </a:r>
          </a:p>
          <a:p>
            <a:pPr lvl="2" eaLnBrk="1" fontAlgn="auto" hangingPunct="1">
              <a:lnSpc>
                <a:spcPts val="5000"/>
              </a:lnSpc>
              <a:spcBef>
                <a:spcPts val="0"/>
              </a:spcBef>
              <a:spcAft>
                <a:spcPts val="0"/>
              </a:spcAft>
              <a:buClrTx/>
              <a:buSzPct val="100000"/>
              <a:buFont typeface="Wingdings" panose="05000000000000000000" pitchFamily="2" charset="2"/>
              <a:buChar char="q"/>
              <a:defRPr/>
            </a:pPr>
            <a:r>
              <a:rPr lang="en-US" sz="2400" b="1" dirty="0">
                <a:latin typeface="+mj-lt"/>
              </a:rPr>
              <a:t>Continuous process			</a:t>
            </a:r>
          </a:p>
          <a:p>
            <a:pPr lvl="2" eaLnBrk="1" fontAlgn="auto" hangingPunct="1">
              <a:lnSpc>
                <a:spcPts val="5000"/>
              </a:lnSpc>
              <a:spcBef>
                <a:spcPts val="0"/>
              </a:spcBef>
              <a:spcAft>
                <a:spcPts val="0"/>
              </a:spcAft>
              <a:buClrTx/>
              <a:buSzPct val="100000"/>
              <a:buFont typeface="Wingdings" panose="05000000000000000000" pitchFamily="2" charset="2"/>
              <a:buChar char="q"/>
              <a:defRPr/>
            </a:pPr>
            <a:r>
              <a:rPr lang="en-US" sz="2400" b="1" dirty="0">
                <a:latin typeface="+mj-lt"/>
              </a:rPr>
              <a:t>Two-way process</a:t>
            </a:r>
          </a:p>
          <a:p>
            <a:pPr marL="0" indent="-274320" eaLnBrk="1" fontAlgn="auto" hangingPunct="1">
              <a:lnSpc>
                <a:spcPts val="5000"/>
              </a:lnSpc>
              <a:spcBef>
                <a:spcPts val="0"/>
              </a:spcBef>
              <a:spcAft>
                <a:spcPts val="0"/>
              </a:spcAft>
              <a:buClr>
                <a:schemeClr val="accent1">
                  <a:lumMod val="75000"/>
                </a:schemeClr>
              </a:buClr>
              <a:buSzPct val="100000"/>
              <a:buFont typeface="Wingdings 2" pitchFamily="18" charset="2"/>
              <a:buNone/>
              <a:defRPr/>
            </a:pPr>
            <a:endParaRPr lang="en-US" sz="2400" dirty="0">
              <a:solidFill>
                <a:schemeClr val="accent5">
                  <a:lumMod val="75000"/>
                </a:schemeClr>
              </a:solidFill>
              <a:latin typeface="+mj-lt"/>
            </a:endParaRPr>
          </a:p>
        </p:txBody>
      </p:sp>
      <p:pic>
        <p:nvPicPr>
          <p:cNvPr id="2050" name="Picture 2" descr="C:\Users\lalex5\AppData\Local\Microsoft\Windows\Temporary Internet Files\Content.IE5\1MNXCKOU\MM90028677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895600"/>
            <a:ext cx="2057400" cy="20383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BC52075-76DD-4988-A7B6-C0E510BAF969}"/>
              </a:ext>
            </a:extLst>
          </p:cNvPr>
          <p:cNvSpPr txBox="1">
            <a:spLocks/>
          </p:cNvSpPr>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chemeClr val="tx1"/>
                </a:solidFill>
                <a:latin typeface="+mn-lt"/>
                <a:ea typeface="ＭＳ Ｐゴシック" pitchFamily="-84" charset="-128"/>
                <a:cs typeface="Arial"/>
              </a:defRPr>
            </a:lvl1pPr>
            <a:lvl2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2pPr>
            <a:lvl3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3pPr>
            <a:lvl4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4pPr>
            <a:lvl5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5pPr>
            <a:lvl6pPr marL="4572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9p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3439147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1000"/>
                                        <p:tgtEl>
                                          <p:spTgt spid="81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1000"/>
                                        <p:tgtEl>
                                          <p:spTgt spid="819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fade">
                                      <p:cBhvr>
                                        <p:cTn id="16" dur="1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1"/>
          </p:nvPr>
        </p:nvSpPr>
        <p:spPr>
          <a:xfrm>
            <a:off x="533400" y="1219200"/>
            <a:ext cx="8077200" cy="4495800"/>
          </a:xfrm>
        </p:spPr>
        <p:txBody>
          <a:bodyPr>
            <a:noAutofit/>
          </a:bodyPr>
          <a:lstStyle/>
          <a:p>
            <a:pPr marL="0" indent="-274320" eaLnBrk="1" fontAlgn="auto" hangingPunct="1">
              <a:lnSpc>
                <a:spcPts val="5000"/>
              </a:lnSpc>
              <a:spcBef>
                <a:spcPts val="0"/>
              </a:spcBef>
              <a:spcAft>
                <a:spcPts val="0"/>
              </a:spcAft>
              <a:buClr>
                <a:schemeClr val="accent1">
                  <a:lumMod val="75000"/>
                </a:schemeClr>
              </a:buClr>
              <a:buSzPct val="100000"/>
              <a:buFont typeface="Wingdings 2" pitchFamily="18" charset="2"/>
              <a:buNone/>
              <a:defRPr/>
            </a:pPr>
            <a:r>
              <a:rPr lang="en-US" sz="3200" b="1" dirty="0">
                <a:solidFill>
                  <a:srgbClr val="66686C"/>
                </a:solidFill>
              </a:rPr>
              <a:t>Purpose of Evaluation </a:t>
            </a:r>
          </a:p>
          <a:p>
            <a:pPr marL="68580" indent="-342900" eaLnBrk="1" fontAlgn="auto" hangingPunct="1">
              <a:lnSpc>
                <a:spcPts val="5000"/>
              </a:lnSpc>
              <a:spcBef>
                <a:spcPts val="0"/>
              </a:spcBef>
              <a:spcAft>
                <a:spcPts val="0"/>
              </a:spcAft>
              <a:buClr>
                <a:schemeClr val="accent1">
                  <a:lumMod val="75000"/>
                </a:schemeClr>
              </a:buClr>
              <a:buSzPct val="100000"/>
              <a:buFont typeface="Wingdings" pitchFamily="2" charset="2"/>
              <a:buChar char="§"/>
              <a:defRPr/>
            </a:pPr>
            <a:r>
              <a:rPr lang="en-US" sz="2400" b="1" dirty="0">
                <a:solidFill>
                  <a:schemeClr val="accent5">
                    <a:lumMod val="75000"/>
                  </a:schemeClr>
                </a:solidFill>
              </a:rPr>
              <a:t>Employee Development</a:t>
            </a:r>
          </a:p>
          <a:p>
            <a:pPr marL="0" indent="-274320" eaLnBrk="1" fontAlgn="auto" hangingPunct="1">
              <a:lnSpc>
                <a:spcPts val="5000"/>
              </a:lnSpc>
              <a:spcBef>
                <a:spcPts val="0"/>
              </a:spcBef>
              <a:spcAft>
                <a:spcPts val="0"/>
              </a:spcAft>
              <a:buClr>
                <a:schemeClr val="accent1">
                  <a:lumMod val="75000"/>
                </a:schemeClr>
              </a:buClr>
              <a:buSzPct val="100000"/>
              <a:buFont typeface="Wingdings 2" pitchFamily="18" charset="2"/>
              <a:buNone/>
              <a:defRPr/>
            </a:pPr>
            <a:r>
              <a:rPr lang="en-US" sz="2400" b="1" dirty="0">
                <a:solidFill>
                  <a:schemeClr val="accent3">
                    <a:lumMod val="50000"/>
                  </a:schemeClr>
                </a:solidFill>
                <a:latin typeface="+mj-lt"/>
              </a:rPr>
              <a:t>     </a:t>
            </a:r>
            <a:r>
              <a:rPr lang="en-US" sz="2400" b="1" dirty="0">
                <a:solidFill>
                  <a:schemeClr val="accent5">
                    <a:lumMod val="75000"/>
                  </a:schemeClr>
                </a:solidFill>
                <a:latin typeface="+mj-lt"/>
              </a:rPr>
              <a:t>Supervisor</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latin typeface="+mj-lt"/>
              </a:rPr>
              <a:t>Framework 				</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latin typeface="+mj-lt"/>
              </a:rPr>
              <a:t>Feedback					</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latin typeface="+mj-lt"/>
              </a:rPr>
              <a:t>Opportunity </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latin typeface="+mj-lt"/>
              </a:rPr>
              <a:t>Reinforce </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latin typeface="+mj-lt"/>
              </a:rPr>
              <a:t>Identify &amp; correct</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latin typeface="+mj-lt"/>
              </a:rPr>
              <a:t>Document performance</a:t>
            </a:r>
          </a:p>
        </p:txBody>
      </p:sp>
      <p:pic>
        <p:nvPicPr>
          <p:cNvPr id="3075" name="Picture 3" descr="C:\Users\lalex5\AppData\Local\Microsoft\Windows\Temporary Internet Files\Content.IE5\1MNXCKOU\MC90029727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718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D2637F0-7EF1-405B-B0AC-3FB84622F8BE}"/>
              </a:ext>
            </a:extLst>
          </p:cNvPr>
          <p:cNvSpPr txBox="1">
            <a:spLocks/>
          </p:cNvSpPr>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chemeClr val="tx1"/>
                </a:solidFill>
                <a:latin typeface="+mn-lt"/>
                <a:ea typeface="ＭＳ Ｐゴシック" pitchFamily="-84" charset="-128"/>
                <a:cs typeface="Arial"/>
              </a:defRPr>
            </a:lvl1pPr>
            <a:lvl2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2pPr>
            <a:lvl3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3pPr>
            <a:lvl4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4pPr>
            <a:lvl5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5pPr>
            <a:lvl6pPr marL="4572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9pPr>
          </a:lstStyle>
          <a:p>
            <a:pPr>
              <a:defRPr/>
            </a:pPr>
            <a:r>
              <a:rPr lang="en-US" sz="4000">
                <a:ln>
                  <a:solidFill>
                    <a:srgbClr val="003366"/>
                  </a:solidFill>
                </a:ln>
                <a:solidFill>
                  <a:srgbClr val="C8B18B"/>
                </a:solidFill>
                <a:effectLst>
                  <a:outerShdw blurRad="38100" dist="38100" dir="2700000" algn="tl">
                    <a:srgbClr val="000000">
                      <a:alpha val="43137"/>
                    </a:srgbClr>
                  </a:outerShdw>
                </a:effectLst>
              </a:rPr>
              <a:t>Performance Evaluation Workshop</a:t>
            </a:r>
            <a:endParaRPr lang="en-US" sz="4000" dirty="0">
              <a:ln>
                <a:solidFill>
                  <a:srgbClr val="003366"/>
                </a:solidFill>
              </a:ln>
              <a:solidFill>
                <a:srgbClr val="C8B18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726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1000"/>
                                        <p:tgtEl>
                                          <p:spTgt spid="81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1000"/>
                                        <p:tgtEl>
                                          <p:spTgt spid="8195">
                                            <p:txEl>
                                              <p:pRg st="2" end="2"/>
                                            </p:txEl>
                                          </p:spTgt>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fade">
                                      <p:cBhvr>
                                        <p:cTn id="17" dur="1000"/>
                                        <p:tgtEl>
                                          <p:spTgt spid="8195">
                                            <p:txEl>
                                              <p:pRg st="3" end="3"/>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childTnLst>
                                </p:cTn>
                              </p:par>
                            </p:childTnLst>
                          </p:cTn>
                        </p:par>
                        <p:par>
                          <p:cTn id="22" fill="hold" nodeType="afterGroup">
                            <p:stCondLst>
                              <p:cond delay="3000"/>
                            </p:stCondLst>
                            <p:childTnLst>
                              <p:par>
                                <p:cTn id="23" presetID="10" presetClass="entr" presetSubtype="0" fill="hold" nodeType="after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animEffect transition="in" filter="fade">
                                      <p:cBhvr>
                                        <p:cTn id="25" dur="1000"/>
                                        <p:tgtEl>
                                          <p:spTgt spid="8195">
                                            <p:txEl>
                                              <p:pRg st="5" end="5"/>
                                            </p:txEl>
                                          </p:spTgt>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8195">
                                            <p:txEl>
                                              <p:pRg st="6" end="6"/>
                                            </p:txEl>
                                          </p:spTgt>
                                        </p:tgtEl>
                                        <p:attrNameLst>
                                          <p:attrName>style.visibility</p:attrName>
                                        </p:attrNameLst>
                                      </p:cBhvr>
                                      <p:to>
                                        <p:strVal val="visible"/>
                                      </p:to>
                                    </p:set>
                                    <p:animEffect transition="in" filter="fade">
                                      <p:cBhvr>
                                        <p:cTn id="29" dur="1000"/>
                                        <p:tgtEl>
                                          <p:spTgt spid="8195">
                                            <p:txEl>
                                              <p:pRg st="6" end="6"/>
                                            </p:txEl>
                                          </p:spTgt>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8195">
                                            <p:txEl>
                                              <p:pRg st="7" end="7"/>
                                            </p:txEl>
                                          </p:spTgt>
                                        </p:tgtEl>
                                        <p:attrNameLst>
                                          <p:attrName>style.visibility</p:attrName>
                                        </p:attrNameLst>
                                      </p:cBhvr>
                                      <p:to>
                                        <p:strVal val="visible"/>
                                      </p:to>
                                    </p:set>
                                    <p:animEffect transition="in" filter="fade">
                                      <p:cBhvr>
                                        <p:cTn id="33" dur="1000"/>
                                        <p:tgtEl>
                                          <p:spTgt spid="8195">
                                            <p:txEl>
                                              <p:pRg st="7" end="7"/>
                                            </p:txEl>
                                          </p:spTgt>
                                        </p:tgtEl>
                                      </p:cBhvr>
                                    </p:animEffect>
                                  </p:childTnLst>
                                </p:cTn>
                              </p:par>
                            </p:childTnLst>
                          </p:cTn>
                        </p:par>
                        <p:par>
                          <p:cTn id="34" fill="hold" nodeType="afterGroup">
                            <p:stCondLst>
                              <p:cond delay="6000"/>
                            </p:stCondLst>
                            <p:childTnLst>
                              <p:par>
                                <p:cTn id="35" presetID="10" presetClass="entr" presetSubtype="0" fill="hold" nodeType="after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Effect transition="in" filter="fade">
                                      <p:cBhvr>
                                        <p:cTn id="37" dur="10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1"/>
          </p:nvPr>
        </p:nvSpPr>
        <p:spPr>
          <a:xfrm>
            <a:off x="533400" y="1676400"/>
            <a:ext cx="8077200" cy="4648200"/>
          </a:xfrm>
        </p:spPr>
        <p:txBody>
          <a:bodyPr>
            <a:normAutofit/>
          </a:bodyPr>
          <a:lstStyle/>
          <a:p>
            <a:pPr marL="0" indent="-274320" eaLnBrk="1" fontAlgn="auto" hangingPunct="1">
              <a:lnSpc>
                <a:spcPts val="5000"/>
              </a:lnSpc>
              <a:spcBef>
                <a:spcPts val="0"/>
              </a:spcBef>
              <a:spcAft>
                <a:spcPts val="0"/>
              </a:spcAft>
              <a:buClr>
                <a:schemeClr val="accent1">
                  <a:lumMod val="75000"/>
                </a:schemeClr>
              </a:buClr>
              <a:buSzPct val="100000"/>
              <a:buFont typeface="Wingdings 2" pitchFamily="18" charset="2"/>
              <a:buNone/>
              <a:defRPr/>
            </a:pPr>
            <a:r>
              <a:rPr lang="en-US" sz="3200" b="1" dirty="0">
                <a:solidFill>
                  <a:srgbClr val="66686C"/>
                </a:solidFill>
              </a:rPr>
              <a:t>Purpose of Evaluation </a:t>
            </a:r>
          </a:p>
          <a:p>
            <a:pPr marL="68580" indent="-342900" eaLnBrk="1" fontAlgn="auto" hangingPunct="1">
              <a:lnSpc>
                <a:spcPts val="5000"/>
              </a:lnSpc>
              <a:spcBef>
                <a:spcPts val="0"/>
              </a:spcBef>
              <a:spcAft>
                <a:spcPts val="0"/>
              </a:spcAft>
              <a:buClr>
                <a:schemeClr val="accent1">
                  <a:lumMod val="75000"/>
                </a:schemeClr>
              </a:buClr>
              <a:buSzPct val="100000"/>
              <a:buFont typeface="Wingdings" pitchFamily="2" charset="2"/>
              <a:buChar char="§"/>
              <a:defRPr/>
            </a:pPr>
            <a:r>
              <a:rPr lang="en-US" sz="2400" b="1" dirty="0">
                <a:solidFill>
                  <a:schemeClr val="accent5">
                    <a:lumMod val="75000"/>
                  </a:schemeClr>
                </a:solidFill>
              </a:rPr>
              <a:t>Employee Development (cont.)</a:t>
            </a:r>
          </a:p>
          <a:p>
            <a:pPr marL="0" indent="-274320" eaLnBrk="1" fontAlgn="auto" hangingPunct="1">
              <a:lnSpc>
                <a:spcPts val="5000"/>
              </a:lnSpc>
              <a:spcBef>
                <a:spcPts val="0"/>
              </a:spcBef>
              <a:spcAft>
                <a:spcPts val="0"/>
              </a:spcAft>
              <a:buClr>
                <a:schemeClr val="accent1">
                  <a:lumMod val="75000"/>
                </a:schemeClr>
              </a:buClr>
              <a:buSzPct val="100000"/>
              <a:buFont typeface="Wingdings 2" pitchFamily="18" charset="2"/>
              <a:buNone/>
              <a:defRPr/>
            </a:pPr>
            <a:r>
              <a:rPr lang="en-US" sz="2400" b="1" dirty="0">
                <a:solidFill>
                  <a:schemeClr val="accent3">
                    <a:lumMod val="50000"/>
                  </a:schemeClr>
                </a:solidFill>
              </a:rPr>
              <a:t>     </a:t>
            </a:r>
            <a:r>
              <a:rPr lang="en-US" sz="2400" b="1" dirty="0">
                <a:solidFill>
                  <a:schemeClr val="accent5">
                    <a:lumMod val="75000"/>
                  </a:schemeClr>
                </a:solidFill>
              </a:rPr>
              <a:t>Employee</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t>Job/Performance expectations	</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t>Coaching</a:t>
            </a:r>
          </a:p>
          <a:p>
            <a:pPr marL="892493" lvl="3" indent="-342900" eaLnBrk="1" fontAlgn="auto" hangingPunct="1">
              <a:lnSpc>
                <a:spcPct val="119000"/>
              </a:lnSpc>
              <a:spcBef>
                <a:spcPts val="0"/>
              </a:spcBef>
              <a:spcAft>
                <a:spcPts val="0"/>
              </a:spcAft>
              <a:buClr>
                <a:schemeClr val="accent4">
                  <a:lumMod val="50000"/>
                </a:schemeClr>
              </a:buClr>
              <a:buSzPct val="75000"/>
              <a:buFont typeface="Wingdings" pitchFamily="2" charset="2"/>
              <a:buChar char="q"/>
              <a:defRPr/>
            </a:pPr>
            <a:r>
              <a:rPr lang="en-US" sz="2400" dirty="0"/>
              <a:t>Positive Reinforcement</a:t>
            </a:r>
          </a:p>
        </p:txBody>
      </p:sp>
      <p:pic>
        <p:nvPicPr>
          <p:cNvPr id="4103" name="Picture 7" descr="C:\Users\lalex5\AppData\Local\Microsoft\Windows\Temporary Internet Files\Content.IE5\4HZ3GEVV\MP9003141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10774"/>
            <a:ext cx="3657600" cy="13655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628BA21-9977-4363-B581-0BC88EF429E7}"/>
              </a:ext>
            </a:extLst>
          </p:cNvPr>
          <p:cNvSpPr txBox="1">
            <a:spLocks/>
          </p:cNvSpPr>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4400" kern="1200">
                <a:solidFill>
                  <a:schemeClr val="tx1"/>
                </a:solidFill>
                <a:latin typeface="+mn-lt"/>
                <a:ea typeface="ＭＳ Ｐゴシック" pitchFamily="-84" charset="-128"/>
                <a:cs typeface="Arial"/>
              </a:defRPr>
            </a:lvl1pPr>
            <a:lvl2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2pPr>
            <a:lvl3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3pPr>
            <a:lvl4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4pPr>
            <a:lvl5pPr algn="l" defTabSz="457200" rtl="0" eaLnBrk="1" fontAlgn="base" hangingPunct="1">
              <a:spcBef>
                <a:spcPct val="0"/>
              </a:spcBef>
              <a:spcAft>
                <a:spcPct val="0"/>
              </a:spcAft>
              <a:defRPr sz="4400">
                <a:solidFill>
                  <a:schemeClr val="tx1"/>
                </a:solidFill>
                <a:latin typeface="Arial" pitchFamily="-84" charset="0"/>
                <a:ea typeface="ＭＳ Ｐゴシック" pitchFamily="-84" charset="-128"/>
                <a:cs typeface="Arial" charset="0"/>
              </a:defRPr>
            </a:lvl5pPr>
            <a:lvl6pPr marL="4572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Arial" pitchFamily="-84" charset="0"/>
                <a:ea typeface="ＭＳ Ｐゴシック" pitchFamily="-84" charset="-128"/>
              </a:defRPr>
            </a:lvl9pPr>
          </a:lstStyle>
          <a:p>
            <a:pPr>
              <a:defRPr/>
            </a:pPr>
            <a:r>
              <a:rPr lang="en-US" sz="4000">
                <a:ln>
                  <a:solidFill>
                    <a:srgbClr val="003366"/>
                  </a:solidFill>
                </a:ln>
                <a:solidFill>
                  <a:srgbClr val="C8B18B"/>
                </a:solidFill>
                <a:effectLst>
                  <a:outerShdw blurRad="38100" dist="38100" dir="2700000" algn="tl">
                    <a:srgbClr val="000000">
                      <a:alpha val="43137"/>
                    </a:srgbClr>
                  </a:outerShdw>
                </a:effectLst>
              </a:rPr>
              <a:t>Performance Evaluation Workshop</a:t>
            </a:r>
            <a:endParaRPr lang="en-US" sz="4000" dirty="0">
              <a:ln>
                <a:solidFill>
                  <a:srgbClr val="003366"/>
                </a:solidFill>
              </a:ln>
              <a:solidFill>
                <a:srgbClr val="C8B18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17440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1000"/>
                                        <p:tgtEl>
                                          <p:spTgt spid="81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1000"/>
                                        <p:tgtEl>
                                          <p:spTgt spid="819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fade">
                                      <p:cBhvr>
                                        <p:cTn id="16" dur="1000"/>
                                        <p:tgtEl>
                                          <p:spTgt spid="819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Effect transition="in" filter="fade">
                                      <p:cBhvr>
                                        <p:cTn id="19" dur="1000"/>
                                        <p:tgtEl>
                                          <p:spTgt spid="819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195">
                                            <p:txEl>
                                              <p:pRg st="5" end="5"/>
                                            </p:txEl>
                                          </p:spTgt>
                                        </p:tgtEl>
                                        <p:attrNameLst>
                                          <p:attrName>style.visibility</p:attrName>
                                        </p:attrNameLst>
                                      </p:cBhvr>
                                      <p:to>
                                        <p:strVal val="visible"/>
                                      </p:to>
                                    </p:set>
                                    <p:animEffect transition="in" filter="fade">
                                      <p:cBhvr>
                                        <p:cTn id="22" dur="1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Hexagon 9"/>
          <p:cNvSpPr/>
          <p:nvPr/>
        </p:nvSpPr>
        <p:spPr>
          <a:xfrm>
            <a:off x="0" y="2879059"/>
            <a:ext cx="2018071" cy="16764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Establish goals, expectations, and standards</a:t>
            </a:r>
          </a:p>
        </p:txBody>
      </p:sp>
      <p:sp>
        <p:nvSpPr>
          <p:cNvPr id="11" name="Hexagon 10"/>
          <p:cNvSpPr/>
          <p:nvPr/>
        </p:nvSpPr>
        <p:spPr>
          <a:xfrm>
            <a:off x="1605498" y="2203704"/>
            <a:ext cx="1890767" cy="1568245"/>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Provide continuous feedback</a:t>
            </a:r>
          </a:p>
        </p:txBody>
      </p:sp>
      <p:sp>
        <p:nvSpPr>
          <p:cNvPr id="12" name="Hexagon 11"/>
          <p:cNvSpPr/>
          <p:nvPr/>
        </p:nvSpPr>
        <p:spPr>
          <a:xfrm>
            <a:off x="3083691" y="2987828"/>
            <a:ext cx="1719367" cy="1458862"/>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a:t>Self Evaluation</a:t>
            </a:r>
          </a:p>
        </p:txBody>
      </p:sp>
      <p:sp>
        <p:nvSpPr>
          <p:cNvPr id="13" name="Hexagon 12"/>
          <p:cNvSpPr/>
          <p:nvPr/>
        </p:nvSpPr>
        <p:spPr>
          <a:xfrm>
            <a:off x="4439929" y="2227953"/>
            <a:ext cx="1939413" cy="1519749"/>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a:t>Complete Draft of Evaluation</a:t>
            </a:r>
          </a:p>
        </p:txBody>
      </p:sp>
      <p:sp>
        <p:nvSpPr>
          <p:cNvPr id="14" name="Hexagon 13"/>
          <p:cNvSpPr/>
          <p:nvPr/>
        </p:nvSpPr>
        <p:spPr>
          <a:xfrm>
            <a:off x="5985438" y="2939896"/>
            <a:ext cx="1720645" cy="1524000"/>
          </a:xfrm>
          <a:prstGeom prst="hexag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t>Evaluation interview</a:t>
            </a:r>
          </a:p>
        </p:txBody>
      </p:sp>
      <p:sp>
        <p:nvSpPr>
          <p:cNvPr id="15" name="Hexagon 14"/>
          <p:cNvSpPr/>
          <p:nvPr/>
        </p:nvSpPr>
        <p:spPr>
          <a:xfrm>
            <a:off x="7311464" y="2147502"/>
            <a:ext cx="1822704" cy="1600200"/>
          </a:xfrm>
          <a:prstGeom prst="hexag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Finalize evaluation</a:t>
            </a:r>
          </a:p>
        </p:txBody>
      </p:sp>
      <p:sp>
        <p:nvSpPr>
          <p:cNvPr id="16" name="Title 1">
            <a:extLst>
              <a:ext uri="{FF2B5EF4-FFF2-40B4-BE49-F238E27FC236}">
                <a16:creationId xmlns:a16="http://schemas.microsoft.com/office/drawing/2014/main" id="{B128CF15-742B-40F5-A78E-7EBCE980F4D9}"/>
              </a:ext>
            </a:extLst>
          </p:cNvPr>
          <p:cNvSpPr>
            <a:spLocks noGrp="1"/>
          </p:cNvSpPr>
          <p:nvPr>
            <p:ph type="title"/>
          </p:nvPr>
        </p:nvSpPr>
        <p:spPr>
          <a:xfrm>
            <a:off x="914400" y="274638"/>
            <a:ext cx="7772400" cy="1143000"/>
          </a:xfrm>
        </p:spPr>
        <p:txBody>
          <a:bodyPr/>
          <a:lstStyle/>
          <a:p>
            <a:pPr>
              <a:defRPr/>
            </a:pPr>
            <a:r>
              <a:rPr lang="en-US" sz="4000" dirty="0">
                <a:ln>
                  <a:solidFill>
                    <a:srgbClr val="003366"/>
                  </a:solidFill>
                </a:ln>
                <a:solidFill>
                  <a:srgbClr val="C8B18B"/>
                </a:solidFill>
                <a:effectLst>
                  <a:outerShdw blurRad="38100" dist="38100" dir="2700000" algn="tl">
                    <a:srgbClr val="000000">
                      <a:alpha val="43137"/>
                    </a:srgbClr>
                  </a:outerShdw>
                </a:effectLst>
              </a:rPr>
              <a:t>Performance Evaluation Workshop</a:t>
            </a:r>
          </a:p>
        </p:txBody>
      </p:sp>
    </p:spTree>
    <p:extLst>
      <p:ext uri="{BB962C8B-B14F-4D97-AF65-F5344CB8AC3E}">
        <p14:creationId xmlns:p14="http://schemas.microsoft.com/office/powerpoint/2010/main" val="2986937881"/>
      </p:ext>
    </p:extLst>
  </p:cSld>
  <p:clrMapOvr>
    <a:masterClrMapping/>
  </p:clrMapOvr>
</p:sld>
</file>

<file path=ppt/theme/theme1.xml><?xml version="1.0" encoding="utf-8"?>
<a:theme xmlns:a="http://schemas.openxmlformats.org/drawingml/2006/main" name="UIS-PPT2010-2011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A48FA38C17344F82FDEED813439AE1" ma:contentTypeVersion="4" ma:contentTypeDescription="Create a new document." ma:contentTypeScope="" ma:versionID="910cddbf7816c66bff7d51fce326493a">
  <xsd:schema xmlns:xsd="http://www.w3.org/2001/XMLSchema" xmlns:xs="http://www.w3.org/2001/XMLSchema" xmlns:p="http://schemas.microsoft.com/office/2006/metadata/properties" xmlns:ns3="77554004-d803-4281-a615-c2a4b9782339" targetNamespace="http://schemas.microsoft.com/office/2006/metadata/properties" ma:root="true" ma:fieldsID="612442ecde327ec687e32b3acac70e2c" ns3:_="">
    <xsd:import namespace="77554004-d803-4281-a615-c2a4b978233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554004-d803-4281-a615-c2a4b97823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8B7BA1-D2CF-4FE2-AC76-73C91BC1CEC3}">
  <ds:schemaRefs>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http://schemas.openxmlformats.org/package/2006/metadata/core-properties"/>
    <ds:schemaRef ds:uri="http://schemas.microsoft.com/office/infopath/2007/PartnerControls"/>
    <ds:schemaRef ds:uri="77554004-d803-4281-a615-c2a4b9782339"/>
    <ds:schemaRef ds:uri="http://purl.org/dc/elements/1.1/"/>
  </ds:schemaRefs>
</ds:datastoreItem>
</file>

<file path=customXml/itemProps2.xml><?xml version="1.0" encoding="utf-8"?>
<ds:datastoreItem xmlns:ds="http://schemas.openxmlformats.org/officeDocument/2006/customXml" ds:itemID="{530F2A8F-5C0C-43E5-8012-A941EFEE1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554004-d803-4281-a615-c2a4b97823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9A4655-47D1-4473-97E0-8A0921485E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UIS-PPT2010-2011Template</Template>
  <TotalTime>0</TotalTime>
  <Words>1926</Words>
  <Application>Microsoft Office PowerPoint</Application>
  <PresentationFormat>On-screen Show (4:3)</PresentationFormat>
  <Paragraphs>282</Paragraphs>
  <Slides>35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ＭＳ Ｐゴシック</vt:lpstr>
      <vt:lpstr>Arial</vt:lpstr>
      <vt:lpstr>Calibri</vt:lpstr>
      <vt:lpstr>Cambria</vt:lpstr>
      <vt:lpstr>Times New Roman</vt:lpstr>
      <vt:lpstr>Wingdings</vt:lpstr>
      <vt:lpstr>Wingdings 2</vt:lpstr>
      <vt:lpstr>UIS-PPT2010-2011Template</vt:lpstr>
      <vt:lpstr>WELCOME   </vt:lpstr>
      <vt:lpstr>Performance Evaluation Workshop</vt:lpstr>
      <vt:lpstr>PowerPoint Presentation</vt:lpstr>
      <vt:lpstr>These quotes were reportedly taken from actual federal employee performance evaluations: </vt:lpstr>
      <vt:lpstr>PowerPoint Presentation</vt:lpstr>
      <vt:lpstr>PowerPoint Presentation</vt:lpstr>
      <vt:lpstr>PowerPoint Presentation</vt:lpstr>
      <vt:lpstr>PowerPoint Presentation</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Performance Evaluation Workshop</vt:lpstr>
      <vt:lpstr>PowerPoint Presentation</vt:lpstr>
      <vt:lpstr>Performance Evaluation Workshop</vt:lpstr>
      <vt:lpstr>PowerPoint Presentation</vt:lpstr>
      <vt:lpstr>Job Description Review Basics</vt:lpstr>
      <vt:lpstr>Division Liaisons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2014-05-06T20:34:46Z</dcterms:created>
  <dcterms:modified xsi:type="dcterms:W3CDTF">2023-04-27T16:44:15Z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0x010100E5A48FA38C17344F82FDEED813439AE1</vt:lpwstr>
  </property>
</Properties>
</file>