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/>
    <p:restoredTop sz="94670"/>
  </p:normalViewPr>
  <p:slideViewPr>
    <p:cSldViewPr snapToGrid="0" snapToObjects="1" showGuides="1">
      <p:cViewPr varScale="1">
        <p:scale>
          <a:sx n="62" d="100"/>
          <a:sy n="62" d="100"/>
        </p:scale>
        <p:origin x="224" y="1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CEA9-34CD-FE44-9589-EC6E17F9F09A}" type="datetimeFigureOut">
              <a:rPr lang="en-US" smtClean="0"/>
              <a:t>9/14/18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E0D96-DF77-D64E-9EE2-8B87EE14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24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0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92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24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5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71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74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2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9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1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E0D96-DF77-D64E-9EE2-8B87EE1476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106F1-4BFA-BF49-8F08-D9A9234C2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B4F89-3C37-EE4B-BDB6-E053A4DA0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DCFE9-4941-C941-8B5C-A060721A8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71198-7E21-C542-8073-76BE6F9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9F6EE-660D-8447-8073-BE8CD61E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5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F10A-3772-6340-BE41-C80AE2B85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E9355-CAA2-0F4D-8586-A5FA4380A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A0B41-4F92-9147-B73B-6C8168DD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E2CB9-6AA5-4340-8857-C3B0E700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09ACF-E3FD-574D-A7DB-D3729CD1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687758-4A9A-FD47-A42C-0A8B59F8A9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5D804-552D-754F-8E84-2A5CD8815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219C2-E7C5-9E45-A5FD-FE0A4360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6333D-A495-6744-B6EB-F0BE2272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77E93-D31E-D748-B56A-1B9D79FF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2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381A-FA64-FB46-8892-E9FB5717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55B-D5FA-8742-B28A-646A23A9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AF687-3D61-A643-83D8-24528E7B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EA258-7BFD-8C4D-9C84-405F5850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8BB25-42A3-174A-A506-B027897F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5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54545-74FB-5549-9C8A-8BC9F5AE9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9F769-F3FF-D247-B738-F08B4A545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1C82B-08AD-2A49-A904-259BBE0E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5199C-4849-6047-BD61-0E9DA6F2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C1785-01DB-9B4F-8079-D1D2116D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4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3EB6E-B4C4-9846-B4C2-14FCC2967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2216-5147-BC4D-BA6C-FDC3101D6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4DAED-EBEB-7849-8216-3F10F2FE7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3FB62-E08E-8747-AA70-388DA87E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1F3C7-F3F6-3F4E-B21E-E2247B76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7E029-0E15-E547-8368-3FD0448A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4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B388-F05E-1B40-8786-3D986C59A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C5D98-9DAD-D742-8956-B2FCE1776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1A868-3F0E-654C-A5A0-7AC191533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AA1D57-191F-EB4B-91CD-20E3B5996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33E70E-CAD7-154A-B3C5-641382244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CF98B-729C-E144-B200-6DF9BE31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4C68EA-2726-FF48-97C9-9C00F671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554299-7584-E54C-A9A4-EC7A543A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22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3707-CEBC-7849-B203-5ABB5ACC5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7E41B6-DF85-424C-B787-B3439147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B1F70-2C12-0B47-8C2C-465D6FFC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6EA3F-BC74-8F47-8208-9345D711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0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D94A0-E2DD-F04F-B937-B9E433B7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D0F5A-3DF7-8347-928A-C354521E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EA062-2600-3D46-96AF-9EA68F8B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3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BB099-2793-AC48-A06B-9836929EB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687D8-6709-EF48-ABF6-45BA01CE7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8E357-4981-AB4B-8BD5-CB252BF3B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26432-D244-8842-8AF9-30AA6A59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ED39A-0905-2F43-A76C-0F06FEB3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15101-0F87-BC4F-A5EA-5C2BE698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2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F55B5-1E5D-6045-8DA9-7BCD487D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0FA1CE-C6CA-6E4C-A262-43571E206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41C68-CD9D-9946-9B6A-2321840F1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442F2-1409-504D-8AFD-1DA7283B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8E454-1655-D34F-BE3C-B9E4D691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B34C8-D49C-284E-8FF2-8560838E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3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6EEFF2-42C7-B442-BA35-B883EB9B2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A4C13-8322-974E-8622-498B32552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5CDE9-0929-D94E-AEC1-3D4B6D936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44F-B05B-3448-9C07-8052BBC413A1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345B0-A984-AA43-86CC-22ECFE45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E98DE-E4C4-6144-A917-29D2B0333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A4B07-10AF-5B4B-955F-ABB5160B5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DB79-8B45-0D40-B14C-2F323FC74A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 and Management of Online Collaboration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DBC37-B806-BD48-A3E1-0B3E6CAE0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93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A999-A4C9-D54F-B8E7-BE26C9F6E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5th Stage: Reflecting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75FF0-7C08-3249-BA58-4F3C06BC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Students analyze what they have learned</a:t>
            </a:r>
          </a:p>
          <a:p>
            <a:pPr lvl="0"/>
            <a:r>
              <a:rPr lang="en-US" dirty="0"/>
              <a:t>Identify strengths and weaknesses in the learning processes</a:t>
            </a:r>
          </a:p>
          <a:p>
            <a:pPr lvl="0"/>
            <a:r>
              <a:rPr lang="en-US" dirty="0"/>
              <a:t>Offer constructive ideas on how their learning can be improved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59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B380D-F813-C44F-A754-A23A3AE6D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Instructional Phases of Collaborative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14315-0604-2A4B-8664-2529A654F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1st Stage: Forming</a:t>
            </a:r>
          </a:p>
          <a:p>
            <a:pPr lvl="0"/>
            <a:r>
              <a:rPr lang="en-US" dirty="0"/>
              <a:t>2nd Stage: Functioning </a:t>
            </a:r>
          </a:p>
          <a:p>
            <a:pPr lvl="0"/>
            <a:r>
              <a:rPr lang="en-US" dirty="0"/>
              <a:t>3rd Stage: Formulating</a:t>
            </a:r>
          </a:p>
          <a:p>
            <a:pPr lvl="0"/>
            <a:r>
              <a:rPr lang="en-US" dirty="0"/>
              <a:t>4th Stage: Presenting</a:t>
            </a:r>
          </a:p>
          <a:p>
            <a:pPr lvl="0"/>
            <a:r>
              <a:rPr lang="en-US" dirty="0"/>
              <a:t>5th Stage: Reflecting</a:t>
            </a:r>
          </a:p>
        </p:txBody>
      </p:sp>
    </p:spTree>
    <p:extLst>
      <p:ext uri="{BB962C8B-B14F-4D97-AF65-F5344CB8AC3E}">
        <p14:creationId xmlns:p14="http://schemas.microsoft.com/office/powerpoint/2010/main" val="34710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8153D-7CDD-1B4F-86BF-BD9D1414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1st Stage - Selecting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E5A9D-B9B3-854F-B1F3-488360DAE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Best if instructor assigns team</a:t>
            </a:r>
          </a:p>
          <a:p>
            <a:pPr lvl="0"/>
            <a:r>
              <a:rPr lang="en-US" dirty="0"/>
              <a:t>For long-term groups, form heterogeneous teams</a:t>
            </a:r>
          </a:p>
          <a:p>
            <a:pPr lvl="0"/>
            <a:r>
              <a:rPr lang="en-US" dirty="0"/>
              <a:t>For long-term groups, form teams later in course term</a:t>
            </a:r>
          </a:p>
        </p:txBody>
      </p:sp>
    </p:spTree>
    <p:extLst>
      <p:ext uri="{BB962C8B-B14F-4D97-AF65-F5344CB8AC3E}">
        <p14:creationId xmlns:p14="http://schemas.microsoft.com/office/powerpoint/2010/main" val="141533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01523-5320-254F-9CE4-50FDEC18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205F-5E5F-A945-9910-DD484EF95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Effectiveness</a:t>
            </a:r>
          </a:p>
          <a:p>
            <a:pPr lvl="0"/>
            <a:r>
              <a:rPr lang="en-US" dirty="0"/>
              <a:t>Pseudo-traditional-effective-high performance</a:t>
            </a:r>
          </a:p>
          <a:p>
            <a:pPr lvl="0"/>
            <a:r>
              <a:rPr lang="en-US" dirty="0"/>
              <a:t>Size</a:t>
            </a:r>
          </a:p>
          <a:p>
            <a:pPr lvl="0"/>
            <a:r>
              <a:rPr lang="en-US" dirty="0"/>
              <a:t>Small group-committee-forum</a:t>
            </a:r>
          </a:p>
          <a:p>
            <a:pPr lvl="0"/>
            <a:r>
              <a:rPr lang="en-US" dirty="0"/>
              <a:t>Purpose</a:t>
            </a:r>
          </a:p>
          <a:p>
            <a:pPr lvl="0"/>
            <a:r>
              <a:rPr lang="en-US" dirty="0"/>
              <a:t>Decision making-project-report</a:t>
            </a:r>
          </a:p>
          <a:p>
            <a:pPr lvl="0"/>
            <a:r>
              <a:rPr lang="en-US" dirty="0"/>
              <a:t>Time</a:t>
            </a:r>
          </a:p>
          <a:p>
            <a:pPr lvl="0"/>
            <a:r>
              <a:rPr lang="en-US" dirty="0"/>
              <a:t>Single activity-project-long term</a:t>
            </a:r>
          </a:p>
        </p:txBody>
      </p:sp>
    </p:spTree>
    <p:extLst>
      <p:ext uri="{BB962C8B-B14F-4D97-AF65-F5344CB8AC3E}">
        <p14:creationId xmlns:p14="http://schemas.microsoft.com/office/powerpoint/2010/main" val="368750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E273F-9E58-2A45-A2B2-85557F18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CB336-42A5-FF4A-BBA1-8F6FC7AF8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Smaller groups: better participation, individual accountability, easier to schedule meetings</a:t>
            </a:r>
          </a:p>
          <a:p>
            <a:pPr lvl="0"/>
            <a:r>
              <a:rPr lang="en-US" dirty="0"/>
              <a:t>Larger groups: more ideas, more complex tasks</a:t>
            </a:r>
          </a:p>
          <a:p>
            <a:pPr lvl="0"/>
            <a:r>
              <a:rPr lang="en-US" dirty="0"/>
              <a:t>Optimal Number: 4 or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47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98EC-EDCE-EB4E-83B0-06B94AF9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91791-9262-7146-B78D-9073C0077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Facilitator</a:t>
            </a:r>
          </a:p>
          <a:p>
            <a:pPr lvl="0"/>
            <a:r>
              <a:rPr lang="en-US" dirty="0"/>
              <a:t>Timekeeper</a:t>
            </a:r>
          </a:p>
          <a:p>
            <a:pPr lvl="0"/>
            <a:r>
              <a:rPr lang="en-US" dirty="0"/>
              <a:t>Recorder</a:t>
            </a:r>
          </a:p>
          <a:p>
            <a:pPr lvl="0"/>
            <a:r>
              <a:rPr lang="en-US" dirty="0"/>
              <a:t>Reporter</a:t>
            </a:r>
          </a:p>
          <a:p>
            <a:pPr lvl="0"/>
            <a:r>
              <a:rPr lang="en-US" dirty="0"/>
              <a:t>Explainer</a:t>
            </a:r>
          </a:p>
          <a:p>
            <a:pPr lvl="0"/>
            <a:r>
              <a:rPr lang="en-US" dirty="0"/>
              <a:t>Checker</a:t>
            </a:r>
          </a:p>
          <a:p>
            <a:pPr lvl="0"/>
            <a:r>
              <a:rPr lang="en-US" dirty="0"/>
              <a:t>Researcher/Runner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6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3052-033D-F747-9DC3-CB014B74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2nd Stage: Functioning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EBFD0-AE87-9E41-8A7B-46A37A515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Help groups plan how to proceed</a:t>
            </a:r>
          </a:p>
          <a:p>
            <a:pPr lvl="1"/>
            <a:r>
              <a:rPr lang="en-US" dirty="0"/>
              <a:t>Provide a list of guidelines</a:t>
            </a:r>
          </a:p>
          <a:p>
            <a:pPr lvl="1"/>
            <a:r>
              <a:rPr lang="en-US" dirty="0"/>
              <a:t>Discuss potential problems before hand</a:t>
            </a:r>
          </a:p>
          <a:p>
            <a:pPr lvl="0"/>
            <a:r>
              <a:rPr lang="en-US" dirty="0"/>
              <a:t>Monitor progress</a:t>
            </a:r>
          </a:p>
          <a:p>
            <a:pPr lvl="1"/>
            <a:r>
              <a:rPr lang="en-US" dirty="0"/>
              <a:t>Schedule with milestones</a:t>
            </a:r>
          </a:p>
          <a:p>
            <a:pPr lvl="1"/>
            <a:r>
              <a:rPr lang="en-US" dirty="0"/>
              <a:t>Weekly progress reports</a:t>
            </a:r>
          </a:p>
          <a:p>
            <a:pPr lvl="0"/>
            <a:r>
              <a:rPr lang="en-US" dirty="0"/>
              <a:t>Assert overall values and norms</a:t>
            </a:r>
          </a:p>
          <a:p>
            <a:pPr lvl="1"/>
            <a:r>
              <a:rPr lang="en-US" dirty="0"/>
              <a:t>No “flaming”</a:t>
            </a:r>
          </a:p>
          <a:p>
            <a:pPr lvl="1"/>
            <a:r>
              <a:rPr lang="en-US" dirty="0"/>
              <a:t>No racist or sexist remarks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1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943E6-32CF-C445-90A2-EE334B27A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3rd Stage: Formulating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4A91B-ACD5-1B4B-8E6F-8498813DD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Students use cognitive skills to build a deeper understanding of the learner tasks</a:t>
            </a:r>
          </a:p>
          <a:p>
            <a:pPr lvl="0"/>
            <a:r>
              <a:rPr lang="en-US" dirty="0"/>
              <a:t>Summarize ideas and thread of discussion in the bulletin board.</a:t>
            </a:r>
          </a:p>
          <a:p>
            <a:pPr lvl="0"/>
            <a:r>
              <a:rPr lang="en-US" dirty="0"/>
              <a:t>Link theory with practice and elaborate current material with previously learned material</a:t>
            </a:r>
          </a:p>
          <a:p>
            <a:pPr lvl="0"/>
            <a:r>
              <a:rPr lang="en-US" dirty="0"/>
              <a:t>Draw concept mats or diagrams that enable students to remember the key ideas and use these diagrams as away of theorizing</a:t>
            </a:r>
          </a:p>
          <a:p>
            <a:pPr lvl="0"/>
            <a:r>
              <a:rPr lang="en-US" dirty="0"/>
              <a:t>Hypothesize connections and possible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4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A2630-663D-CA43-9659-41933E5B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4th Stage: Presenting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6D96C-2A8C-1B4E-AC4C-92F8FD887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Student groups present their findings to their classmates.</a:t>
            </a:r>
          </a:p>
          <a:p>
            <a:pPr lvl="0"/>
            <a:r>
              <a:rPr lang="en-US" dirty="0"/>
              <a:t>Ensure that feedback from instructor AND peers is provided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270</Words>
  <Application>Microsoft Macintosh PowerPoint</Application>
  <PresentationFormat>Widescreen</PresentationFormat>
  <Paragraphs>65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Structure and Management of Online Collaboration</vt:lpstr>
      <vt:lpstr>Instructional Phases of Collaborative Learning</vt:lpstr>
      <vt:lpstr>1st Stage - Selecting students</vt:lpstr>
      <vt:lpstr>Group Types</vt:lpstr>
      <vt:lpstr>Group Size</vt:lpstr>
      <vt:lpstr>Group roles</vt:lpstr>
      <vt:lpstr>2nd Stage: Functioning</vt:lpstr>
      <vt:lpstr>3rd Stage: Formulating</vt:lpstr>
      <vt:lpstr>4th Stage: Presenting</vt:lpstr>
      <vt:lpstr>5th Stage: Reflecting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and Management of Online Collaboration</dc:title>
  <dc:creator>Microsoft Office User</dc:creator>
  <cp:lastModifiedBy>Microsoft Office User</cp:lastModifiedBy>
  <cp:revision>2</cp:revision>
  <dcterms:created xsi:type="dcterms:W3CDTF">2018-09-14T21:44:25Z</dcterms:created>
  <dcterms:modified xsi:type="dcterms:W3CDTF">2018-09-14T21:51:15Z</dcterms:modified>
</cp:coreProperties>
</file>