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27520"/>
    <p:restoredTop sz="86421"/>
  </p:normalViewPr>
  <p:slideViewPr>
    <p:cSldViewPr snapToGrid="0" snapToObjects="1" showGuides="1">
      <p:cViewPr varScale="1">
        <p:scale>
          <a:sx n="68" d="100"/>
          <a:sy n="68" d="100"/>
        </p:scale>
        <p:origin x="248" y="1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92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955A4-8AF0-8045-A509-84D37596DCCF}" type="datetimeFigureOut">
              <a:rPr lang="en-US" smtClean="0"/>
              <a:t>9/17/18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D1FE5-D02B-7349-8AC2-47E4F43A6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50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DD1FE5-D02B-7349-8AC2-47E4F43A60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956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DD1FE5-D02B-7349-8AC2-47E4F43A60E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91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DD1FE5-D02B-7349-8AC2-47E4F43A60E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3438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DD1FE5-D02B-7349-8AC2-47E4F43A60E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465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DD1FE5-D02B-7349-8AC2-47E4F43A60E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15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DD1FE5-D02B-7349-8AC2-47E4F43A60E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0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DD1FE5-D02B-7349-8AC2-47E4F43A60E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45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DD1FE5-D02B-7349-8AC2-47E4F43A60E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152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DD1FE5-D02B-7349-8AC2-47E4F43A60E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323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DD1FE5-D02B-7349-8AC2-47E4F43A60E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62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9FAEE-1CA7-0143-B16E-5B61D7F0B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DC6CAC-6093-4747-BBAB-EE2466399D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44A50-515F-5645-85DD-2DBE9AD937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4F48-125A-7642-AA9B-2216E55215B4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290A7-A3E6-5B4F-A975-B466897D4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933252-1F50-504A-BD9D-934FC65C4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4C6-43B2-4343-9B95-42A3FFFB9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23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575C0-C759-4444-A42D-8C84DDAD2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776D76-3F0C-ED46-8295-BF927F6C08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A88452-9152-004D-BEFB-92F2928AA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4F48-125A-7642-AA9B-2216E55215B4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85E261-B9E7-A345-A4E0-B66F9018A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03800-39C3-BC4C-9874-48DAD8CD4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4C6-43B2-4343-9B95-42A3FFFB9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06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664184-4968-5C41-A19F-29DA9F6CC9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F2BC4-A432-F64E-8CA8-5267F9A22C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5211CF-C0EB-9941-9961-DE968613C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4F48-125A-7642-AA9B-2216E55215B4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166049-CEBB-4549-B763-D37CEEDEF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22D1D-2A34-0944-B66F-4D9203057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4C6-43B2-4343-9B95-42A3FFFB9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03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289D4-863D-4E48-8CEA-271DD89CA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43AE2-3B04-1B40-A673-97AE009E3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FE9E4-7CF3-5143-BE87-8A0250A13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4F48-125A-7642-AA9B-2216E55215B4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EAC5D-6877-DF4E-80B0-7C63CDE8F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4578A-E1C2-2F45-AB0F-053E49AE9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4C6-43B2-4343-9B95-42A3FFFB9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43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C0A27-F1FE-4940-9A93-F2B50C223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9215A0-0EE2-E547-A735-BBD6FA1662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77953E-AB45-D64D-828D-2769EEE65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4F48-125A-7642-AA9B-2216E55215B4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59ABF-15DF-D249-8E45-5A244B812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72DAC-4BD2-6449-A7E4-B805FBB38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4C6-43B2-4343-9B95-42A3FFFB9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3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22AB0-57EE-FF4B-828B-17B1EC855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53617A-6929-A747-AE0C-10E38020D4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8D819E-A499-2F4A-A60C-8F260069C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287F5-8FB6-024B-8C39-2A5CE222A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4F48-125A-7642-AA9B-2216E55215B4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872966-04C1-AB4A-9D26-70084CAC9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0F92A-8231-6347-8C3C-2159A261E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4C6-43B2-4343-9B95-42A3FFFB9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68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2DBDB-EBE8-004F-B1BE-1C5489575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FAE974-0DE0-7648-98D1-EA5818E29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B64B66-66F3-C041-824C-39E8AA7CAE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582FFD-3D37-0741-BBCA-E02F2F505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A9ED7A-C792-DA40-859B-A74510783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1633FF-6D60-E043-99CC-467C1836D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4F48-125A-7642-AA9B-2216E55215B4}" type="datetimeFigureOut">
              <a:rPr lang="en-US" smtClean="0"/>
              <a:t>9/17/18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D1A32C-25F5-F842-8527-FBD67528F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76ED00-2298-C34C-A035-8857E36BA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4C6-43B2-4343-9B95-42A3FFFB9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12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7CC89D-B606-914E-8CD1-AD9825994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F9CCAF-856B-1647-A9FB-82E5F9E69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4F48-125A-7642-AA9B-2216E55215B4}" type="datetimeFigureOut">
              <a:rPr lang="en-US" smtClean="0"/>
              <a:t>9/17/18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38D7B9-50D9-C340-8EB9-C9FCE2D9A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932119-6A8C-1145-A579-C84CA765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4C6-43B2-4343-9B95-42A3FFFB9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06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6FCE16-1843-9247-8C47-8A25902E4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4F48-125A-7642-AA9B-2216E55215B4}" type="datetimeFigureOut">
              <a:rPr lang="en-US" smtClean="0"/>
              <a:t>9/17/18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EFF144-18CA-6148-A158-A15C4D338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E9E3D-4751-FE46-9540-0B575B3BF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4C6-43B2-4343-9B95-42A3FFFB9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8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32F47-5365-8E4C-898E-B4FAF833B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56E35-B8F3-DD44-981F-735A7074A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CBE99B-83B8-7644-A737-A3A16AE813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FA74C-5BC6-5841-9D60-DBCBBE1A1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4F48-125A-7642-AA9B-2216E55215B4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4E568D-C02C-F84D-BEAA-6889C4C07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B85A4F-7988-674A-B82C-E7EA38635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4C6-43B2-4343-9B95-42A3FFFB9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4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3D000-15AC-0547-8277-8E0909CE5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CAFB9F-217A-434D-BF21-796C6475E1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B2F0C8-C4A3-AF45-9782-1BDAEC186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AD846E-05D1-BF44-81CB-B56FFBD9C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4F48-125A-7642-AA9B-2216E55215B4}" type="datetimeFigureOut">
              <a:rPr lang="en-US" smtClean="0"/>
              <a:t>9/17/18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F51C4-CC06-4947-AD42-9B6BD5C1D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8665B7-DFF0-3D42-AA02-9746E88AD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24C6-43B2-4343-9B95-42A3FFFB9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25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F04ED2-BB62-114E-9BFF-E2D1144DB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B122A-A86A-C449-B828-4F4415266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C6A12-8028-6949-BDC3-09B60AB043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54F48-125A-7642-AA9B-2216E55215B4}" type="datetimeFigureOut">
              <a:rPr lang="en-US" smtClean="0"/>
              <a:t>9/17/18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76884-6260-3B4F-8CD5-32A6173C09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D7234-B885-6844-854D-A24464640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A24C6-43B2-4343-9B95-42A3FFFB9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79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27782-BF47-7C40-AB0A-386D24424A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Interaction in the Online Classroom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07BC42-8FA7-1C43-A195-580F136F94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Illinois Online Network</a:t>
            </a:r>
          </a:p>
        </p:txBody>
      </p:sp>
    </p:spTree>
    <p:extLst>
      <p:ext uri="{BB962C8B-B14F-4D97-AF65-F5344CB8AC3E}">
        <p14:creationId xmlns:p14="http://schemas.microsoft.com/office/powerpoint/2010/main" val="1801633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A6F99-86A2-DB4A-9CE8-EBFA73BB5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Plan Before Course Begins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AEBD0-3D14-794C-BBFF-6A2DF3C94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Think carefully about how interactions will occur </a:t>
            </a:r>
          </a:p>
          <a:p>
            <a:pPr lvl="0"/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Don’t add a discussion component to your course without planning to use it </a:t>
            </a:r>
          </a:p>
          <a:p>
            <a:pPr lvl="0"/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Consider how students will be evaluated for contributing to the online discussion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530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0084-8A83-6F45-96E3-599B46840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Why Interact Online?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E7AB0-5AFE-DD41-983B-DA72A69AB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Necessary for successful online courses </a:t>
            </a:r>
          </a:p>
          <a:p>
            <a:pPr lvl="0"/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Direct transfer of face-to-face course to online doesn’t provide adequate communication </a:t>
            </a:r>
          </a:p>
        </p:txBody>
      </p:sp>
    </p:spTree>
    <p:extLst>
      <p:ext uri="{BB962C8B-B14F-4D97-AF65-F5344CB8AC3E}">
        <p14:creationId xmlns:p14="http://schemas.microsoft.com/office/powerpoint/2010/main" val="832208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E1C675-D3B3-874A-B635-BE2910A96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Why Interact Online?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D3901-B30A-5648-A32F-D52F20A7B6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200" dirty="0"/>
              <a:t>“Students need to gain a deep understanding of the opposing facts, theories, and points of view. The worst way to do this is to give a lecture; the best way is a debate, especially one </a:t>
            </a:r>
            <a:r>
              <a:rPr lang="en-US" sz="3200" dirty="0" err="1"/>
              <a:t>tha</a:t>
            </a:r>
            <a:r>
              <a:rPr lang="en-US" sz="3200" dirty="0"/>
              <a:t> </a:t>
            </a:r>
            <a:r>
              <a:rPr lang="en-US" sz="3200" dirty="0" err="1"/>
              <a:t>tcontinues</a:t>
            </a:r>
            <a:r>
              <a:rPr lang="en-US" sz="3200" dirty="0"/>
              <a:t> over a period of time, enabling students to pursue and present additional information to support their positions.”</a:t>
            </a:r>
          </a:p>
          <a:p>
            <a:pPr marL="0" lvl="0" indent="0">
              <a:buNone/>
            </a:pPr>
            <a:endParaRPr lang="en-US" sz="3200" dirty="0"/>
          </a:p>
          <a:p>
            <a:pPr marL="0" lvl="0" indent="0">
              <a:buNone/>
            </a:pPr>
            <a:r>
              <a:rPr lang="en-US" sz="3200" dirty="0" err="1"/>
              <a:t>Harasim</a:t>
            </a:r>
            <a:r>
              <a:rPr lang="en-US" sz="3200" dirty="0"/>
              <a:t>, L., et al. (1995). </a:t>
            </a:r>
            <a:r>
              <a:rPr lang="en-US" sz="3200" i="1" dirty="0"/>
              <a:t>Learning Networks : a Field Guide </a:t>
            </a:r>
            <a:r>
              <a:rPr lang="en-US" sz="3200" i="1" dirty="0" err="1"/>
              <a:t>toTeaching</a:t>
            </a:r>
            <a:r>
              <a:rPr lang="en-US" sz="3200" i="1" dirty="0"/>
              <a:t> and Learning Online</a:t>
            </a:r>
            <a:r>
              <a:rPr lang="en-US" sz="3200" dirty="0"/>
              <a:t>. Cambridge, Mass.: MIT Press</a:t>
            </a:r>
          </a:p>
        </p:txBody>
      </p:sp>
    </p:spTree>
    <p:extLst>
      <p:ext uri="{BB962C8B-B14F-4D97-AF65-F5344CB8AC3E}">
        <p14:creationId xmlns:p14="http://schemas.microsoft.com/office/powerpoint/2010/main" val="2235628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FE41256-1C3F-E446-B697-BF0C2DA88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00"/>
                </a:solidFill>
                <a:latin typeface="Arial" panose="020B0604020202020204" pitchFamily="34" charset="0"/>
              </a:rPr>
              <a:t>Faculty Satisfaction Increases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6560CAA-A0F8-7D4B-AE43-C8F41DF08A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6950" y="4044434"/>
            <a:ext cx="31290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</a:t>
            </a:r>
            <a:endParaRPr kumimoji="0" lang="en-US" altLang="en-US" sz="20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Graph of satisfaction level">
            <a:extLst>
              <a:ext uri="{FF2B5EF4-FFF2-40B4-BE49-F238E27FC236}">
                <a16:creationId xmlns:a16="http://schemas.microsoft.com/office/drawing/2014/main" id="{F1C346FA-9908-9045-8EDD-D12F6FB6A0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" y="2071688"/>
            <a:ext cx="7219950" cy="4130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659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4EB70-21B7-9440-A101-F5C929D55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Interaction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B50E1-09B7-DD47-B25A-871F98A3D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So easy not to do (well) </a:t>
            </a:r>
          </a:p>
          <a:p>
            <a:pPr lvl="0"/>
            <a:r>
              <a:rPr lang="en-US" sz="44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So easy to misinterpret</a:t>
            </a:r>
          </a:p>
        </p:txBody>
      </p:sp>
    </p:spTree>
    <p:extLst>
      <p:ext uri="{BB962C8B-B14F-4D97-AF65-F5344CB8AC3E}">
        <p14:creationId xmlns:p14="http://schemas.microsoft.com/office/powerpoint/2010/main" val="300858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38BA4-8DEE-A740-9584-0027A3475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Types of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E154D-BAFD-DF45-8797-855F0DAAA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Instructor – student </a:t>
            </a:r>
          </a:p>
          <a:p>
            <a:pPr lvl="0"/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Instructor - class </a:t>
            </a:r>
          </a:p>
          <a:p>
            <a:pPr lvl="0"/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Student – student </a:t>
            </a:r>
          </a:p>
          <a:p>
            <a:pPr lvl="0"/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Student – class </a:t>
            </a:r>
          </a:p>
          <a:p>
            <a:pPr lvl="0"/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Instructor – small groups</a:t>
            </a:r>
          </a:p>
        </p:txBody>
      </p:sp>
    </p:spTree>
    <p:extLst>
      <p:ext uri="{BB962C8B-B14F-4D97-AF65-F5344CB8AC3E}">
        <p14:creationId xmlns:p14="http://schemas.microsoft.com/office/powerpoint/2010/main" val="315518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72EAC-476B-B941-8F27-8E47B4431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Technology For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46DA5-568E-384B-995C-E9F668CE3A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Asynchronous conferencing(discussion boards, or discussions) </a:t>
            </a:r>
          </a:p>
          <a:p>
            <a:pPr lvl="1"/>
            <a:r>
              <a:rPr lang="en-US" sz="40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Participants communicate by writing </a:t>
            </a:r>
          </a:p>
          <a:p>
            <a:pPr lvl="1"/>
            <a:r>
              <a:rPr lang="en-US" sz="40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Messages are kept on a central server </a:t>
            </a:r>
          </a:p>
          <a:p>
            <a:pPr lvl="1"/>
            <a:r>
              <a:rPr lang="en-US" sz="40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Participants can write messages anytime from any place </a:t>
            </a:r>
          </a:p>
          <a:p>
            <a:pPr lvl="1"/>
            <a:r>
              <a:rPr lang="en-US" sz="40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Participants can read messages and respond any time</a:t>
            </a:r>
          </a:p>
        </p:txBody>
      </p:sp>
    </p:spTree>
    <p:extLst>
      <p:ext uri="{BB962C8B-B14F-4D97-AF65-F5344CB8AC3E}">
        <p14:creationId xmlns:p14="http://schemas.microsoft.com/office/powerpoint/2010/main" val="1970968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91113-72E5-2D41-967F-F61D07E07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Technology for Interactions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74F45-C882-EC4B-993F-3C8A0D3CD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Synchronous conferencing (chat) </a:t>
            </a:r>
          </a:p>
          <a:p>
            <a:pPr lvl="1"/>
            <a:r>
              <a:rPr lang="en-US" sz="40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All participants must be online at the same time </a:t>
            </a:r>
          </a:p>
          <a:p>
            <a:pPr lvl="1"/>
            <a:r>
              <a:rPr lang="en-US" sz="40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Communication is mostly by writing, but sometimes by audio</a:t>
            </a:r>
          </a:p>
        </p:txBody>
      </p:sp>
    </p:spTree>
    <p:extLst>
      <p:ext uri="{BB962C8B-B14F-4D97-AF65-F5344CB8AC3E}">
        <p14:creationId xmlns:p14="http://schemas.microsoft.com/office/powerpoint/2010/main" val="2457772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63E67-B59A-274A-917D-511EF32CF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Difficulties with Interacting Online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4B242-50CC-0848-BBAB-3F0250E90F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Faculty do not understand how to communicate effectively online </a:t>
            </a:r>
          </a:p>
          <a:p>
            <a:pPr lvl="0"/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Students are reluctant to communicate in writing </a:t>
            </a:r>
          </a:p>
          <a:p>
            <a:pPr lvl="0"/>
            <a:r>
              <a:rPr lang="en-US" sz="4400" b="0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Overcoming reluctance on both sides is key</a:t>
            </a:r>
          </a:p>
        </p:txBody>
      </p:sp>
    </p:spTree>
    <p:extLst>
      <p:ext uri="{BB962C8B-B14F-4D97-AF65-F5344CB8AC3E}">
        <p14:creationId xmlns:p14="http://schemas.microsoft.com/office/powerpoint/2010/main" val="4232830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227</Words>
  <Application>Microsoft Macintosh PowerPoint</Application>
  <PresentationFormat>Widescreen</PresentationFormat>
  <Paragraphs>48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Interaction in the Online Classroom</vt:lpstr>
      <vt:lpstr>Why Interact Online?</vt:lpstr>
      <vt:lpstr>Why Interact Online?</vt:lpstr>
      <vt:lpstr>Faculty Satisfaction Increases</vt:lpstr>
      <vt:lpstr>Interaction</vt:lpstr>
      <vt:lpstr>Types of Interactions</vt:lpstr>
      <vt:lpstr>Technology For Interactions</vt:lpstr>
      <vt:lpstr>Technology for Interactions</vt:lpstr>
      <vt:lpstr>Difficulties with Interacting Online</vt:lpstr>
      <vt:lpstr>Plan Before Course Begins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 in the Online Classroom</dc:title>
  <dc:creator>Microsoft Office User</dc:creator>
  <cp:lastModifiedBy>Microsoft Office User</cp:lastModifiedBy>
  <cp:revision>1</cp:revision>
  <dcterms:created xsi:type="dcterms:W3CDTF">2018-09-17T13:52:25Z</dcterms:created>
  <dcterms:modified xsi:type="dcterms:W3CDTF">2018-09-17T13:59:59Z</dcterms:modified>
</cp:coreProperties>
</file>