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5"/>
    <p:restoredTop sz="86421"/>
  </p:normalViewPr>
  <p:slideViewPr>
    <p:cSldViewPr snapToGrid="0" snapToObjects="1" showGuides="1">
      <p:cViewPr varScale="1">
        <p:scale>
          <a:sx n="61" d="100"/>
          <a:sy n="61" d="100"/>
        </p:scale>
        <p:origin x="224" y="13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05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DC222-31BE-B645-BA32-DFCD49FD3EF8}" type="doc">
      <dgm:prSet loTypeId="urn:microsoft.com/office/officeart/2005/8/layout/cycl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E3CAD5-3169-DB43-94E0-F2B67C91643E}">
      <dgm:prSet phldrT="[Text]"/>
      <dgm:spPr/>
      <dgm:t>
        <a:bodyPr/>
        <a:lstStyle/>
        <a:p>
          <a:r>
            <a:rPr lang="en-US" dirty="0"/>
            <a:t>Analyze</a:t>
          </a:r>
        </a:p>
      </dgm:t>
    </dgm:pt>
    <dgm:pt modelId="{5854CF85-D470-7D43-A173-A4026E37F7BD}" type="parTrans" cxnId="{AE0FDB3E-D82C-204B-B61C-81C45E9C0124}">
      <dgm:prSet/>
      <dgm:spPr/>
      <dgm:t>
        <a:bodyPr/>
        <a:lstStyle/>
        <a:p>
          <a:endParaRPr lang="en-US"/>
        </a:p>
      </dgm:t>
    </dgm:pt>
    <dgm:pt modelId="{6507B0D2-3771-2740-97CC-B9635B6419F8}" type="sibTrans" cxnId="{AE0FDB3E-D82C-204B-B61C-81C45E9C0124}">
      <dgm:prSet/>
      <dgm:spPr/>
      <dgm:t>
        <a:bodyPr/>
        <a:lstStyle/>
        <a:p>
          <a:endParaRPr lang="en-US"/>
        </a:p>
      </dgm:t>
    </dgm:pt>
    <dgm:pt modelId="{B1EA3490-A677-A046-956D-8045C86654DA}">
      <dgm:prSet/>
      <dgm:spPr/>
      <dgm:t>
        <a:bodyPr/>
        <a:lstStyle/>
        <a:p>
          <a:r>
            <a:rPr lang="en-US" dirty="0"/>
            <a:t>Design</a:t>
          </a:r>
        </a:p>
      </dgm:t>
    </dgm:pt>
    <dgm:pt modelId="{77448156-A3B9-624D-94AC-03F83DBE7A27}" type="parTrans" cxnId="{4A62617F-77CA-C741-9D0F-E65E6B889B55}">
      <dgm:prSet/>
      <dgm:spPr/>
      <dgm:t>
        <a:bodyPr/>
        <a:lstStyle/>
        <a:p>
          <a:endParaRPr lang="en-US"/>
        </a:p>
      </dgm:t>
    </dgm:pt>
    <dgm:pt modelId="{49547E6D-FE9E-884B-B33F-4E3A50AA4733}" type="sibTrans" cxnId="{4A62617F-77CA-C741-9D0F-E65E6B889B55}">
      <dgm:prSet/>
      <dgm:spPr/>
      <dgm:t>
        <a:bodyPr/>
        <a:lstStyle/>
        <a:p>
          <a:endParaRPr lang="en-US"/>
        </a:p>
      </dgm:t>
    </dgm:pt>
    <dgm:pt modelId="{1BFB2478-A3C5-FE42-9C22-6417646B845E}">
      <dgm:prSet/>
      <dgm:spPr/>
      <dgm:t>
        <a:bodyPr/>
        <a:lstStyle/>
        <a:p>
          <a:r>
            <a:rPr lang="en-US" dirty="0"/>
            <a:t>Develop</a:t>
          </a:r>
        </a:p>
      </dgm:t>
    </dgm:pt>
    <dgm:pt modelId="{9ADF44CA-2F65-3D44-8B39-4C4D563B5CF0}" type="parTrans" cxnId="{BE8D637E-8CA3-834E-9419-96A66DDCE9F3}">
      <dgm:prSet/>
      <dgm:spPr/>
      <dgm:t>
        <a:bodyPr/>
        <a:lstStyle/>
        <a:p>
          <a:endParaRPr lang="en-US"/>
        </a:p>
      </dgm:t>
    </dgm:pt>
    <dgm:pt modelId="{9B3D1E9E-A271-7D4B-9D96-8D96F1117B1E}" type="sibTrans" cxnId="{BE8D637E-8CA3-834E-9419-96A66DDCE9F3}">
      <dgm:prSet/>
      <dgm:spPr/>
      <dgm:t>
        <a:bodyPr/>
        <a:lstStyle/>
        <a:p>
          <a:endParaRPr lang="en-US"/>
        </a:p>
      </dgm:t>
    </dgm:pt>
    <dgm:pt modelId="{3BED86D4-F385-C540-8B33-9E8F0F210E92}">
      <dgm:prSet/>
      <dgm:spPr/>
      <dgm:t>
        <a:bodyPr/>
        <a:lstStyle/>
        <a:p>
          <a:r>
            <a:rPr lang="en-US" dirty="0"/>
            <a:t>Evaluate</a:t>
          </a:r>
        </a:p>
      </dgm:t>
    </dgm:pt>
    <dgm:pt modelId="{1E8D7C21-5E57-3C41-8B9E-877EC7F5CC06}" type="parTrans" cxnId="{7288495E-89D3-174F-8E9A-5B6D5F664BE0}">
      <dgm:prSet/>
      <dgm:spPr/>
      <dgm:t>
        <a:bodyPr/>
        <a:lstStyle/>
        <a:p>
          <a:endParaRPr lang="en-US"/>
        </a:p>
      </dgm:t>
    </dgm:pt>
    <dgm:pt modelId="{5C3DF957-1444-0C4E-8356-69E3F30FDCDF}" type="sibTrans" cxnId="{7288495E-89D3-174F-8E9A-5B6D5F664BE0}">
      <dgm:prSet/>
      <dgm:spPr/>
      <dgm:t>
        <a:bodyPr/>
        <a:lstStyle/>
        <a:p>
          <a:endParaRPr lang="en-US"/>
        </a:p>
      </dgm:t>
    </dgm:pt>
    <dgm:pt modelId="{811CDD16-806F-3844-8C22-C6DC68FA04BF}">
      <dgm:prSet/>
      <dgm:spPr/>
      <dgm:t>
        <a:bodyPr/>
        <a:lstStyle/>
        <a:p>
          <a:r>
            <a:rPr lang="en-US" dirty="0"/>
            <a:t>Revise</a:t>
          </a:r>
        </a:p>
      </dgm:t>
    </dgm:pt>
    <dgm:pt modelId="{78CCF043-0E73-9E4F-9512-380190185032}" type="parTrans" cxnId="{3E0516E0-7B65-1846-9724-F82126F6874C}">
      <dgm:prSet/>
      <dgm:spPr/>
      <dgm:t>
        <a:bodyPr/>
        <a:lstStyle/>
        <a:p>
          <a:endParaRPr lang="en-US"/>
        </a:p>
      </dgm:t>
    </dgm:pt>
    <dgm:pt modelId="{E703D913-83B6-5B49-BB44-56D95C6CFB9D}" type="sibTrans" cxnId="{3E0516E0-7B65-1846-9724-F82126F6874C}">
      <dgm:prSet/>
      <dgm:spPr/>
      <dgm:t>
        <a:bodyPr/>
        <a:lstStyle/>
        <a:p>
          <a:endParaRPr lang="en-US"/>
        </a:p>
      </dgm:t>
    </dgm:pt>
    <dgm:pt modelId="{B039D524-355F-B74B-BDBE-7EEA8DD85F2C}" type="pres">
      <dgm:prSet presAssocID="{67CDC222-31BE-B645-BA32-DFCD49FD3EF8}" presName="cycle" presStyleCnt="0">
        <dgm:presLayoutVars>
          <dgm:dir/>
          <dgm:resizeHandles val="exact"/>
        </dgm:presLayoutVars>
      </dgm:prSet>
      <dgm:spPr/>
    </dgm:pt>
    <dgm:pt modelId="{8E0A4999-0E0F-1841-A1F0-2FE60FEAF1E3}" type="pres">
      <dgm:prSet presAssocID="{71E3CAD5-3169-DB43-94E0-F2B67C91643E}" presName="dummy" presStyleCnt="0"/>
      <dgm:spPr/>
    </dgm:pt>
    <dgm:pt modelId="{F9DE6E8E-9596-B84D-8244-137089BF9221}" type="pres">
      <dgm:prSet presAssocID="{71E3CAD5-3169-DB43-94E0-F2B67C91643E}" presName="node" presStyleLbl="revTx" presStyleIdx="0" presStyleCnt="5">
        <dgm:presLayoutVars>
          <dgm:bulletEnabled val="1"/>
        </dgm:presLayoutVars>
      </dgm:prSet>
      <dgm:spPr/>
    </dgm:pt>
    <dgm:pt modelId="{CB366930-29C1-064B-A69E-335736AFC6A7}" type="pres">
      <dgm:prSet presAssocID="{6507B0D2-3771-2740-97CC-B9635B6419F8}" presName="sibTrans" presStyleLbl="node1" presStyleIdx="0" presStyleCnt="5"/>
      <dgm:spPr/>
    </dgm:pt>
    <dgm:pt modelId="{E555BF4C-5775-3342-8429-E323BC2A8CE4}" type="pres">
      <dgm:prSet presAssocID="{B1EA3490-A677-A046-956D-8045C86654DA}" presName="dummy" presStyleCnt="0"/>
      <dgm:spPr/>
    </dgm:pt>
    <dgm:pt modelId="{AA46DBBE-9C08-6F47-ADBC-3A0ADF697E66}" type="pres">
      <dgm:prSet presAssocID="{B1EA3490-A677-A046-956D-8045C86654DA}" presName="node" presStyleLbl="revTx" presStyleIdx="1" presStyleCnt="5">
        <dgm:presLayoutVars>
          <dgm:bulletEnabled val="1"/>
        </dgm:presLayoutVars>
      </dgm:prSet>
      <dgm:spPr/>
    </dgm:pt>
    <dgm:pt modelId="{B6C0A952-1B07-C94F-B69E-9DF15B4F0EF7}" type="pres">
      <dgm:prSet presAssocID="{49547E6D-FE9E-884B-B33F-4E3A50AA4733}" presName="sibTrans" presStyleLbl="node1" presStyleIdx="1" presStyleCnt="5"/>
      <dgm:spPr/>
    </dgm:pt>
    <dgm:pt modelId="{5F15BAB1-F768-A34C-848C-C60D9DCC6764}" type="pres">
      <dgm:prSet presAssocID="{1BFB2478-A3C5-FE42-9C22-6417646B845E}" presName="dummy" presStyleCnt="0"/>
      <dgm:spPr/>
    </dgm:pt>
    <dgm:pt modelId="{4C731E7D-E1A5-2941-A632-781575CA545A}" type="pres">
      <dgm:prSet presAssocID="{1BFB2478-A3C5-FE42-9C22-6417646B845E}" presName="node" presStyleLbl="revTx" presStyleIdx="2" presStyleCnt="5">
        <dgm:presLayoutVars>
          <dgm:bulletEnabled val="1"/>
        </dgm:presLayoutVars>
      </dgm:prSet>
      <dgm:spPr/>
    </dgm:pt>
    <dgm:pt modelId="{7620BB3E-DC10-9542-8F28-CEE9718CBC77}" type="pres">
      <dgm:prSet presAssocID="{9B3D1E9E-A271-7D4B-9D96-8D96F1117B1E}" presName="sibTrans" presStyleLbl="node1" presStyleIdx="2" presStyleCnt="5"/>
      <dgm:spPr/>
    </dgm:pt>
    <dgm:pt modelId="{0AA239E5-3C56-DF42-8560-1C53CE216FBE}" type="pres">
      <dgm:prSet presAssocID="{3BED86D4-F385-C540-8B33-9E8F0F210E92}" presName="dummy" presStyleCnt="0"/>
      <dgm:spPr/>
    </dgm:pt>
    <dgm:pt modelId="{334A13C2-8F48-9B47-AF79-AC37A287F80A}" type="pres">
      <dgm:prSet presAssocID="{3BED86D4-F385-C540-8B33-9E8F0F210E92}" presName="node" presStyleLbl="revTx" presStyleIdx="3" presStyleCnt="5">
        <dgm:presLayoutVars>
          <dgm:bulletEnabled val="1"/>
        </dgm:presLayoutVars>
      </dgm:prSet>
      <dgm:spPr/>
    </dgm:pt>
    <dgm:pt modelId="{DCB03EF5-F108-F741-B4F3-489B34AAA59F}" type="pres">
      <dgm:prSet presAssocID="{5C3DF957-1444-0C4E-8356-69E3F30FDCDF}" presName="sibTrans" presStyleLbl="node1" presStyleIdx="3" presStyleCnt="5"/>
      <dgm:spPr/>
    </dgm:pt>
    <dgm:pt modelId="{72D80552-AEE1-5F4F-B5A9-5F4767E457C5}" type="pres">
      <dgm:prSet presAssocID="{811CDD16-806F-3844-8C22-C6DC68FA04BF}" presName="dummy" presStyleCnt="0"/>
      <dgm:spPr/>
    </dgm:pt>
    <dgm:pt modelId="{6F9C67FC-CD69-1E40-9A9B-033884155BC1}" type="pres">
      <dgm:prSet presAssocID="{811CDD16-806F-3844-8C22-C6DC68FA04BF}" presName="node" presStyleLbl="revTx" presStyleIdx="4" presStyleCnt="5">
        <dgm:presLayoutVars>
          <dgm:bulletEnabled val="1"/>
        </dgm:presLayoutVars>
      </dgm:prSet>
      <dgm:spPr/>
    </dgm:pt>
    <dgm:pt modelId="{20605639-DD19-B540-A753-EB6D66DE5F9E}" type="pres">
      <dgm:prSet presAssocID="{E703D913-83B6-5B49-BB44-56D95C6CFB9D}" presName="sibTrans" presStyleLbl="node1" presStyleIdx="4" presStyleCnt="5"/>
      <dgm:spPr/>
    </dgm:pt>
  </dgm:ptLst>
  <dgm:cxnLst>
    <dgm:cxn modelId="{47BC3B13-3621-974A-AC1A-3C8BDB48F28A}" type="presOf" srcId="{811CDD16-806F-3844-8C22-C6DC68FA04BF}" destId="{6F9C67FC-CD69-1E40-9A9B-033884155BC1}" srcOrd="0" destOrd="0" presId="urn:microsoft.com/office/officeart/2005/8/layout/cycle1"/>
    <dgm:cxn modelId="{A764DB2D-A475-5F40-82FB-3DF3C982EEBE}" type="presOf" srcId="{1BFB2478-A3C5-FE42-9C22-6417646B845E}" destId="{4C731E7D-E1A5-2941-A632-781575CA545A}" srcOrd="0" destOrd="0" presId="urn:microsoft.com/office/officeart/2005/8/layout/cycle1"/>
    <dgm:cxn modelId="{AE0FDB3E-D82C-204B-B61C-81C45E9C0124}" srcId="{67CDC222-31BE-B645-BA32-DFCD49FD3EF8}" destId="{71E3CAD5-3169-DB43-94E0-F2B67C91643E}" srcOrd="0" destOrd="0" parTransId="{5854CF85-D470-7D43-A173-A4026E37F7BD}" sibTransId="{6507B0D2-3771-2740-97CC-B9635B6419F8}"/>
    <dgm:cxn modelId="{7288495E-89D3-174F-8E9A-5B6D5F664BE0}" srcId="{67CDC222-31BE-B645-BA32-DFCD49FD3EF8}" destId="{3BED86D4-F385-C540-8B33-9E8F0F210E92}" srcOrd="3" destOrd="0" parTransId="{1E8D7C21-5E57-3C41-8B9E-877EC7F5CC06}" sibTransId="{5C3DF957-1444-0C4E-8356-69E3F30FDCDF}"/>
    <dgm:cxn modelId="{9CF0756F-ED65-564A-8BED-17DB5C48EFCF}" type="presOf" srcId="{49547E6D-FE9E-884B-B33F-4E3A50AA4733}" destId="{B6C0A952-1B07-C94F-B69E-9DF15B4F0EF7}" srcOrd="0" destOrd="0" presId="urn:microsoft.com/office/officeart/2005/8/layout/cycle1"/>
    <dgm:cxn modelId="{3BCCC279-596B-E044-A526-327C446B0636}" type="presOf" srcId="{6507B0D2-3771-2740-97CC-B9635B6419F8}" destId="{CB366930-29C1-064B-A69E-335736AFC6A7}" srcOrd="0" destOrd="0" presId="urn:microsoft.com/office/officeart/2005/8/layout/cycle1"/>
    <dgm:cxn modelId="{4A67557A-B24D-8E4C-8C5B-4C5C6CC8834C}" type="presOf" srcId="{5C3DF957-1444-0C4E-8356-69E3F30FDCDF}" destId="{DCB03EF5-F108-F741-B4F3-489B34AAA59F}" srcOrd="0" destOrd="0" presId="urn:microsoft.com/office/officeart/2005/8/layout/cycle1"/>
    <dgm:cxn modelId="{BE8D637E-8CA3-834E-9419-96A66DDCE9F3}" srcId="{67CDC222-31BE-B645-BA32-DFCD49FD3EF8}" destId="{1BFB2478-A3C5-FE42-9C22-6417646B845E}" srcOrd="2" destOrd="0" parTransId="{9ADF44CA-2F65-3D44-8B39-4C4D563B5CF0}" sibTransId="{9B3D1E9E-A271-7D4B-9D96-8D96F1117B1E}"/>
    <dgm:cxn modelId="{4A62617F-77CA-C741-9D0F-E65E6B889B55}" srcId="{67CDC222-31BE-B645-BA32-DFCD49FD3EF8}" destId="{B1EA3490-A677-A046-956D-8045C86654DA}" srcOrd="1" destOrd="0" parTransId="{77448156-A3B9-624D-94AC-03F83DBE7A27}" sibTransId="{49547E6D-FE9E-884B-B33F-4E3A50AA4733}"/>
    <dgm:cxn modelId="{77DC498C-B8B5-FC4B-BBF4-4C924BE25559}" type="presOf" srcId="{B1EA3490-A677-A046-956D-8045C86654DA}" destId="{AA46DBBE-9C08-6F47-ADBC-3A0ADF697E66}" srcOrd="0" destOrd="0" presId="urn:microsoft.com/office/officeart/2005/8/layout/cycle1"/>
    <dgm:cxn modelId="{D933E9A5-AEF5-7A47-A669-24964696884D}" type="presOf" srcId="{E703D913-83B6-5B49-BB44-56D95C6CFB9D}" destId="{20605639-DD19-B540-A753-EB6D66DE5F9E}" srcOrd="0" destOrd="0" presId="urn:microsoft.com/office/officeart/2005/8/layout/cycle1"/>
    <dgm:cxn modelId="{18A381A6-C03F-844B-90C4-DEF4FD54DA77}" type="presOf" srcId="{9B3D1E9E-A271-7D4B-9D96-8D96F1117B1E}" destId="{7620BB3E-DC10-9542-8F28-CEE9718CBC77}" srcOrd="0" destOrd="0" presId="urn:microsoft.com/office/officeart/2005/8/layout/cycle1"/>
    <dgm:cxn modelId="{05D1E3B3-8A04-7645-8172-930BA1E41E4C}" type="presOf" srcId="{3BED86D4-F385-C540-8B33-9E8F0F210E92}" destId="{334A13C2-8F48-9B47-AF79-AC37A287F80A}" srcOrd="0" destOrd="0" presId="urn:microsoft.com/office/officeart/2005/8/layout/cycle1"/>
    <dgm:cxn modelId="{906B0BCC-4745-1C4F-9015-717261014A70}" type="presOf" srcId="{67CDC222-31BE-B645-BA32-DFCD49FD3EF8}" destId="{B039D524-355F-B74B-BDBE-7EEA8DD85F2C}" srcOrd="0" destOrd="0" presId="urn:microsoft.com/office/officeart/2005/8/layout/cycle1"/>
    <dgm:cxn modelId="{6D232DDC-78BD-FA47-AF24-CE1BA3F7D638}" type="presOf" srcId="{71E3CAD5-3169-DB43-94E0-F2B67C91643E}" destId="{F9DE6E8E-9596-B84D-8244-137089BF9221}" srcOrd="0" destOrd="0" presId="urn:microsoft.com/office/officeart/2005/8/layout/cycle1"/>
    <dgm:cxn modelId="{3E0516E0-7B65-1846-9724-F82126F6874C}" srcId="{67CDC222-31BE-B645-BA32-DFCD49FD3EF8}" destId="{811CDD16-806F-3844-8C22-C6DC68FA04BF}" srcOrd="4" destOrd="0" parTransId="{78CCF043-0E73-9E4F-9512-380190185032}" sibTransId="{E703D913-83B6-5B49-BB44-56D95C6CFB9D}"/>
    <dgm:cxn modelId="{E5310215-C9D5-784B-B1D3-4B451AC1CA29}" type="presParOf" srcId="{B039D524-355F-B74B-BDBE-7EEA8DD85F2C}" destId="{8E0A4999-0E0F-1841-A1F0-2FE60FEAF1E3}" srcOrd="0" destOrd="0" presId="urn:microsoft.com/office/officeart/2005/8/layout/cycle1"/>
    <dgm:cxn modelId="{D708B952-E35E-1D4B-BBC5-20813CABDD0D}" type="presParOf" srcId="{B039D524-355F-B74B-BDBE-7EEA8DD85F2C}" destId="{F9DE6E8E-9596-B84D-8244-137089BF9221}" srcOrd="1" destOrd="0" presId="urn:microsoft.com/office/officeart/2005/8/layout/cycle1"/>
    <dgm:cxn modelId="{EB04CDDF-09BF-334E-992A-FEE9EB7E272F}" type="presParOf" srcId="{B039D524-355F-B74B-BDBE-7EEA8DD85F2C}" destId="{CB366930-29C1-064B-A69E-335736AFC6A7}" srcOrd="2" destOrd="0" presId="urn:microsoft.com/office/officeart/2005/8/layout/cycle1"/>
    <dgm:cxn modelId="{F7E72180-E133-674F-871F-4123CCCF1EA4}" type="presParOf" srcId="{B039D524-355F-B74B-BDBE-7EEA8DD85F2C}" destId="{E555BF4C-5775-3342-8429-E323BC2A8CE4}" srcOrd="3" destOrd="0" presId="urn:microsoft.com/office/officeart/2005/8/layout/cycle1"/>
    <dgm:cxn modelId="{9BDBD77E-D4CB-2A42-902E-38F19AE93A1B}" type="presParOf" srcId="{B039D524-355F-B74B-BDBE-7EEA8DD85F2C}" destId="{AA46DBBE-9C08-6F47-ADBC-3A0ADF697E66}" srcOrd="4" destOrd="0" presId="urn:microsoft.com/office/officeart/2005/8/layout/cycle1"/>
    <dgm:cxn modelId="{B13041CC-2927-244F-A5BA-D499E4D0921E}" type="presParOf" srcId="{B039D524-355F-B74B-BDBE-7EEA8DD85F2C}" destId="{B6C0A952-1B07-C94F-B69E-9DF15B4F0EF7}" srcOrd="5" destOrd="0" presId="urn:microsoft.com/office/officeart/2005/8/layout/cycle1"/>
    <dgm:cxn modelId="{3F476DD4-11D2-3C42-9750-B3A871827FF1}" type="presParOf" srcId="{B039D524-355F-B74B-BDBE-7EEA8DD85F2C}" destId="{5F15BAB1-F768-A34C-848C-C60D9DCC6764}" srcOrd="6" destOrd="0" presId="urn:microsoft.com/office/officeart/2005/8/layout/cycle1"/>
    <dgm:cxn modelId="{45CB9282-346E-8B42-A3DF-2F68E88C7BCD}" type="presParOf" srcId="{B039D524-355F-B74B-BDBE-7EEA8DD85F2C}" destId="{4C731E7D-E1A5-2941-A632-781575CA545A}" srcOrd="7" destOrd="0" presId="urn:microsoft.com/office/officeart/2005/8/layout/cycle1"/>
    <dgm:cxn modelId="{5574CACD-9751-4E47-8009-A569668A6957}" type="presParOf" srcId="{B039D524-355F-B74B-BDBE-7EEA8DD85F2C}" destId="{7620BB3E-DC10-9542-8F28-CEE9718CBC77}" srcOrd="8" destOrd="0" presId="urn:microsoft.com/office/officeart/2005/8/layout/cycle1"/>
    <dgm:cxn modelId="{B0E2DA60-363D-3847-988C-6121495E1C4C}" type="presParOf" srcId="{B039D524-355F-B74B-BDBE-7EEA8DD85F2C}" destId="{0AA239E5-3C56-DF42-8560-1C53CE216FBE}" srcOrd="9" destOrd="0" presId="urn:microsoft.com/office/officeart/2005/8/layout/cycle1"/>
    <dgm:cxn modelId="{1B1F9E6A-8622-4E40-AAEA-7640E82DB044}" type="presParOf" srcId="{B039D524-355F-B74B-BDBE-7EEA8DD85F2C}" destId="{334A13C2-8F48-9B47-AF79-AC37A287F80A}" srcOrd="10" destOrd="0" presId="urn:microsoft.com/office/officeart/2005/8/layout/cycle1"/>
    <dgm:cxn modelId="{8970BBD5-6D22-6047-ABE2-F4F752394D80}" type="presParOf" srcId="{B039D524-355F-B74B-BDBE-7EEA8DD85F2C}" destId="{DCB03EF5-F108-F741-B4F3-489B34AAA59F}" srcOrd="11" destOrd="0" presId="urn:microsoft.com/office/officeart/2005/8/layout/cycle1"/>
    <dgm:cxn modelId="{8643492D-4D35-E44A-9098-D358D32D8CC4}" type="presParOf" srcId="{B039D524-355F-B74B-BDBE-7EEA8DD85F2C}" destId="{72D80552-AEE1-5F4F-B5A9-5F4767E457C5}" srcOrd="12" destOrd="0" presId="urn:microsoft.com/office/officeart/2005/8/layout/cycle1"/>
    <dgm:cxn modelId="{8D7B81C5-25AF-724A-B652-82FF56FBD2A9}" type="presParOf" srcId="{B039D524-355F-B74B-BDBE-7EEA8DD85F2C}" destId="{6F9C67FC-CD69-1E40-9A9B-033884155BC1}" srcOrd="13" destOrd="0" presId="urn:microsoft.com/office/officeart/2005/8/layout/cycle1"/>
    <dgm:cxn modelId="{9ABAEE9F-470D-8D43-8A10-556B0EA69E3E}" type="presParOf" srcId="{B039D524-355F-B74B-BDBE-7EEA8DD85F2C}" destId="{20605639-DD19-B540-A753-EB6D66DE5F9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E6E8E-9596-B84D-8244-137089BF9221}">
      <dsp:nvSpPr>
        <dsp:cNvPr id="0" name=""/>
        <dsp:cNvSpPr/>
      </dsp:nvSpPr>
      <dsp:spPr>
        <a:xfrm>
          <a:off x="3105664" y="30088"/>
          <a:ext cx="1077813" cy="1077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Analyze</a:t>
          </a:r>
        </a:p>
      </dsp:txBody>
      <dsp:txXfrm>
        <a:off x="3105664" y="30088"/>
        <a:ext cx="1077813" cy="1077813"/>
      </dsp:txXfrm>
    </dsp:sp>
    <dsp:sp modelId="{CB366930-29C1-064B-A69E-335736AFC6A7}">
      <dsp:nvSpPr>
        <dsp:cNvPr id="0" name=""/>
        <dsp:cNvSpPr/>
      </dsp:nvSpPr>
      <dsp:spPr>
        <a:xfrm>
          <a:off x="570329" y="-1084"/>
          <a:ext cx="4040940" cy="4040940"/>
        </a:xfrm>
        <a:prstGeom prst="circularArrow">
          <a:avLst>
            <a:gd name="adj1" fmla="val 5201"/>
            <a:gd name="adj2" fmla="val 335982"/>
            <a:gd name="adj3" fmla="val 21292961"/>
            <a:gd name="adj4" fmla="val 19766485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6DBBE-9C08-6F47-ADBC-3A0ADF697E66}">
      <dsp:nvSpPr>
        <dsp:cNvPr id="0" name=""/>
        <dsp:cNvSpPr/>
      </dsp:nvSpPr>
      <dsp:spPr>
        <a:xfrm>
          <a:off x="3756930" y="2034479"/>
          <a:ext cx="1077813" cy="1077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Design</a:t>
          </a:r>
        </a:p>
      </dsp:txBody>
      <dsp:txXfrm>
        <a:off x="3756930" y="2034479"/>
        <a:ext cx="1077813" cy="1077813"/>
      </dsp:txXfrm>
    </dsp:sp>
    <dsp:sp modelId="{B6C0A952-1B07-C94F-B69E-9DF15B4F0EF7}">
      <dsp:nvSpPr>
        <dsp:cNvPr id="0" name=""/>
        <dsp:cNvSpPr/>
      </dsp:nvSpPr>
      <dsp:spPr>
        <a:xfrm>
          <a:off x="570329" y="-1084"/>
          <a:ext cx="4040940" cy="4040940"/>
        </a:xfrm>
        <a:prstGeom prst="circularArrow">
          <a:avLst>
            <a:gd name="adj1" fmla="val 5201"/>
            <a:gd name="adj2" fmla="val 335982"/>
            <a:gd name="adj3" fmla="val 4014407"/>
            <a:gd name="adj4" fmla="val 2253700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31E7D-E1A5-2941-A632-781575CA545A}">
      <dsp:nvSpPr>
        <dsp:cNvPr id="0" name=""/>
        <dsp:cNvSpPr/>
      </dsp:nvSpPr>
      <dsp:spPr>
        <a:xfrm>
          <a:off x="2051893" y="3273261"/>
          <a:ext cx="1077813" cy="1077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Develop</a:t>
          </a:r>
        </a:p>
      </dsp:txBody>
      <dsp:txXfrm>
        <a:off x="2051893" y="3273261"/>
        <a:ext cx="1077813" cy="1077813"/>
      </dsp:txXfrm>
    </dsp:sp>
    <dsp:sp modelId="{7620BB3E-DC10-9542-8F28-CEE9718CBC77}">
      <dsp:nvSpPr>
        <dsp:cNvPr id="0" name=""/>
        <dsp:cNvSpPr/>
      </dsp:nvSpPr>
      <dsp:spPr>
        <a:xfrm>
          <a:off x="570329" y="-1084"/>
          <a:ext cx="4040940" cy="4040940"/>
        </a:xfrm>
        <a:prstGeom prst="circularArrow">
          <a:avLst>
            <a:gd name="adj1" fmla="val 5201"/>
            <a:gd name="adj2" fmla="val 335982"/>
            <a:gd name="adj3" fmla="val 8210318"/>
            <a:gd name="adj4" fmla="val 6449611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4A13C2-8F48-9B47-AF79-AC37A287F80A}">
      <dsp:nvSpPr>
        <dsp:cNvPr id="0" name=""/>
        <dsp:cNvSpPr/>
      </dsp:nvSpPr>
      <dsp:spPr>
        <a:xfrm>
          <a:off x="346856" y="2034479"/>
          <a:ext cx="1077813" cy="1077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Evaluate</a:t>
          </a:r>
        </a:p>
      </dsp:txBody>
      <dsp:txXfrm>
        <a:off x="346856" y="2034479"/>
        <a:ext cx="1077813" cy="1077813"/>
      </dsp:txXfrm>
    </dsp:sp>
    <dsp:sp modelId="{DCB03EF5-F108-F741-B4F3-489B34AAA59F}">
      <dsp:nvSpPr>
        <dsp:cNvPr id="0" name=""/>
        <dsp:cNvSpPr/>
      </dsp:nvSpPr>
      <dsp:spPr>
        <a:xfrm>
          <a:off x="570329" y="-1084"/>
          <a:ext cx="4040940" cy="4040940"/>
        </a:xfrm>
        <a:prstGeom prst="circularArrow">
          <a:avLst>
            <a:gd name="adj1" fmla="val 5201"/>
            <a:gd name="adj2" fmla="val 335982"/>
            <a:gd name="adj3" fmla="val 12297533"/>
            <a:gd name="adj4" fmla="val 10771057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C67FC-CD69-1E40-9A9B-033884155BC1}">
      <dsp:nvSpPr>
        <dsp:cNvPr id="0" name=""/>
        <dsp:cNvSpPr/>
      </dsp:nvSpPr>
      <dsp:spPr>
        <a:xfrm>
          <a:off x="998122" y="30088"/>
          <a:ext cx="1077813" cy="1077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Revise</a:t>
          </a:r>
        </a:p>
      </dsp:txBody>
      <dsp:txXfrm>
        <a:off x="998122" y="30088"/>
        <a:ext cx="1077813" cy="1077813"/>
      </dsp:txXfrm>
    </dsp:sp>
    <dsp:sp modelId="{20605639-DD19-B540-A753-EB6D66DE5F9E}">
      <dsp:nvSpPr>
        <dsp:cNvPr id="0" name=""/>
        <dsp:cNvSpPr/>
      </dsp:nvSpPr>
      <dsp:spPr>
        <a:xfrm>
          <a:off x="570329" y="-1084"/>
          <a:ext cx="4040940" cy="4040940"/>
        </a:xfrm>
        <a:prstGeom prst="circularArrow">
          <a:avLst>
            <a:gd name="adj1" fmla="val 5201"/>
            <a:gd name="adj2" fmla="val 335982"/>
            <a:gd name="adj3" fmla="val 16865396"/>
            <a:gd name="adj4" fmla="val 15198622"/>
            <a:gd name="adj5" fmla="val 60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85991-012D-A24F-BEC2-E18E2DC7F9B3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69678-DC99-944B-AD1D-952FD3D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0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51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2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3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9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73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38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26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62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87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02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4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684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380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62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142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736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161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383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77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4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87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64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75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69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35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79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69678-DC99-944B-AD1D-952FD3D2C9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9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5933-7D2B-0A43-A75D-E52CF9E67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940A1-5E95-1E4E-900E-041BEED37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76C17-29A7-CB42-9F66-AE9FCFC92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AA264-826E-494F-B515-568DD27F1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837C8-CDE2-2947-BA5C-D6FEBB6EB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3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4F2FE-627A-124E-86C0-1707E977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BF124-1339-2D43-AA6B-0F8DB5BBA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68B7E-EB00-8F4C-BFB3-E63892B87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DDDF2-EA0F-8443-B21A-55131A0E2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0BBA7-CB56-E143-BB27-96D55153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7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3C8D44-0ADD-8843-A1DD-301767D19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2BD22-74D8-E34B-8DE4-EEB0C64CE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C6169-4329-224D-A289-3E6DCCBBE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4F7A0-8198-5645-99FE-DD543D2B0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3C96E-A33A-5448-92BF-A59F6733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5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F06C-B126-5C4E-9FAB-F67CEB5D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4F6C6-5EE5-8B4C-A4B8-41263B897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F50C3-36D1-5443-8BD5-B57FFA963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9F0CC-5C58-3747-8F27-40FAD198F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8EE8E-C14B-744F-B62F-6F12C589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8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1F95-6B36-9E47-B496-F132440F1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C0650-3683-6D40-9C63-28C477582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AF240-285E-044E-84C2-FCAC6A2A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07DD7-AE12-FB47-B693-67689BD95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EFF90-3274-174B-9D69-59306E7FC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0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48354-79C9-CA40-BB5A-19BCD1633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BCB7F-1CE4-F842-B4A3-CC7C24CAF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82894-6E22-DB41-855E-D66B03D7F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A2E5A-46F0-8E4C-9C8B-237C948B3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59CE9-BE19-894F-823C-2B662E893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E1068-E1AA-C64D-82BD-9D190C27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2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9D3A1-1B98-9C4D-89F8-FBAC99B9E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28431-7861-B446-89C5-4C4A1939C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625B2-CE69-D746-A5EE-E0E3861F2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6A4A9-E228-724F-9576-9C148E66D8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727A5F-A3BF-C24D-8234-F68BA1679D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71FF09-E1C6-C942-BC8B-47273DF84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604B15-0875-674A-A5CB-CD075253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C2DB5-748E-7246-8D54-08AD9764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5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C4741-AEA7-0F48-A81A-A43CE9900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BFB5C4-E11D-9D46-83EC-1C568D938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FB4BEF-5DB1-A447-82D0-8039469C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12B07-F68D-6C42-9867-B016B9BB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4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967427-E9F4-F24F-B653-15CEF487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4B79C7-0118-144E-A9D9-01FC8EE0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94CC9-7D21-BC41-87BE-347F025AD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8638C-31E1-C246-9B86-D301AB0DE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1CD3D-0794-2A43-AF6F-107DD358E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F1574-EF86-B24E-9774-7594FD5F5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6477A-1D56-B547-A62A-C533F229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522CA-5ACB-0941-9294-EE94E876C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C7A04-C74C-E04D-A0BD-A3AED15A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39FD-E28F-AE4B-9188-B15EB2090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310799-AC26-3648-AF41-61605922B6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AE1B4-719D-0A45-ADAC-FD0D2D6A2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02EBF-3753-754C-8F7A-CEB4DCB58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95FD6-A1DC-BF4E-80B4-FDB871B2D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559C4-2FF1-094D-B54E-FEE2DA97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9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DE8CB0-7501-6E47-AF93-DDAB88589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805A7-F25B-C943-83CC-E4434C5A1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44609-758D-A242-8ECE-0C3C01D45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2B883-58AA-6B42-89D9-4F20EF84A13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BFD13-9684-1141-BB8E-F3D7A9EB09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D9DAC-13AC-F249-914F-C4AC86E60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8452C-3EE1-954F-AA25-B5DEE88E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1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instructure.com/courses/803402/pages/lesson-2-context-analyzing-the-learner" TargetMode="External"/><Relationship Id="rId7" Type="http://schemas.openxmlformats.org/officeDocument/2006/relationships/hyperlink" Target="https://www.edutopia.org/multiple-intelligences-research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ncs.ed.gov/sites/default/files/11_%20TEAL_Adult_Learning_Theory.pdf" TargetMode="External"/><Relationship Id="rId5" Type="http://schemas.openxmlformats.org/officeDocument/2006/relationships/hyperlink" Target="http://infed.org/mobi/malcolm-knowles-informal-adult-education-self-direction-and-andragogy/" TargetMode="External"/><Relationship Id="rId4" Type="http://schemas.openxmlformats.org/officeDocument/2006/relationships/hyperlink" Target="http://www.instructionaldesign.org/theories/andragogy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uh.edu/courses/cuin6373/whatisid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u.edu/teaching/designteach/design/learningobjectiv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mu.edu/teaching/designteach/design/bloomsTaxonomy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30CD0-1FF7-5A44-9558-722956E078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Instructional Design for Online</a:t>
            </a:r>
            <a:br>
              <a:rPr lang="en-US" dirty="0"/>
            </a:br>
            <a:r>
              <a:rPr lang="en-US" dirty="0"/>
              <a:t>Courses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6D68A-FA8C-FF4D-85CD-2EB583C002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Michael W. Lindeman</a:t>
            </a:r>
            <a:br>
              <a:rPr lang="en-US" dirty="0"/>
            </a:br>
            <a:r>
              <a:rPr lang="en-US" dirty="0"/>
              <a:t>Illinois Online Network</a:t>
            </a:r>
          </a:p>
        </p:txBody>
      </p:sp>
    </p:spTree>
    <p:extLst>
      <p:ext uri="{BB962C8B-B14F-4D97-AF65-F5344CB8AC3E}">
        <p14:creationId xmlns:p14="http://schemas.microsoft.com/office/powerpoint/2010/main" val="2056253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8478F-CBAB-834C-B21F-8D1874A4C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Examples of 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58D7A-AC77-1E4F-A50F-7813057D7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BAD:</a:t>
            </a:r>
            <a:br>
              <a:rPr lang="en-US" dirty="0"/>
            </a:br>
            <a:r>
              <a:rPr lang="en-US" dirty="0"/>
              <a:t>Students will understand theories of human</a:t>
            </a:r>
            <a:br>
              <a:rPr lang="en-US" dirty="0"/>
            </a:br>
            <a:r>
              <a:rPr lang="en-US" dirty="0"/>
              <a:t>communication processes.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GOOD:</a:t>
            </a:r>
            <a:br>
              <a:rPr lang="en-US" dirty="0"/>
            </a:br>
            <a:r>
              <a:rPr lang="en-US" dirty="0"/>
              <a:t>Students will demonstrate learning by applying</a:t>
            </a:r>
            <a:br>
              <a:rPr lang="en-US" dirty="0"/>
            </a:br>
            <a:r>
              <a:rPr lang="en-US" dirty="0"/>
              <a:t>theories of human communication processes to</a:t>
            </a:r>
            <a:br>
              <a:rPr lang="en-US" dirty="0"/>
            </a:br>
            <a:r>
              <a:rPr lang="en-US" dirty="0"/>
              <a:t>write a business proposal in the form of a letter to a prospective employer.</a:t>
            </a:r>
          </a:p>
        </p:txBody>
      </p:sp>
    </p:spTree>
    <p:extLst>
      <p:ext uri="{BB962C8B-B14F-4D97-AF65-F5344CB8AC3E}">
        <p14:creationId xmlns:p14="http://schemas.microsoft.com/office/powerpoint/2010/main" val="3465180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D691-A50A-7247-99EF-08605D3D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Creating online assessments</a:t>
            </a:r>
            <a:br>
              <a:rPr lang="en-US" dirty="0"/>
            </a:br>
            <a:r>
              <a:rPr lang="en-US" dirty="0"/>
              <a:t>based on current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058B3-9EA7-6E45-982D-BF8705F7E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Constructivism</a:t>
            </a:r>
          </a:p>
          <a:p>
            <a:pPr lvl="0"/>
            <a:r>
              <a:rPr lang="en-US" dirty="0"/>
              <a:t>Multiple Intelligence Theory</a:t>
            </a:r>
          </a:p>
          <a:p>
            <a:pPr lvl="0"/>
            <a:r>
              <a:rPr lang="en-US" dirty="0"/>
              <a:t>Brain-Based Research</a:t>
            </a:r>
          </a:p>
        </p:txBody>
      </p:sp>
    </p:spTree>
    <p:extLst>
      <p:ext uri="{BB962C8B-B14F-4D97-AF65-F5344CB8AC3E}">
        <p14:creationId xmlns:p14="http://schemas.microsoft.com/office/powerpoint/2010/main" val="168690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4EF4-BFB9-D84B-8880-24763FED5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performance-</a:t>
            </a:r>
            <a:br>
              <a:rPr lang="en-US" dirty="0"/>
            </a:br>
            <a:r>
              <a:rPr lang="en-US" dirty="0"/>
              <a:t>based assessments (summative)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0198C-86FD-2941-A684-29407B7B7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In an instructional unit on web design: A web page that demonstrates accessibility guidelines</a:t>
            </a:r>
            <a:br>
              <a:rPr lang="en-US" dirty="0"/>
            </a:br>
            <a:r>
              <a:rPr lang="en-US" dirty="0"/>
              <a:t>(visual/spatial)</a:t>
            </a:r>
          </a:p>
          <a:p>
            <a:pPr lvl="0"/>
            <a:r>
              <a:rPr lang="en-US" dirty="0"/>
              <a:t>In a science unit: An animation project that shows a volcanic eruption (visual, logical/mathematical</a:t>
            </a:r>
          </a:p>
          <a:p>
            <a:pPr lvl="0"/>
            <a:r>
              <a:rPr lang="en-US" dirty="0"/>
              <a:t>In a language course: A video that demonstrates</a:t>
            </a:r>
            <a:br>
              <a:rPr lang="en-US" dirty="0"/>
            </a:br>
            <a:r>
              <a:rPr lang="en-US" dirty="0"/>
              <a:t>public speaking skills (linguistic, body-kinesthetic, interpersonal)</a:t>
            </a:r>
          </a:p>
        </p:txBody>
      </p:sp>
    </p:spTree>
    <p:extLst>
      <p:ext uri="{BB962C8B-B14F-4D97-AF65-F5344CB8AC3E}">
        <p14:creationId xmlns:p14="http://schemas.microsoft.com/office/powerpoint/2010/main" val="3052705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B3A50-B0E1-2E4F-9D2E-2D94C487C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online assessments</a:t>
            </a:r>
            <a:br>
              <a:rPr lang="en-US" dirty="0"/>
            </a:br>
            <a:r>
              <a:rPr lang="en-US" dirty="0"/>
              <a:t>based on current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FE9BC-CF7C-0144-9EBF-4B5812891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Constructivism</a:t>
            </a:r>
          </a:p>
          <a:p>
            <a:pPr lvl="0"/>
            <a:r>
              <a:rPr lang="en-US" dirty="0"/>
              <a:t>Multiple Intelligence Theory</a:t>
            </a:r>
          </a:p>
          <a:p>
            <a:pPr lvl="0"/>
            <a:r>
              <a:rPr lang="en-US" dirty="0"/>
              <a:t>Brain-Based Research</a:t>
            </a:r>
          </a:p>
        </p:txBody>
      </p:sp>
    </p:spTree>
    <p:extLst>
      <p:ext uri="{BB962C8B-B14F-4D97-AF65-F5344CB8AC3E}">
        <p14:creationId xmlns:p14="http://schemas.microsoft.com/office/powerpoint/2010/main" val="1390883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67570-F1EB-EA41-BF6E-6D37223F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performance-based assessments (summative)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896CD-AFDB-494E-B48B-1EFAE7343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In an instructional unit on web design: A web page that demonstrates accessibility guidelines</a:t>
            </a:r>
            <a:br>
              <a:rPr lang="en-US" dirty="0"/>
            </a:br>
            <a:r>
              <a:rPr lang="en-US" dirty="0"/>
              <a:t>(visual/spatial)</a:t>
            </a:r>
          </a:p>
          <a:p>
            <a:pPr lvl="0"/>
            <a:r>
              <a:rPr lang="en-US" dirty="0"/>
              <a:t>In a science unit: An animation project that shows a volcanic eruption (visual, logical/mathematical</a:t>
            </a:r>
          </a:p>
          <a:p>
            <a:pPr lvl="0"/>
            <a:r>
              <a:rPr lang="en-US" dirty="0"/>
              <a:t>In a language course: A video that demonstrates</a:t>
            </a:r>
            <a:br>
              <a:rPr lang="en-US" dirty="0"/>
            </a:br>
            <a:r>
              <a:rPr lang="en-US" dirty="0"/>
              <a:t>public speaking skills (linguistic, body-kinesthetic, interpersonal)</a:t>
            </a:r>
          </a:p>
        </p:txBody>
      </p:sp>
    </p:spTree>
    <p:extLst>
      <p:ext uri="{BB962C8B-B14F-4D97-AF65-F5344CB8AC3E}">
        <p14:creationId xmlns:p14="http://schemas.microsoft.com/office/powerpoint/2010/main" val="143577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899EE-EA5E-BB48-AE41-9048BF782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other alternative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FE06A-CA08-234F-85AA-6316BB7F1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Portfolios</a:t>
            </a:r>
          </a:p>
          <a:p>
            <a:pPr lvl="0"/>
            <a:r>
              <a:rPr lang="en-US" dirty="0"/>
              <a:t>Learning contracts</a:t>
            </a:r>
          </a:p>
          <a:p>
            <a:pPr lvl="0"/>
            <a:r>
              <a:rPr lang="en-US" dirty="0"/>
              <a:t>Self assessments</a:t>
            </a:r>
          </a:p>
          <a:p>
            <a:pPr lvl="0"/>
            <a:r>
              <a:rPr lang="en-US" dirty="0"/>
              <a:t>Peer assessments</a:t>
            </a:r>
          </a:p>
        </p:txBody>
      </p:sp>
    </p:spTree>
    <p:extLst>
      <p:ext uri="{BB962C8B-B14F-4D97-AF65-F5344CB8AC3E}">
        <p14:creationId xmlns:p14="http://schemas.microsoft.com/office/powerpoint/2010/main" val="2884562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D2AA6-CA4A-3B49-BEF4-20F0075E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Importance or using rubrics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44296-586C-C14A-AAEF-51C9671DF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Describes how the student will be graded</a:t>
            </a:r>
          </a:p>
          <a:p>
            <a:pPr lvl="0"/>
            <a:r>
              <a:rPr lang="en-US" dirty="0"/>
              <a:t>Helps the instructor match learning outcomes</a:t>
            </a:r>
            <a:br>
              <a:rPr lang="en-US" dirty="0"/>
            </a:br>
            <a:r>
              <a:rPr lang="en-US" dirty="0"/>
              <a:t>with assessment instruments</a:t>
            </a:r>
          </a:p>
        </p:txBody>
      </p:sp>
    </p:spTree>
    <p:extLst>
      <p:ext uri="{BB962C8B-B14F-4D97-AF65-F5344CB8AC3E}">
        <p14:creationId xmlns:p14="http://schemas.microsoft.com/office/powerpoint/2010/main" val="1843160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BAB33-7906-3541-B499-39BBA6999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Tips for designing rubrics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898B4-07E6-4841-8CAC-A8F5E70EFD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Make sure the assessment is congruent with outcomes</a:t>
            </a:r>
          </a:p>
          <a:p>
            <a:pPr lvl="0"/>
            <a:r>
              <a:rPr lang="en-US" dirty="0"/>
              <a:t>Brainstorm various ways a student can demonstrate outcome</a:t>
            </a:r>
          </a:p>
          <a:p>
            <a:pPr lvl="0"/>
            <a:r>
              <a:rPr lang="en-US" dirty="0"/>
              <a:t>List criteria for what counts as quality 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320B9-F1A1-0F4D-8946-C7EF36A07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 the criteria into distinct categories</a:t>
            </a:r>
          </a:p>
          <a:p>
            <a:pPr lvl="0"/>
            <a:r>
              <a:rPr lang="en-US" dirty="0"/>
              <a:t>Use clear, concise language</a:t>
            </a:r>
          </a:p>
          <a:p>
            <a:pPr lvl="0"/>
            <a:r>
              <a:rPr lang="en-US" dirty="0"/>
              <a:t>Don’t use negative language</a:t>
            </a:r>
          </a:p>
          <a:p>
            <a:pPr lvl="0"/>
            <a:r>
              <a:rPr lang="en-US" dirty="0"/>
              <a:t>Give the rubric to the student prior to assessment</a:t>
            </a:r>
          </a:p>
        </p:txBody>
      </p:sp>
    </p:spTree>
    <p:extLst>
      <p:ext uri="{BB962C8B-B14F-4D97-AF65-F5344CB8AC3E}">
        <p14:creationId xmlns:p14="http://schemas.microsoft.com/office/powerpoint/2010/main" val="2868940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2137AD-CA0A-A641-A923-06839334C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rubrics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CE1B2D-8544-5F49-AB91-ADE3F0548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Student Assessment in Online Courses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illinois.online.uillinois.edu</a:t>
            </a:r>
            <a:r>
              <a:rPr lang="en-US" dirty="0"/>
              <a:t>/online/asses</a:t>
            </a:r>
            <a:br>
              <a:rPr lang="en-US" dirty="0"/>
            </a:br>
            <a:r>
              <a:rPr lang="en-US" dirty="0" err="1"/>
              <a:t>sment</a:t>
            </a:r>
            <a:r>
              <a:rPr lang="en-US" dirty="0"/>
              <a:t>/</a:t>
            </a:r>
            <a:r>
              <a:rPr lang="en-US" dirty="0" err="1"/>
              <a:t>discussionRubric.html</a:t>
            </a:r>
            <a:endParaRPr lang="en-US" dirty="0"/>
          </a:p>
          <a:p>
            <a:pPr lvl="0"/>
            <a:r>
              <a:rPr lang="en-US" dirty="0"/>
              <a:t>ION Resources: Sample Rubrics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illinois.online.uillinois.edu</a:t>
            </a:r>
            <a:r>
              <a:rPr lang="en-US" dirty="0"/>
              <a:t>/</a:t>
            </a:r>
            <a:r>
              <a:rPr lang="en-US" dirty="0" err="1"/>
              <a:t>IONresourc</a:t>
            </a:r>
            <a:br>
              <a:rPr lang="en-US" dirty="0"/>
            </a:br>
            <a:r>
              <a:rPr lang="en-US" dirty="0" err="1"/>
              <a:t>es</a:t>
            </a:r>
            <a:r>
              <a:rPr lang="en-US" dirty="0"/>
              <a:t>/assessment/</a:t>
            </a:r>
            <a:r>
              <a:rPr lang="en-US" dirty="0" err="1"/>
              <a:t>rubric.html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879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B4310-8315-484B-B35F-A74CEE0D6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Creating Learning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D2A6D-65A4-3C4D-9029-25DFFAEF8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Consider learner characteristics in</a:t>
            </a:r>
            <a:br>
              <a:rPr lang="en-US" dirty="0"/>
            </a:br>
            <a:r>
              <a:rPr lang="en-US" dirty="0"/>
              <a:t>instructional design</a:t>
            </a:r>
          </a:p>
          <a:p>
            <a:pPr lvl="1"/>
            <a:r>
              <a:rPr lang="en-US" dirty="0">
                <a:hlinkClick r:id="rId3"/>
              </a:rPr>
              <a:t>https://canvas.instructure.com/courses/803402/pages/lesson-2-context-analyzing-the-learner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Knowles theory of Andragogy</a:t>
            </a:r>
          </a:p>
          <a:p>
            <a:pPr lvl="1"/>
            <a:r>
              <a:rPr lang="en-US" dirty="0">
                <a:hlinkClick r:id="rId4"/>
              </a:rPr>
              <a:t>http://www.instructionaldesign.org/theories/andragogy/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http://infed.org/mobi/malcolm-knowles-informal-adult-education-self-direction-and-andragogy/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https://lincs.ed.gov/sites/default/files/11_%20TEAL_Adult_Learning_Theory.pdf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Gardner’s Multiple Intelligence Theory</a:t>
            </a:r>
          </a:p>
          <a:p>
            <a:pPr lvl="1"/>
            <a:r>
              <a:rPr lang="en-US" dirty="0">
                <a:hlinkClick r:id="rId7"/>
              </a:rPr>
              <a:t>https://www.edutopia.org/multiple-intelligences-research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613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90FBC-BF43-6549-B305-96A7E481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Instructional Design?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E2613-A51F-4645-9236-67FDD6AC2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“Instructional Design is the systematic process of translating general principles of learning and instruction into plans for instructional materials and learning.”</a:t>
            </a:r>
          </a:p>
          <a:p>
            <a:pPr marL="0" lvl="0" indent="0">
              <a:buNone/>
            </a:pPr>
            <a:br>
              <a:rPr lang="en-US" dirty="0"/>
            </a:br>
            <a:r>
              <a:rPr lang="en-US" dirty="0"/>
              <a:t>--</a:t>
            </a:r>
            <a:r>
              <a:rPr lang="en-US" dirty="0">
                <a:hlinkClick r:id="rId3"/>
              </a:rPr>
              <a:t>Sara McNeil, University of Houston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071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DD744-24A4-CB4B-8147-406C9CA25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Examples of learning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A369F-B543-7447-8EE3-EA90C6E23A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Discussions</a:t>
            </a:r>
          </a:p>
          <a:p>
            <a:pPr lvl="0"/>
            <a:r>
              <a:rPr lang="en-US" dirty="0"/>
              <a:t>Projects</a:t>
            </a:r>
          </a:p>
          <a:p>
            <a:pPr lvl="0"/>
            <a:r>
              <a:rPr lang="en-US" dirty="0"/>
              <a:t>Interviews</a:t>
            </a:r>
          </a:p>
          <a:p>
            <a:pPr lvl="0"/>
            <a:r>
              <a:rPr lang="en-US" dirty="0"/>
              <a:t>Research</a:t>
            </a:r>
          </a:p>
          <a:p>
            <a:pPr lvl="0"/>
            <a:r>
              <a:rPr lang="en-US" dirty="0"/>
              <a:t>Critiques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AED4B-6BB1-EC47-A39A-A8A01D7A1B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Peer review/reactions</a:t>
            </a:r>
          </a:p>
          <a:p>
            <a:pPr lvl="0"/>
            <a:r>
              <a:rPr lang="en-US" dirty="0"/>
              <a:t>View videos/presentations</a:t>
            </a:r>
          </a:p>
          <a:p>
            <a:pPr lvl="0"/>
            <a:r>
              <a:rPr lang="en-US" dirty="0"/>
              <a:t>Share and summarize</a:t>
            </a:r>
          </a:p>
          <a:p>
            <a:pPr lvl="0"/>
            <a:r>
              <a:rPr lang="en-US" dirty="0"/>
              <a:t>Design Web sites, animations, presentations</a:t>
            </a:r>
          </a:p>
        </p:txBody>
      </p:sp>
    </p:spTree>
    <p:extLst>
      <p:ext uri="{BB962C8B-B14F-4D97-AF65-F5344CB8AC3E}">
        <p14:creationId xmlns:p14="http://schemas.microsoft.com/office/powerpoint/2010/main" val="79198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0BF4C-5967-D242-A77A-A5D1F89F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classroom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FE7F0-A02E-9145-B6EB-4E5F48158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Create an online learning environment that is interactive, collaborative, and will help</a:t>
            </a:r>
            <a:br>
              <a:rPr lang="en-US" dirty="0"/>
            </a:br>
            <a:r>
              <a:rPr lang="en-US" dirty="0"/>
              <a:t>people connect in meaningful, personal</a:t>
            </a:r>
            <a:br>
              <a:rPr lang="en-US" dirty="0"/>
            </a:br>
            <a:r>
              <a:rPr lang="en-US" dirty="0"/>
              <a:t>ways.</a:t>
            </a:r>
          </a:p>
        </p:txBody>
      </p:sp>
    </p:spTree>
    <p:extLst>
      <p:ext uri="{BB962C8B-B14F-4D97-AF65-F5344CB8AC3E}">
        <p14:creationId xmlns:p14="http://schemas.microsoft.com/office/powerpoint/2010/main" val="2259628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68F8-E05F-A349-8564-95C5EEA1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Designing online conferences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219D6-D3FA-F54D-A691-0078DE45F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Provide clear guidelines</a:t>
            </a:r>
          </a:p>
          <a:p>
            <a:pPr lvl="0"/>
            <a:r>
              <a:rPr lang="en-US" dirty="0"/>
              <a:t>Establish specific “conference rooms”</a:t>
            </a:r>
          </a:p>
          <a:p>
            <a:pPr lvl="0"/>
            <a:r>
              <a:rPr lang="en-US" dirty="0"/>
              <a:t>Elicit individual AND group postings</a:t>
            </a:r>
          </a:p>
          <a:p>
            <a:pPr lvl="0"/>
            <a:r>
              <a:rPr lang="en-US" dirty="0"/>
              <a:t>Encourage peer-to-peer communication</a:t>
            </a:r>
          </a:p>
          <a:p>
            <a:pPr lvl="0"/>
            <a:r>
              <a:rPr lang="en-US" dirty="0"/>
              <a:t>Use a combination of asynchronous and</a:t>
            </a:r>
            <a:br>
              <a:rPr lang="en-US" dirty="0"/>
            </a:br>
            <a:r>
              <a:rPr lang="en-US" dirty="0"/>
              <a:t>synchronous</a:t>
            </a:r>
          </a:p>
        </p:txBody>
      </p:sp>
    </p:spTree>
    <p:extLst>
      <p:ext uri="{BB962C8B-B14F-4D97-AF65-F5344CB8AC3E}">
        <p14:creationId xmlns:p14="http://schemas.microsoft.com/office/powerpoint/2010/main" val="3156514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A2F21-1A02-6741-B554-32AFE4A4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Technology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E82D7-9F7F-9D48-B19F-0D5AB47F7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Clearly list minimum requirements</a:t>
            </a:r>
          </a:p>
          <a:p>
            <a:pPr lvl="0"/>
            <a:r>
              <a:rPr lang="en-US" dirty="0"/>
              <a:t>Provide training during orientation period</a:t>
            </a:r>
          </a:p>
          <a:p>
            <a:pPr lvl="0"/>
            <a:r>
              <a:rPr lang="en-US" dirty="0"/>
              <a:t>Anticipate problems</a:t>
            </a:r>
          </a:p>
          <a:p>
            <a:pPr lvl="0"/>
            <a:r>
              <a:rPr lang="en-US" dirty="0"/>
              <a:t>Provide technical support for students</a:t>
            </a:r>
          </a:p>
        </p:txBody>
      </p:sp>
    </p:spTree>
    <p:extLst>
      <p:ext uri="{BB962C8B-B14F-4D97-AF65-F5344CB8AC3E}">
        <p14:creationId xmlns:p14="http://schemas.microsoft.com/office/powerpoint/2010/main" val="1498866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173FE-E3BB-5741-8251-F94ED1744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Purpose of course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20C5F-822C-7546-BABD-332638665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A course evaluation in an instrument designed to give you feedback on how well you have:</a:t>
            </a:r>
          </a:p>
          <a:p>
            <a:pPr lvl="0"/>
            <a:r>
              <a:rPr lang="en-US" dirty="0"/>
              <a:t>Enabled your students to meet the stated course</a:t>
            </a:r>
            <a:br>
              <a:rPr lang="en-US" dirty="0"/>
            </a:br>
            <a:r>
              <a:rPr lang="en-US" dirty="0"/>
              <a:t>outcomes</a:t>
            </a:r>
          </a:p>
          <a:p>
            <a:pPr lvl="0"/>
            <a:r>
              <a:rPr lang="en-US" dirty="0"/>
              <a:t>Created a viable and rich learning environment</a:t>
            </a:r>
          </a:p>
          <a:p>
            <a:pPr lvl="0"/>
            <a:r>
              <a:rPr lang="en-US" dirty="0"/>
              <a:t>Provided for quality instructor feedback, interaction and facilitation</a:t>
            </a:r>
          </a:p>
          <a:p>
            <a:pPr lvl="0"/>
            <a:r>
              <a:rPr lang="en-US" dirty="0"/>
              <a:t>Included relevant and meaningful resources and</a:t>
            </a:r>
            <a:br>
              <a:rPr lang="en-US" dirty="0"/>
            </a:br>
            <a:r>
              <a:rPr lang="en-US" dirty="0"/>
              <a:t>activities</a:t>
            </a:r>
          </a:p>
          <a:p>
            <a:pPr lvl="0"/>
            <a:r>
              <a:rPr lang="en-US" dirty="0"/>
              <a:t>Resulted in a rich successful learning experience</a:t>
            </a:r>
          </a:p>
        </p:txBody>
      </p:sp>
    </p:spTree>
    <p:extLst>
      <p:ext uri="{BB962C8B-B14F-4D97-AF65-F5344CB8AC3E}">
        <p14:creationId xmlns:p14="http://schemas.microsoft.com/office/powerpoint/2010/main" val="500334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5F5E9-6B78-9741-8E32-858F77CB0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evaluation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03DD8-5B18-8F47-9155-74BA829E7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Open forum evaluations using conferencing</a:t>
            </a:r>
            <a:br>
              <a:rPr lang="en-US" dirty="0"/>
            </a:br>
            <a:r>
              <a:rPr lang="en-US" dirty="0"/>
              <a:t>software</a:t>
            </a:r>
          </a:p>
          <a:p>
            <a:pPr lvl="0"/>
            <a:r>
              <a:rPr lang="en-US" dirty="0"/>
              <a:t>Mid-course evaluation form using web pages</a:t>
            </a:r>
          </a:p>
          <a:p>
            <a:pPr lvl="0"/>
            <a:r>
              <a:rPr lang="en-US" dirty="0"/>
              <a:t>Post-course evaluation form using web pages</a:t>
            </a:r>
          </a:p>
          <a:p>
            <a:pPr lvl="0"/>
            <a:r>
              <a:rPr lang="en-US" dirty="0"/>
              <a:t>Follow-up interviews using telephone</a:t>
            </a:r>
          </a:p>
        </p:txBody>
      </p:sp>
    </p:spTree>
    <p:extLst>
      <p:ext uri="{BB962C8B-B14F-4D97-AF65-F5344CB8AC3E}">
        <p14:creationId xmlns:p14="http://schemas.microsoft.com/office/powerpoint/2010/main" val="1909477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41E67-D7DA-954D-9369-E40D9984D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72F58-9B54-3A4A-96EE-0D30A1F11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Review learning theories</a:t>
            </a:r>
          </a:p>
          <a:p>
            <a:pPr lvl="0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Follow an instructional design process</a:t>
            </a:r>
          </a:p>
          <a:p>
            <a:pPr lvl="0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 creative</a:t>
            </a:r>
          </a:p>
        </p:txBody>
      </p:sp>
    </p:spTree>
    <p:extLst>
      <p:ext uri="{BB962C8B-B14F-4D97-AF65-F5344CB8AC3E}">
        <p14:creationId xmlns:p14="http://schemas.microsoft.com/office/powerpoint/2010/main" val="180553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A9656-0253-9148-A24F-A254F88D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6678-5808-8B4B-A9F7-B052C9FB3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Schweizer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Heidi. </a:t>
            </a:r>
            <a:r>
              <a:rPr lang="en-US" sz="44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Designing and teaching an on-line course 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Needham Heights, 1999</a:t>
            </a: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</a:t>
            </a:r>
          </a:p>
          <a:p>
            <a:pPr lvl="0"/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University 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 Idaho, “Guide #3: Instructional Development for Distance Education.” Distance</a:t>
            </a:r>
            <a:br>
              <a:rPr lang="en-US" dirty="0"/>
            </a:b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Education at a Glance, Aug. 2000. [http://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www.uidaho.edu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evo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/dist2.html]</a:t>
            </a:r>
            <a:br>
              <a:rPr lang="en-US" dirty="0"/>
            </a:br>
            <a:endParaRPr lang="en-US" dirty="0"/>
          </a:p>
          <a:p>
            <a:pPr lvl="0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University of Texas, </a:t>
            </a:r>
            <a:r>
              <a:rPr lang="en-US" sz="44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Distance Education: A Primer. 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Aug. 2000</a:t>
            </a:r>
            <a:br>
              <a:rPr lang="en-US" dirty="0"/>
            </a:b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[http://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www.utexas.edu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/cc/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cit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/de/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deprimer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instructional.html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]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C5C-7745-B94A-8726-9F4667CAA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Instructional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C42C-7E45-1441-879F-4B4B5F7811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/>
              <a:t>Analyze</a:t>
            </a:r>
          </a:p>
          <a:p>
            <a:pPr lvl="0"/>
            <a:r>
              <a:rPr lang="en-US" dirty="0"/>
              <a:t>Design</a:t>
            </a:r>
          </a:p>
          <a:p>
            <a:pPr lvl="0"/>
            <a:r>
              <a:rPr lang="en-US" dirty="0"/>
              <a:t>Develop</a:t>
            </a:r>
          </a:p>
          <a:p>
            <a:pPr lvl="0"/>
            <a:r>
              <a:rPr lang="en-US" dirty="0"/>
              <a:t>Evaluate</a:t>
            </a:r>
          </a:p>
          <a:p>
            <a:pPr lvl="0"/>
            <a:r>
              <a:rPr lang="en-US" dirty="0"/>
              <a:t>Revise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95AA3B3-BB98-C94C-94BD-77B63C91DAB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2028054"/>
              </p:ext>
            </p:extLst>
          </p:nvPr>
        </p:nvGraphicFramePr>
        <p:xfrm>
          <a:off x="3769242" y="1690688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3541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37A09-1E38-1548-94EB-4859969F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Differences between planning a</a:t>
            </a:r>
            <a:br>
              <a:rPr lang="en-US" dirty="0"/>
            </a:br>
            <a:r>
              <a:rPr lang="en-US" dirty="0"/>
              <a:t>face-to-face and an online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70889-6CB6-984D-B348-CE394B96F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degree to which the instructor must</a:t>
            </a:r>
            <a:br>
              <a:rPr lang="en-US" dirty="0"/>
            </a:br>
            <a:r>
              <a:rPr lang="en-US" dirty="0"/>
              <a:t>plan the components of the course prior to</a:t>
            </a:r>
            <a:br>
              <a:rPr lang="en-US" dirty="0"/>
            </a:br>
            <a:r>
              <a:rPr lang="en-US" dirty="0"/>
              <a:t>the first day of class.</a:t>
            </a:r>
          </a:p>
          <a:p>
            <a:pPr lvl="0"/>
            <a:r>
              <a:rPr lang="en-US" dirty="0"/>
              <a:t>The need to understand the impact that the</a:t>
            </a:r>
            <a:br>
              <a:rPr lang="en-US" dirty="0"/>
            </a:br>
            <a:r>
              <a:rPr lang="en-US" dirty="0"/>
              <a:t>technology has on the learning process.</a:t>
            </a:r>
          </a:p>
          <a:p>
            <a:pPr lvl="0"/>
            <a:r>
              <a:rPr lang="en-US" dirty="0"/>
              <a:t>The need to understand the impact that the</a:t>
            </a:r>
            <a:br>
              <a:rPr lang="en-US" dirty="0"/>
            </a:br>
            <a:r>
              <a:rPr lang="en-US" dirty="0"/>
              <a:t>technology has on the instruction process.</a:t>
            </a:r>
          </a:p>
        </p:txBody>
      </p:sp>
    </p:spTree>
    <p:extLst>
      <p:ext uri="{BB962C8B-B14F-4D97-AF65-F5344CB8AC3E}">
        <p14:creationId xmlns:p14="http://schemas.microsoft.com/office/powerpoint/2010/main" val="1168432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836C4-6271-FC42-AB51-18902134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to consider for online course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21D52-1061-B74E-92BB-72C67769F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Outcomes</a:t>
            </a:r>
          </a:p>
          <a:p>
            <a:pPr lvl="0"/>
            <a:r>
              <a:rPr lang="en-US" dirty="0"/>
              <a:t>Online Assessments</a:t>
            </a:r>
          </a:p>
          <a:p>
            <a:pPr lvl="0"/>
            <a:r>
              <a:rPr lang="en-US" dirty="0"/>
              <a:t>Learning Activities</a:t>
            </a:r>
          </a:p>
          <a:p>
            <a:pPr lvl="0"/>
            <a:r>
              <a:rPr lang="en-US" dirty="0"/>
              <a:t>Classroom Interaction</a:t>
            </a:r>
          </a:p>
          <a:p>
            <a:pPr lvl="0"/>
            <a:r>
              <a:rPr lang="en-US" dirty="0"/>
              <a:t>Technology</a:t>
            </a:r>
          </a:p>
          <a:p>
            <a:pPr lvl="0"/>
            <a:r>
              <a:rPr lang="en-US" dirty="0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211732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46326-1EDE-FC47-B8EC-311E0F1E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importance of establishing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8F63E-6EE5-5C44-AF3E-7B575BE40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First decide what it is we want our students</a:t>
            </a:r>
            <a:br>
              <a:rPr lang="en-US" dirty="0"/>
            </a:br>
            <a:r>
              <a:rPr lang="en-US" dirty="0"/>
              <a:t>to know or be able to do when they finish our</a:t>
            </a:r>
            <a:br>
              <a:rPr lang="en-US" dirty="0"/>
            </a:br>
            <a:r>
              <a:rPr lang="en-US" dirty="0"/>
              <a:t>course.</a:t>
            </a:r>
          </a:p>
          <a:p>
            <a:pPr lvl="0"/>
            <a:r>
              <a:rPr lang="en-US" dirty="0"/>
              <a:t>Then look at the activities and tasks that will</a:t>
            </a:r>
            <a:br>
              <a:rPr lang="en-US" dirty="0"/>
            </a:br>
            <a:r>
              <a:rPr lang="en-US" dirty="0"/>
              <a:t>make the learning meaningful, fun and</a:t>
            </a:r>
            <a:br>
              <a:rPr lang="en-US" dirty="0"/>
            </a:br>
            <a:r>
              <a:rPr lang="en-US" dirty="0"/>
              <a:t>relevant.</a:t>
            </a:r>
          </a:p>
        </p:txBody>
      </p:sp>
    </p:spTree>
    <p:extLst>
      <p:ext uri="{BB962C8B-B14F-4D97-AF65-F5344CB8AC3E}">
        <p14:creationId xmlns:p14="http://schemas.microsoft.com/office/powerpoint/2010/main" val="383098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C319-36B2-6743-A0C7-4DD64F41A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 question to ask….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1C61-2A7E-AD4F-A89C-C7F467643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How do we stop asking ourselves, “How am I going to teach this topic”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and instead ask, ourselves, “What are my students going to learn…?”</a:t>
            </a:r>
          </a:p>
        </p:txBody>
      </p:sp>
    </p:spTree>
    <p:extLst>
      <p:ext uri="{BB962C8B-B14F-4D97-AF65-F5344CB8AC3E}">
        <p14:creationId xmlns:p14="http://schemas.microsoft.com/office/powerpoint/2010/main" val="3344808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3870C-3F91-6047-9483-D4635CD7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Instructional outcomes for three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E8F4B-F3A8-894C-8226-ABE52C986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Culminating Program Outcomes</a:t>
            </a:r>
          </a:p>
          <a:p>
            <a:pPr lvl="0"/>
            <a:r>
              <a:rPr lang="en-US" dirty="0"/>
              <a:t>Culminating Course Outcomes</a:t>
            </a:r>
          </a:p>
          <a:p>
            <a:pPr lvl="0"/>
            <a:r>
              <a:rPr lang="en-US" dirty="0"/>
              <a:t>Unit Level Outcomes</a:t>
            </a:r>
          </a:p>
        </p:txBody>
      </p:sp>
    </p:spTree>
    <p:extLst>
      <p:ext uri="{BB962C8B-B14F-4D97-AF65-F5344CB8AC3E}">
        <p14:creationId xmlns:p14="http://schemas.microsoft.com/office/powerpoint/2010/main" val="4048192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AFB98-244D-854B-8CD4-BF0065F16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Writing instructional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FBC5D-11F6-F04C-9BA7-8ED483F6B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hlinkClick r:id="rId3"/>
              </a:rPr>
              <a:t>Follow a process</a:t>
            </a:r>
            <a:endParaRPr lang="en-US" dirty="0"/>
          </a:p>
          <a:p>
            <a:pPr lvl="0"/>
            <a:r>
              <a:rPr lang="en-US" dirty="0">
                <a:hlinkClick r:id="rId4"/>
              </a:rPr>
              <a:t>Apply Bloom’s Taxonomy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86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456</Words>
  <Application>Microsoft Macintosh PowerPoint</Application>
  <PresentationFormat>Widescreen</PresentationFormat>
  <Paragraphs>158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Instructional Design for Online Courses</vt:lpstr>
      <vt:lpstr>What is Instructional Design?</vt:lpstr>
      <vt:lpstr>Instructional Development Process</vt:lpstr>
      <vt:lpstr>Differences between planning a face-to-face and an online course</vt:lpstr>
      <vt:lpstr>What to consider for online course development</vt:lpstr>
      <vt:lpstr>The importance of establishing outcomes</vt:lpstr>
      <vt:lpstr>A question to ask….</vt:lpstr>
      <vt:lpstr>Instructional outcomes for three levels</vt:lpstr>
      <vt:lpstr>Writing instructional outcomes</vt:lpstr>
      <vt:lpstr>Examples of learning outcomes</vt:lpstr>
      <vt:lpstr>Creating online assessments based on current research</vt:lpstr>
      <vt:lpstr>Examples of performance- based assessments (summative)</vt:lpstr>
      <vt:lpstr>Creating online assessments based on current research</vt:lpstr>
      <vt:lpstr>Examples of performance-based assessments (summative)</vt:lpstr>
      <vt:lpstr>Examples of other alternative assessments</vt:lpstr>
      <vt:lpstr>Importance or using rubrics</vt:lpstr>
      <vt:lpstr>Tips for designing rubrics</vt:lpstr>
      <vt:lpstr>Examples of rubrics</vt:lpstr>
      <vt:lpstr>Creating Learning Activities</vt:lpstr>
      <vt:lpstr>Examples of learning activities</vt:lpstr>
      <vt:lpstr>Creating classroom interaction</vt:lpstr>
      <vt:lpstr>Designing online conferences</vt:lpstr>
      <vt:lpstr>Technology considerations</vt:lpstr>
      <vt:lpstr>Purpose of course evaluation</vt:lpstr>
      <vt:lpstr>Course evaluation formats</vt:lpstr>
      <vt:lpstr>Conclusion</vt:lpstr>
      <vt:lpstr>Resources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Design for Online Courses</dc:title>
  <dc:creator>Microsoft Office User</dc:creator>
  <cp:lastModifiedBy>Microsoft Office User</cp:lastModifiedBy>
  <cp:revision>6</cp:revision>
  <dcterms:created xsi:type="dcterms:W3CDTF">2018-09-17T16:23:15Z</dcterms:created>
  <dcterms:modified xsi:type="dcterms:W3CDTF">2018-09-17T17:30:30Z</dcterms:modified>
</cp:coreProperties>
</file>