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85" r:id="rId4"/>
    <p:sldId id="286" r:id="rId5"/>
    <p:sldId id="287" r:id="rId6"/>
    <p:sldId id="283" r:id="rId7"/>
    <p:sldId id="288" r:id="rId8"/>
    <p:sldId id="289" r:id="rId9"/>
    <p:sldId id="284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Who,Why,What's Next" id="{B9B51309-D148-4332-87C2-07BE32FBCA3B}">
          <p14:sldIdLst>
            <p14:sldId id="271"/>
            <p14:sldId id="285"/>
            <p14:sldId id="286"/>
            <p14:sldId id="287"/>
            <p14:sldId id="283"/>
            <p14:sldId id="288"/>
            <p14:sldId id="289"/>
            <p14:sldId id="284"/>
          </p14:sldIdLst>
        </p14:section>
        <p14:section name="Learn More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5" autoAdjust="0"/>
    <p:restoredTop sz="94214" autoAdjust="0"/>
  </p:normalViewPr>
  <p:slideViewPr>
    <p:cSldViewPr snapToGrid="0">
      <p:cViewPr varScale="1">
        <p:scale>
          <a:sx n="88" d="100"/>
          <a:sy n="88" d="100"/>
        </p:scale>
        <p:origin x="42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78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3F0C30-4CF2-40C5-B676-8ECCD3935753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0BD97DF-6EBD-49DD-A7E2-CDCB71D05E5C}">
      <dgm:prSet phldrT="[Text]"/>
      <dgm:spPr/>
      <dgm:t>
        <a:bodyPr/>
        <a:lstStyle/>
        <a:p>
          <a:r>
            <a:rPr lang="en-US" dirty="0" smtClean="0"/>
            <a:t>Stories change attitudes</a:t>
          </a:r>
          <a:endParaRPr lang="en-US" dirty="0"/>
        </a:p>
      </dgm:t>
    </dgm:pt>
    <dgm:pt modelId="{1B6B5DC1-BCC1-454E-BFA9-71D646926137}" type="parTrans" cxnId="{67B2D45D-6A6A-4708-8AD3-086C94FE63E3}">
      <dgm:prSet/>
      <dgm:spPr/>
      <dgm:t>
        <a:bodyPr/>
        <a:lstStyle/>
        <a:p>
          <a:endParaRPr lang="en-US"/>
        </a:p>
      </dgm:t>
    </dgm:pt>
    <dgm:pt modelId="{A29B16CF-40C4-41B1-B13F-3F25FBD11C01}" type="sibTrans" cxnId="{67B2D45D-6A6A-4708-8AD3-086C94FE63E3}">
      <dgm:prSet/>
      <dgm:spPr/>
      <dgm:t>
        <a:bodyPr/>
        <a:lstStyle/>
        <a:p>
          <a:endParaRPr lang="en-US"/>
        </a:p>
      </dgm:t>
    </dgm:pt>
    <dgm:pt modelId="{C4EEDF3A-2D3B-40C1-8071-51AA9B2786A3}">
      <dgm:prSet phldrT="[Text]"/>
      <dgm:spPr/>
      <dgm:t>
        <a:bodyPr/>
        <a:lstStyle/>
        <a:p>
          <a:r>
            <a:rPr lang="en-US" dirty="0" smtClean="0"/>
            <a:t>Attitudes can guide behavior</a:t>
          </a:r>
          <a:endParaRPr lang="en-US" dirty="0"/>
        </a:p>
      </dgm:t>
    </dgm:pt>
    <dgm:pt modelId="{45C2C357-3753-427A-AA08-BFCDC8F5B2DD}" type="parTrans" cxnId="{278C5D4D-F3D9-4886-BA2A-B58BCA821DF6}">
      <dgm:prSet/>
      <dgm:spPr/>
      <dgm:t>
        <a:bodyPr/>
        <a:lstStyle/>
        <a:p>
          <a:endParaRPr lang="en-US"/>
        </a:p>
      </dgm:t>
    </dgm:pt>
    <dgm:pt modelId="{0B97CD73-2C2E-4B12-9724-59C294FB0FED}" type="sibTrans" cxnId="{278C5D4D-F3D9-4886-BA2A-B58BCA821DF6}">
      <dgm:prSet/>
      <dgm:spPr/>
      <dgm:t>
        <a:bodyPr/>
        <a:lstStyle/>
        <a:p>
          <a:endParaRPr lang="en-US"/>
        </a:p>
      </dgm:t>
    </dgm:pt>
    <dgm:pt modelId="{8DF7C77E-3D4C-47E3-A534-33F5B7514475}">
      <dgm:prSet phldrT="[Text]"/>
      <dgm:spPr/>
      <dgm:t>
        <a:bodyPr/>
        <a:lstStyle/>
        <a:p>
          <a:r>
            <a:rPr lang="en-US" dirty="0" smtClean="0"/>
            <a:t>Development of more ally-ship at UIS and in the larger community! </a:t>
          </a:r>
          <a:endParaRPr lang="en-US" dirty="0"/>
        </a:p>
      </dgm:t>
    </dgm:pt>
    <dgm:pt modelId="{7E96262E-9F87-4366-BA19-04DE24F6DAA0}" type="parTrans" cxnId="{A1E253CD-73DD-47BD-BB36-DFE93392C753}">
      <dgm:prSet/>
      <dgm:spPr/>
      <dgm:t>
        <a:bodyPr/>
        <a:lstStyle/>
        <a:p>
          <a:endParaRPr lang="en-US"/>
        </a:p>
      </dgm:t>
    </dgm:pt>
    <dgm:pt modelId="{F889CBAA-3B6D-4B68-B3ED-7C01CA8B8BA7}" type="sibTrans" cxnId="{A1E253CD-73DD-47BD-BB36-DFE93392C753}">
      <dgm:prSet/>
      <dgm:spPr/>
      <dgm:t>
        <a:bodyPr/>
        <a:lstStyle/>
        <a:p>
          <a:endParaRPr lang="en-US"/>
        </a:p>
      </dgm:t>
    </dgm:pt>
    <dgm:pt modelId="{D1E1A7A2-45CD-4F8B-8253-6CB6AC380032}" type="pres">
      <dgm:prSet presAssocID="{4A3F0C30-4CF2-40C5-B676-8ECCD393575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BD39BC-178C-4D3F-BC83-294085E9B8B2}" type="pres">
      <dgm:prSet presAssocID="{30BD97DF-6EBD-49DD-A7E2-CDCB71D05E5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1D5E6-8985-4C30-8AF3-D0453A032DB0}" type="pres">
      <dgm:prSet presAssocID="{A29B16CF-40C4-41B1-B13F-3F25FBD11C01}" presName="sibTrans" presStyleCnt="0"/>
      <dgm:spPr/>
    </dgm:pt>
    <dgm:pt modelId="{3CD2685E-6752-4182-9C79-B0052004B6C5}" type="pres">
      <dgm:prSet presAssocID="{C4EEDF3A-2D3B-40C1-8071-51AA9B2786A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C42CD-F145-4C4C-BCAF-B74DF39E494E}" type="pres">
      <dgm:prSet presAssocID="{0B97CD73-2C2E-4B12-9724-59C294FB0FED}" presName="sibTrans" presStyleCnt="0"/>
      <dgm:spPr/>
    </dgm:pt>
    <dgm:pt modelId="{F0170A14-03CE-480E-94C6-6BDFACD6F9C6}" type="pres">
      <dgm:prSet presAssocID="{8DF7C77E-3D4C-47E3-A534-33F5B751447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B2D45D-6A6A-4708-8AD3-086C94FE63E3}" srcId="{4A3F0C30-4CF2-40C5-B676-8ECCD3935753}" destId="{30BD97DF-6EBD-49DD-A7E2-CDCB71D05E5C}" srcOrd="0" destOrd="0" parTransId="{1B6B5DC1-BCC1-454E-BFA9-71D646926137}" sibTransId="{A29B16CF-40C4-41B1-B13F-3F25FBD11C01}"/>
    <dgm:cxn modelId="{067A0DB5-A7B9-4693-A21A-9CEDC119F07E}" type="presOf" srcId="{4A3F0C30-4CF2-40C5-B676-8ECCD3935753}" destId="{D1E1A7A2-45CD-4F8B-8253-6CB6AC380032}" srcOrd="0" destOrd="0" presId="urn:microsoft.com/office/officeart/2005/8/layout/hList6"/>
    <dgm:cxn modelId="{B0BE79C1-FB30-4E66-9BFE-6983A0EC45EB}" type="presOf" srcId="{8DF7C77E-3D4C-47E3-A534-33F5B7514475}" destId="{F0170A14-03CE-480E-94C6-6BDFACD6F9C6}" srcOrd="0" destOrd="0" presId="urn:microsoft.com/office/officeart/2005/8/layout/hList6"/>
    <dgm:cxn modelId="{620FC28C-1030-46D6-A237-26A874A5CB8F}" type="presOf" srcId="{30BD97DF-6EBD-49DD-A7E2-CDCB71D05E5C}" destId="{8BBD39BC-178C-4D3F-BC83-294085E9B8B2}" srcOrd="0" destOrd="0" presId="urn:microsoft.com/office/officeart/2005/8/layout/hList6"/>
    <dgm:cxn modelId="{A1E253CD-73DD-47BD-BB36-DFE93392C753}" srcId="{4A3F0C30-4CF2-40C5-B676-8ECCD3935753}" destId="{8DF7C77E-3D4C-47E3-A534-33F5B7514475}" srcOrd="2" destOrd="0" parTransId="{7E96262E-9F87-4366-BA19-04DE24F6DAA0}" sibTransId="{F889CBAA-3B6D-4B68-B3ED-7C01CA8B8BA7}"/>
    <dgm:cxn modelId="{C5036846-7EBC-4761-9087-406F874A59FE}" type="presOf" srcId="{C4EEDF3A-2D3B-40C1-8071-51AA9B2786A3}" destId="{3CD2685E-6752-4182-9C79-B0052004B6C5}" srcOrd="0" destOrd="0" presId="urn:microsoft.com/office/officeart/2005/8/layout/hList6"/>
    <dgm:cxn modelId="{278C5D4D-F3D9-4886-BA2A-B58BCA821DF6}" srcId="{4A3F0C30-4CF2-40C5-B676-8ECCD3935753}" destId="{C4EEDF3A-2D3B-40C1-8071-51AA9B2786A3}" srcOrd="1" destOrd="0" parTransId="{45C2C357-3753-427A-AA08-BFCDC8F5B2DD}" sibTransId="{0B97CD73-2C2E-4B12-9724-59C294FB0FED}"/>
    <dgm:cxn modelId="{833FF93C-C602-4950-9F0D-5F95D1F1AF7F}" type="presParOf" srcId="{D1E1A7A2-45CD-4F8B-8253-6CB6AC380032}" destId="{8BBD39BC-178C-4D3F-BC83-294085E9B8B2}" srcOrd="0" destOrd="0" presId="urn:microsoft.com/office/officeart/2005/8/layout/hList6"/>
    <dgm:cxn modelId="{820F79AE-F73C-415E-B7BB-BCB96CD6D564}" type="presParOf" srcId="{D1E1A7A2-45CD-4F8B-8253-6CB6AC380032}" destId="{6291D5E6-8985-4C30-8AF3-D0453A032DB0}" srcOrd="1" destOrd="0" presId="urn:microsoft.com/office/officeart/2005/8/layout/hList6"/>
    <dgm:cxn modelId="{BDEBB191-690C-44DB-A12F-05E4275C0847}" type="presParOf" srcId="{D1E1A7A2-45CD-4F8B-8253-6CB6AC380032}" destId="{3CD2685E-6752-4182-9C79-B0052004B6C5}" srcOrd="2" destOrd="0" presId="urn:microsoft.com/office/officeart/2005/8/layout/hList6"/>
    <dgm:cxn modelId="{5520BFB0-DEEE-4D68-939C-ACC6EA83B3C0}" type="presParOf" srcId="{D1E1A7A2-45CD-4F8B-8253-6CB6AC380032}" destId="{D7DC42CD-F145-4C4C-BCAF-B74DF39E494E}" srcOrd="3" destOrd="0" presId="urn:microsoft.com/office/officeart/2005/8/layout/hList6"/>
    <dgm:cxn modelId="{A75E0851-9FBB-413C-87D4-AB0F2E09FAA9}" type="presParOf" srcId="{D1E1A7A2-45CD-4F8B-8253-6CB6AC380032}" destId="{F0170A14-03CE-480E-94C6-6BDFACD6F9C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D39BC-178C-4D3F-BC83-294085E9B8B2}">
      <dsp:nvSpPr>
        <dsp:cNvPr id="0" name=""/>
        <dsp:cNvSpPr/>
      </dsp:nvSpPr>
      <dsp:spPr>
        <a:xfrm rot="16200000">
          <a:off x="344795" y="-343976"/>
          <a:ext cx="1440901" cy="2128854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4088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Stories change attitudes</a:t>
          </a:r>
          <a:endParaRPr lang="en-US" sz="1600" kern="1200" dirty="0"/>
        </a:p>
      </dsp:txBody>
      <dsp:txXfrm rot="5400000">
        <a:off x="819" y="288180"/>
        <a:ext cx="2128854" cy="864541"/>
      </dsp:txXfrm>
    </dsp:sp>
    <dsp:sp modelId="{3CD2685E-6752-4182-9C79-B0052004B6C5}">
      <dsp:nvSpPr>
        <dsp:cNvPr id="0" name=""/>
        <dsp:cNvSpPr/>
      </dsp:nvSpPr>
      <dsp:spPr>
        <a:xfrm rot="16200000">
          <a:off x="2633313" y="-343976"/>
          <a:ext cx="1440901" cy="2128854"/>
        </a:xfrm>
        <a:prstGeom prst="flowChartManualOperati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4088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Attitudes can guide behavior</a:t>
          </a:r>
          <a:endParaRPr lang="en-US" sz="1600" kern="1200" dirty="0"/>
        </a:p>
      </dsp:txBody>
      <dsp:txXfrm rot="5400000">
        <a:off x="2289337" y="288180"/>
        <a:ext cx="2128854" cy="864541"/>
      </dsp:txXfrm>
    </dsp:sp>
    <dsp:sp modelId="{F0170A14-03CE-480E-94C6-6BDFACD6F9C6}">
      <dsp:nvSpPr>
        <dsp:cNvPr id="0" name=""/>
        <dsp:cNvSpPr/>
      </dsp:nvSpPr>
      <dsp:spPr>
        <a:xfrm rot="16200000">
          <a:off x="4921832" y="-343976"/>
          <a:ext cx="1440901" cy="2128854"/>
        </a:xfrm>
        <a:prstGeom prst="flowChartManualOperati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4088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Development of more ally-ship at UIS and in the larger community! </a:t>
          </a:r>
          <a:endParaRPr lang="en-US" sz="1600" kern="1200" dirty="0"/>
        </a:p>
      </dsp:txBody>
      <dsp:txXfrm rot="5400000">
        <a:off x="4577856" y="288180"/>
        <a:ext cx="2128854" cy="864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aseline="0" dirty="0"/>
              <a:t>Slide Show mode, select the arrows to visit links.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Third level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Fourth level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UISCoalitionBuilders/" TargetMode="External"/><Relationship Id="rId3" Type="http://schemas.openxmlformats.org/officeDocument/2006/relationships/hyperlink" Target="http://go.microsoft.com/fwlink/?LinkId=617172" TargetMode="External"/><Relationship Id="rId7" Type="http://schemas.openxmlformats.org/officeDocument/2006/relationships/hyperlink" Target="mailto:NCBI@uis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go.microsoft.com/fwlink/?linkid=854609" TargetMode="External"/><Relationship Id="rId5" Type="http://schemas.openxmlformats.org/officeDocument/2006/relationships/hyperlink" Target="http://go.microsoft.com/fwlink/?LinkId=623327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twitter.com/UISNCB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fif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321" y="675329"/>
            <a:ext cx="10515600" cy="1375676"/>
          </a:xfrm>
        </p:spPr>
        <p:txBody>
          <a:bodyPr anchor="ctr" anchorCtr="0">
            <a:normAutofit/>
          </a:bodyPr>
          <a:lstStyle/>
          <a:p>
            <a:r>
              <a:rPr lang="en-US" sz="8000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UIS Coalition Builders</a:t>
            </a:r>
            <a:endParaRPr lang="en-US" sz="80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666567" y="2260600"/>
            <a:ext cx="3834355" cy="3581399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002060"/>
                </a:solidFill>
                <a:latin typeface="+mj-lt"/>
              </a:rPr>
              <a:t>Who we are.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7030A0"/>
                </a:solidFill>
                <a:latin typeface="+mj-lt"/>
              </a:rPr>
              <a:t>What we know.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C000"/>
                </a:solidFill>
                <a:latin typeface="+mj-lt"/>
              </a:rPr>
              <a:t>So what?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Next steps! 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Stay Connected! 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541611" y="2614427"/>
            <a:ext cx="9442648" cy="1513073"/>
          </a:xfrm>
        </p:spPr>
        <p:txBody>
          <a:bodyPr>
            <a:normAutofit/>
          </a:bodyPr>
          <a:lstStyle/>
          <a:p>
            <a:pPr marL="0" indent="0">
              <a:lnSpc>
                <a:spcPts val="3600"/>
              </a:lnSpc>
              <a:spcAft>
                <a:spcPts val="0"/>
              </a:spcAft>
              <a:buNone/>
            </a:pPr>
            <a:r>
              <a:rPr lang="en-US" sz="2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2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endParaRPr lang="en-US" sz="20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lnSpc>
                <a:spcPts val="3600"/>
              </a:lnSpc>
              <a:spcAft>
                <a:spcPts val="0"/>
              </a:spcAft>
              <a:buNone/>
            </a:pPr>
            <a:endParaRPr lang="en-US" sz="20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lnSpc>
                <a:spcPts val="3600"/>
              </a:lnSpc>
              <a:spcAft>
                <a:spcPts val="0"/>
              </a:spcAft>
              <a:buNone/>
            </a:pPr>
            <a:endParaRPr lang="en-US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8" name="Picture 7" descr="Arrow pointing right with a hyperlink to the PowerPoint team blog. Select the image to visit the PowerPoint team blog ">
            <a:hlinkClick r:id="rId3" tooltip="Select here to visit the PowerPoint team blog.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31" y="2677679"/>
            <a:ext cx="661940" cy="661940"/>
          </a:xfrm>
          <a:prstGeom prst="rect">
            <a:avLst/>
          </a:prstGeom>
        </p:spPr>
      </p:pic>
      <p:pic>
        <p:nvPicPr>
          <p:cNvPr id="7" name="Picture 6" descr="Arrow pointing right with a hyperlink to free PowerPoint training. Select the image to access free PowerPoint training">
            <a:hlinkClick r:id="rId5" tooltip="Select here to go to free PowerPoint training.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51" y="3621544"/>
            <a:ext cx="661940" cy="661940"/>
          </a:xfrm>
          <a:prstGeom prst="rect">
            <a:avLst/>
          </a:prstGeom>
        </p:spPr>
      </p:pic>
      <p:pic>
        <p:nvPicPr>
          <p:cNvPr id="12" name="Picture 11" descr="Arrow pointing right with a hyperlink to give feedback about this tour. Select the image to give feedback about this tour">
            <a:hlinkClick r:id="rId6" tooltip="Select here to give feedback about this tour."/>
            <a:extLst>
              <a:ext uri="{FF2B5EF4-FFF2-40B4-BE49-F238E27FC236}">
                <a16:creationId xmlns:a16="http://schemas.microsoft.com/office/drawing/2014/main" id="{BA92070A-4E3D-4794-84A9-83B8DDF3A1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51" y="4543565"/>
            <a:ext cx="661940" cy="6619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6350" y="2785642"/>
            <a:ext cx="80875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</a:rPr>
              <a:t>Phone: </a:t>
            </a:r>
            <a:r>
              <a:rPr lang="en-US" sz="2000" dirty="0" smtClean="0">
                <a:latin typeface="Arial" panose="020B0604020202020204" pitchFamily="34" charset="0"/>
              </a:rPr>
              <a:t>217-206-8163</a:t>
            </a:r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</a:rPr>
              <a:t>Email: </a:t>
            </a:r>
            <a:r>
              <a:rPr lang="en-US" sz="2000" dirty="0" smtClean="0">
                <a:latin typeface="Arial" panose="020B0604020202020204" pitchFamily="34" charset="0"/>
                <a:hlinkClick r:id="rId7"/>
              </a:rPr>
              <a:t>NCBI@uis.edu</a:t>
            </a:r>
            <a:endParaRPr lang="en-US" sz="2000" dirty="0" smtClean="0">
              <a:latin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</a:rPr>
              <a:t>Facebook: </a:t>
            </a:r>
            <a:r>
              <a:rPr lang="en-US" sz="2000" dirty="0" smtClean="0">
                <a:latin typeface="Arial" panose="020B0604020202020204" pitchFamily="34" charset="0"/>
                <a:hlinkClick r:id="rId8"/>
              </a:rPr>
              <a:t>https</a:t>
            </a:r>
            <a:r>
              <a:rPr lang="en-US" sz="2000" dirty="0">
                <a:latin typeface="Arial" panose="020B0604020202020204" pitchFamily="34" charset="0"/>
                <a:hlinkClick r:id="rId8"/>
              </a:rPr>
              <a:t>://www.facebook.com/UISCoalitionBuilders</a:t>
            </a:r>
            <a:r>
              <a:rPr lang="en-US" sz="2000" dirty="0" smtClean="0">
                <a:latin typeface="Arial" panose="020B0604020202020204" pitchFamily="34" charset="0"/>
                <a:hlinkClick r:id="rId8"/>
              </a:rPr>
              <a:t>/</a:t>
            </a:r>
            <a:endParaRPr lang="en-US" sz="2000" dirty="0" smtClean="0">
              <a:latin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https://twitter.com/UISNCBI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 smtClean="0">
                <a:latin typeface="Arial" panose="020B0604020202020204" pitchFamily="34" charset="0"/>
              </a:rPr>
              <a:t> </a:t>
            </a:r>
            <a:endParaRPr lang="en-US" sz="200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 descr="Arrow pointing right with a hyperlink to the PowerPoint team blog. Select the image to visit the PowerPoint team blog ">
            <a:hlinkClick r:id="rId3" tooltip="Select here to visit the PowerPoint team blog.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51" y="5465586"/>
            <a:ext cx="661940" cy="66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Who we are.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41610" y="1524708"/>
            <a:ext cx="6856716" cy="4418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  <a:defRPr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254" y="1774286"/>
            <a:ext cx="4096826" cy="20484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4983" y="4260933"/>
            <a:ext cx="2631017" cy="189433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6968" y="1524708"/>
            <a:ext cx="7366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NCBI International the National Coalition Building Institute (NCBI) was founded in 1984 in </a:t>
            </a:r>
            <a:r>
              <a:rPr lang="en-US" dirty="0" smtClean="0"/>
              <a:t>Washington</a:t>
            </a:r>
            <a:r>
              <a:rPr lang="en-US" dirty="0"/>
              <a:t>, DC, as a nonprofit leadership training organization. NCBI works to eliminate </a:t>
            </a:r>
            <a:r>
              <a:rPr lang="en-US" dirty="0" smtClean="0"/>
              <a:t>prejudice and </a:t>
            </a:r>
            <a:r>
              <a:rPr lang="en-US" dirty="0"/>
              <a:t>conflict in communities throughout the world.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2017, UIS became a Campus </a:t>
            </a:r>
            <a:r>
              <a:rPr lang="en-US" dirty="0" smtClean="0"/>
              <a:t>Affiliate </a:t>
            </a:r>
            <a:r>
              <a:rPr lang="en-US" dirty="0"/>
              <a:t>of NCBI.  Selected members of the UIS campus community were trained as facilitators </a:t>
            </a:r>
            <a:r>
              <a:rPr lang="en-US" dirty="0" smtClean="0"/>
              <a:t>to </a:t>
            </a:r>
            <a:r>
              <a:rPr lang="en-US" dirty="0"/>
              <a:t>present NCBI’s prejudice reduction workshops. </a:t>
            </a:r>
            <a:r>
              <a:rPr lang="en-US" b="1" dirty="0" smtClean="0"/>
              <a:t>The UIS Coalition Builders are sponsored </a:t>
            </a:r>
            <a:r>
              <a:rPr lang="en-US" b="1" dirty="0"/>
              <a:t>the Chancellor, Provost, and Vice Chancellor of Student Affairs</a:t>
            </a:r>
          </a:p>
          <a:p>
            <a:endParaRPr lang="en-US" dirty="0" smtClean="0"/>
          </a:p>
          <a:p>
            <a:r>
              <a:rPr lang="en-US" dirty="0" smtClean="0"/>
              <a:t>Campus </a:t>
            </a:r>
            <a:r>
              <a:rPr lang="en-US" dirty="0"/>
              <a:t>affiliates, such as the UIS </a:t>
            </a:r>
            <a:r>
              <a:rPr lang="en-US" dirty="0" smtClean="0"/>
              <a:t>Coalition Builders</a:t>
            </a:r>
            <a:r>
              <a:rPr lang="en-US" dirty="0"/>
              <a:t>, exist across the country at universities such as the University of Iowa, North Carolina </a:t>
            </a:r>
          </a:p>
          <a:p>
            <a:r>
              <a:rPr lang="en-US" dirty="0"/>
              <a:t>State University, University of Hawaii </a:t>
            </a:r>
            <a:r>
              <a:rPr lang="en-US" dirty="0" smtClean="0"/>
              <a:t>West </a:t>
            </a:r>
            <a:r>
              <a:rPr lang="en-US" dirty="0"/>
              <a:t>Oahu, Florida State University, and The Citadel. </a:t>
            </a: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What we know.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41610" y="1524708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983" y="4260933"/>
            <a:ext cx="2631017" cy="189433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41610" y="1344643"/>
            <a:ext cx="668712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NCBI Principles: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Guilt is the glue that holds prejudice in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Every issue 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Stories change attitudes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Skill training </a:t>
            </a:r>
            <a:r>
              <a:rPr lang="en-US" dirty="0"/>
              <a:t>leads to </a:t>
            </a:r>
            <a:r>
              <a:rPr lang="en-US" dirty="0" smtClean="0"/>
              <a:t>empowerment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need </a:t>
            </a:r>
            <a:r>
              <a:rPr lang="en-US" dirty="0" smtClean="0"/>
              <a:t>effective </a:t>
            </a:r>
            <a:r>
              <a:rPr lang="en-US" dirty="0"/>
              <a:t>allies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Leaders deserve to be treated well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254" y="1774286"/>
            <a:ext cx="4096826" cy="2048414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42597668"/>
              </p:ext>
            </p:extLst>
          </p:nvPr>
        </p:nvGraphicFramePr>
        <p:xfrm>
          <a:off x="521206" y="5218027"/>
          <a:ext cx="6707529" cy="1440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0315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What we know.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41610" y="1524708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983" y="4260933"/>
            <a:ext cx="2631017" cy="189433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41610" y="1344643"/>
            <a:ext cx="6687126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There is work to be done at UIS </a:t>
            </a:r>
          </a:p>
          <a:p>
            <a:endParaRPr lang="en-US" dirty="0"/>
          </a:p>
          <a:p>
            <a:r>
              <a:rPr lang="en-US" sz="1600" b="1" dirty="0" smtClean="0"/>
              <a:t>“</a:t>
            </a:r>
            <a:r>
              <a:rPr lang="en-US" sz="1600" dirty="0" smtClean="0"/>
              <a:t>People </a:t>
            </a:r>
            <a:r>
              <a:rPr lang="en-US" sz="1600" dirty="0"/>
              <a:t>have assumed I am not in college.  People have assumed I am from the hood.  People assume I do not do anything and my family are drug dealers or in gangs and even myself</a:t>
            </a:r>
            <a:r>
              <a:rPr lang="en-US" sz="1600" dirty="0" smtClean="0"/>
              <a:t>.”</a:t>
            </a:r>
          </a:p>
          <a:p>
            <a:endParaRPr lang="en-US" sz="1600" dirty="0"/>
          </a:p>
          <a:p>
            <a:r>
              <a:rPr lang="en-US" sz="1600" dirty="0" smtClean="0"/>
              <a:t>“On </a:t>
            </a:r>
            <a:r>
              <a:rPr lang="en-US" sz="1600" dirty="0"/>
              <a:t>campus, classmates have insinuated that my parents are not together.  They assume that they were never married or divorced…because I am Mexican</a:t>
            </a:r>
            <a:r>
              <a:rPr lang="en-US" sz="1600" dirty="0" smtClean="0"/>
              <a:t>.”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“My </a:t>
            </a:r>
            <a:r>
              <a:rPr lang="en-US" sz="1600" dirty="0"/>
              <a:t>friends and I got on #15 bus to the Walmart and we were laughing and the bus driver, who was white, told us we could take ourselves back to where we came from</a:t>
            </a:r>
            <a:r>
              <a:rPr lang="en-US" sz="1600" dirty="0" smtClean="0"/>
              <a:t>.” </a:t>
            </a:r>
          </a:p>
          <a:p>
            <a:endParaRPr lang="en-US" dirty="0" smtClean="0"/>
          </a:p>
          <a:p>
            <a:r>
              <a:rPr lang="en-US" dirty="0"/>
              <a:t>“Men on this campus hold sexual stereotypes about me because I am Latina.  They assume I have a level of promiscuity that I do not necessarily have.”</a:t>
            </a:r>
          </a:p>
          <a:p>
            <a:endParaRPr lang="en-US" dirty="0" smtClean="0"/>
          </a:p>
          <a:p>
            <a:r>
              <a:rPr lang="en-US" sz="900" dirty="0" smtClean="0"/>
              <a:t>From: </a:t>
            </a:r>
            <a:r>
              <a:rPr lang="en-US" sz="900" b="1" dirty="0"/>
              <a:t>Racial </a:t>
            </a:r>
            <a:r>
              <a:rPr lang="en-US" sz="900" b="1" dirty="0" err="1"/>
              <a:t>Microaggressions</a:t>
            </a:r>
            <a:r>
              <a:rPr lang="en-US" sz="900" b="1" dirty="0"/>
              <a:t> Experienced by Black and Latino/a Students at a Predominantly White </a:t>
            </a:r>
            <a:r>
              <a:rPr lang="en-US" sz="900" b="1" dirty="0" smtClean="0"/>
              <a:t>University</a:t>
            </a:r>
            <a:endParaRPr lang="en-US" sz="900" dirty="0"/>
          </a:p>
          <a:p>
            <a:r>
              <a:rPr lang="en-US" sz="900" dirty="0"/>
              <a:t> </a:t>
            </a:r>
          </a:p>
          <a:p>
            <a:r>
              <a:rPr lang="en-US" sz="900" dirty="0" smtClean="0"/>
              <a:t>A research project conducted at UIS by</a:t>
            </a:r>
            <a:r>
              <a:rPr lang="en-US" sz="900" dirty="0"/>
              <a:t> </a:t>
            </a:r>
            <a:r>
              <a:rPr lang="en-US" sz="900" dirty="0" smtClean="0"/>
              <a:t>Kay </a:t>
            </a:r>
            <a:r>
              <a:rPr lang="en-US" sz="900" dirty="0"/>
              <a:t>Young </a:t>
            </a:r>
            <a:r>
              <a:rPr lang="en-US" sz="900" dirty="0" err="1"/>
              <a:t>McChesney</a:t>
            </a:r>
            <a:r>
              <a:rPr lang="en-US" sz="900" dirty="0"/>
              <a:t>, Ph.D., </a:t>
            </a:r>
            <a:r>
              <a:rPr lang="en-US" sz="900" dirty="0" smtClean="0"/>
              <a:t>M.S.W.</a:t>
            </a:r>
            <a:r>
              <a:rPr lang="en-US" sz="900" dirty="0"/>
              <a:t> </a:t>
            </a:r>
            <a:r>
              <a:rPr lang="en-US" sz="900" dirty="0" smtClean="0"/>
              <a:t>&amp; Karen </a:t>
            </a:r>
            <a:r>
              <a:rPr lang="en-US" sz="900" dirty="0"/>
              <a:t>Moranski, Ph.D., M.A.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254" y="1774286"/>
            <a:ext cx="4096826" cy="204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5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So what? 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21207" y="1304386"/>
            <a:ext cx="2742693" cy="553997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  <a:defRPr/>
            </a:pPr>
            <a:r>
              <a:rPr 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What might prevent people from attending an event like the NCBI Workshop:</a:t>
            </a:r>
          </a:p>
          <a:p>
            <a:r>
              <a:rPr lang="en-US" b="1" dirty="0"/>
              <a:t>“Diversity Training</a:t>
            </a:r>
            <a:r>
              <a:rPr lang="en-US" b="1" dirty="0" smtClean="0"/>
              <a:t>”</a:t>
            </a:r>
          </a:p>
          <a:p>
            <a:pPr lvl="0"/>
            <a:r>
              <a:rPr lang="en-US" b="1" dirty="0" smtClean="0"/>
              <a:t>Not wanting to feel guilty or ignorant</a:t>
            </a:r>
          </a:p>
          <a:p>
            <a:pPr lvl="0"/>
            <a:r>
              <a:rPr lang="en-US" b="1" dirty="0" smtClean="0"/>
              <a:t>Vulnerable</a:t>
            </a:r>
            <a:endParaRPr lang="en-US" b="1" dirty="0"/>
          </a:p>
          <a:p>
            <a:pPr lvl="0"/>
            <a:r>
              <a:rPr lang="en-US" b="1" dirty="0"/>
              <a:t>Embarrassed</a:t>
            </a:r>
          </a:p>
          <a:p>
            <a:pPr lvl="0"/>
            <a:r>
              <a:rPr lang="en-US" b="1" dirty="0" smtClean="0"/>
              <a:t>Think I’ll get </a:t>
            </a:r>
            <a:r>
              <a:rPr lang="en-US" b="1" dirty="0"/>
              <a:t>nothing out of it/I already know this.</a:t>
            </a:r>
          </a:p>
          <a:p>
            <a:pPr lvl="0"/>
            <a:r>
              <a:rPr lang="en-US" b="1" dirty="0" smtClean="0"/>
              <a:t>Afraid </a:t>
            </a:r>
            <a:r>
              <a:rPr lang="en-US" b="1" dirty="0"/>
              <a:t>to be called out for being the in the majority</a:t>
            </a:r>
          </a:p>
          <a:p>
            <a:pPr marL="0" lvl="0" indent="0">
              <a:spcAft>
                <a:spcPts val="600"/>
              </a:spcAft>
              <a:buNone/>
              <a:defRPr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2500" y="1304386"/>
            <a:ext cx="8572500" cy="53245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Why it’s worth it…</a:t>
            </a:r>
          </a:p>
          <a:p>
            <a:endParaRPr lang="en-US" sz="1400" b="1" dirty="0"/>
          </a:p>
          <a:p>
            <a:r>
              <a:rPr lang="en-US" sz="1400" b="1" dirty="0"/>
              <a:t>“Felt like a gathering – not a training</a:t>
            </a:r>
            <a:r>
              <a:rPr lang="en-US" sz="1400" b="1" dirty="0" smtClean="0"/>
              <a:t>.”</a:t>
            </a:r>
          </a:p>
          <a:p>
            <a:endParaRPr lang="en-US" sz="1400" b="1" dirty="0"/>
          </a:p>
          <a:p>
            <a:r>
              <a:rPr lang="en-US" sz="1400" b="1" dirty="0"/>
              <a:t>“Supportive and empowering environment</a:t>
            </a:r>
            <a:r>
              <a:rPr lang="en-US" sz="1400" b="1" dirty="0" smtClean="0"/>
              <a:t>.”</a:t>
            </a:r>
          </a:p>
          <a:p>
            <a:endParaRPr lang="en-US" sz="1400" b="1" dirty="0"/>
          </a:p>
          <a:p>
            <a:r>
              <a:rPr lang="en-US" sz="1400" b="1" dirty="0"/>
              <a:t>“Getting to know people's stories and experiences. I feel everyone would benefit from this workshop</a:t>
            </a:r>
            <a:r>
              <a:rPr lang="en-US" sz="1400" b="1" dirty="0" smtClean="0"/>
              <a:t>.”</a:t>
            </a:r>
          </a:p>
          <a:p>
            <a:endParaRPr lang="en-US" sz="1400" b="1" dirty="0"/>
          </a:p>
          <a:p>
            <a:r>
              <a:rPr lang="en-US" sz="1400" b="1" dirty="0"/>
              <a:t>“I really appreciated having the opportunity to learn about others and see all the identities in the room. It was done in a very thoughtful and inclusive way</a:t>
            </a:r>
            <a:r>
              <a:rPr lang="en-US" sz="1400" b="1" dirty="0" smtClean="0"/>
              <a:t>.”</a:t>
            </a:r>
          </a:p>
          <a:p>
            <a:endParaRPr lang="en-US" sz="1400" b="1" dirty="0"/>
          </a:p>
          <a:p>
            <a:r>
              <a:rPr lang="en-US" sz="1400" b="1" dirty="0"/>
              <a:t>“Understanding your role in ending oppression</a:t>
            </a:r>
            <a:r>
              <a:rPr lang="en-US" sz="1400" b="1" dirty="0" smtClean="0"/>
              <a:t>.”</a:t>
            </a:r>
          </a:p>
          <a:p>
            <a:endParaRPr lang="en-US" sz="1400" b="1" dirty="0"/>
          </a:p>
          <a:p>
            <a:r>
              <a:rPr lang="en-US" sz="1400" b="1" dirty="0"/>
              <a:t>“Speak up when I am to support my own group and others. This workshop gave me more confidence to do this</a:t>
            </a:r>
            <a:r>
              <a:rPr lang="en-US" sz="1400" b="1" dirty="0" smtClean="0"/>
              <a:t>.”</a:t>
            </a:r>
          </a:p>
          <a:p>
            <a:endParaRPr lang="en-US" sz="1400" b="1" dirty="0"/>
          </a:p>
          <a:p>
            <a:r>
              <a:rPr lang="en-US" sz="1400" b="1" dirty="0"/>
              <a:t>“I'm more willing to stand up when I hear an inappropriate comment/joke</a:t>
            </a:r>
            <a:r>
              <a:rPr lang="en-US" sz="1400" b="1" dirty="0" smtClean="0"/>
              <a:t>.”</a:t>
            </a:r>
          </a:p>
          <a:p>
            <a:endParaRPr lang="en-US" sz="1400" b="1" dirty="0"/>
          </a:p>
          <a:p>
            <a:r>
              <a:rPr lang="en-US" sz="1400" b="1" dirty="0"/>
              <a:t>“(Activities)… made me feel as if I belonged to a group within the larger group</a:t>
            </a:r>
            <a:r>
              <a:rPr lang="en-US" sz="1400" b="1" dirty="0" smtClean="0"/>
              <a:t>.”</a:t>
            </a:r>
          </a:p>
          <a:p>
            <a:endParaRPr lang="en-US" sz="1400" b="1" dirty="0"/>
          </a:p>
          <a:p>
            <a:r>
              <a:rPr lang="en-US" sz="1400" b="1" dirty="0"/>
              <a:t>“Identifying my own identities and insecurities and helping to see that everyone has got </a:t>
            </a:r>
            <a:r>
              <a:rPr lang="en-US" sz="1400" b="1" dirty="0" smtClean="0"/>
              <a:t>something</a:t>
            </a:r>
            <a:r>
              <a:rPr lang="en-US" sz="1400" b="1" dirty="0"/>
              <a:t>. Getting to know more of the shared experiences with the pairs</a:t>
            </a:r>
            <a:r>
              <a:rPr lang="en-US" sz="1400" b="1" dirty="0" smtClean="0"/>
              <a:t>.”</a:t>
            </a:r>
          </a:p>
          <a:p>
            <a:endParaRPr lang="en-US" sz="1400" b="1" dirty="0"/>
          </a:p>
          <a:p>
            <a:r>
              <a:rPr lang="en-US" sz="1400" b="1" dirty="0"/>
              <a:t>“The times of real, immediate, concrete self expression…”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8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So what? 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21207" y="1774286"/>
            <a:ext cx="7179990" cy="4355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Free </a:t>
            </a:r>
            <a:r>
              <a:rPr lang="en-US" sz="4600" dirty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award winning professional and personal development</a:t>
            </a:r>
          </a:p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600" dirty="0" smtClean="0">
                <a:solidFill>
                  <a:srgbClr val="00206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Help </a:t>
            </a:r>
            <a:r>
              <a:rPr lang="en-US" sz="4600" dirty="0">
                <a:solidFill>
                  <a:srgbClr val="00206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your department meet Division of Student Affairs Strategic Initiative: “Multicultural Competence &amp; Holistic Learning: Demonstrate a commitment to diversity and inclusion.”</a:t>
            </a:r>
          </a:p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A </a:t>
            </a:r>
            <a:r>
              <a:rPr lang="en-US" sz="4600" dirty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substantial involvement item for your personal end of year annual review</a:t>
            </a:r>
          </a:p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600" dirty="0" smtClean="0">
                <a:solidFill>
                  <a:srgbClr val="00206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SUPER </a:t>
            </a:r>
            <a:r>
              <a:rPr lang="en-US" sz="4600" dirty="0">
                <a:solidFill>
                  <a:srgbClr val="002060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BONUS: Coalition building with people across campus and learning how to reduce bias in your workplace!</a:t>
            </a:r>
          </a:p>
          <a:p>
            <a:pPr marL="0" lvl="0" indent="0">
              <a:spcAft>
                <a:spcPts val="600"/>
              </a:spcAft>
              <a:buNone/>
              <a:defRPr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983" y="4260933"/>
            <a:ext cx="2631017" cy="18943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254" y="1774286"/>
            <a:ext cx="4096826" cy="204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33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553159"/>
            <a:ext cx="6877119" cy="64008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Leadership for Equity &amp; Inclusion: </a:t>
            </a:r>
            <a:b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A Bias &amp; Prejudice Reduction Workshop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21207" y="1460938"/>
            <a:ext cx="7179990" cy="466874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4400" dirty="0"/>
              <a:t>Five Skills to be </a:t>
            </a:r>
            <a:r>
              <a:rPr lang="en-US" sz="4400" dirty="0" smtClean="0"/>
              <a:t>Learned: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4400" dirty="0" smtClean="0"/>
              <a:t>Identifying </a:t>
            </a:r>
            <a:r>
              <a:rPr lang="en-US" sz="4400" dirty="0"/>
              <a:t>the information and misinformation we learned about other </a:t>
            </a:r>
            <a:r>
              <a:rPr lang="en-US" sz="4400" dirty="0" smtClean="0"/>
              <a:t>groups;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4400" dirty="0" smtClean="0"/>
              <a:t>Identifying </a:t>
            </a:r>
            <a:r>
              <a:rPr lang="en-US" sz="4400" dirty="0"/>
              <a:t>and expressing pride in the groups(s) to which we </a:t>
            </a:r>
            <a:r>
              <a:rPr lang="en-US" sz="4400" dirty="0" smtClean="0"/>
              <a:t>belong;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4400" dirty="0" smtClean="0"/>
              <a:t>Learning </a:t>
            </a:r>
            <a:r>
              <a:rPr lang="en-US" sz="4400" dirty="0"/>
              <a:t>how groups, other than our own, experience </a:t>
            </a:r>
            <a:r>
              <a:rPr lang="en-US" sz="4400" dirty="0" smtClean="0"/>
              <a:t>mistreatment;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4400" dirty="0" smtClean="0"/>
              <a:t>Learning </a:t>
            </a:r>
            <a:r>
              <a:rPr lang="en-US" sz="4400" dirty="0"/>
              <a:t>the personal impact of specific incidents of discrimination; </a:t>
            </a:r>
            <a:r>
              <a:rPr lang="en-US" sz="4400" dirty="0" smtClean="0"/>
              <a:t>and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4400" dirty="0" smtClean="0"/>
              <a:t>Learning </a:t>
            </a:r>
            <a:r>
              <a:rPr lang="en-US" sz="4400" dirty="0"/>
              <a:t>how to interrupt prejudicial jokes, remarks, and slurs.</a:t>
            </a:r>
          </a:p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4600" dirty="0"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Aft>
                <a:spcPts val="600"/>
              </a:spcAft>
              <a:buNone/>
              <a:defRPr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983" y="4260933"/>
            <a:ext cx="2631017" cy="18943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254" y="1774286"/>
            <a:ext cx="4096826" cy="204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0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553159"/>
            <a:ext cx="6877119" cy="64008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Leadership for Equity &amp; Inclusion: </a:t>
            </a:r>
            <a:b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A Bias &amp; Prejudice Reduction Workshop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21207" y="1774286"/>
            <a:ext cx="7179990" cy="4355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Up Downs</a:t>
            </a:r>
          </a:p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Caucuses</a:t>
            </a:r>
          </a:p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600" dirty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4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First Thoughts</a:t>
            </a:r>
          </a:p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600" dirty="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Role Plays</a:t>
            </a:r>
          </a:p>
          <a:p>
            <a:pPr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4600" dirty="0">
              <a:latin typeface="+mj-lt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lvl="0" indent="0">
              <a:spcAft>
                <a:spcPts val="600"/>
              </a:spcAft>
              <a:buNone/>
              <a:defRPr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983" y="4260933"/>
            <a:ext cx="2631017" cy="18943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254" y="1774286"/>
            <a:ext cx="4096826" cy="204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87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Next Steps!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41610" y="1524708"/>
            <a:ext cx="5846490" cy="38715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3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Register yourself or encourage other members of your staff to participate in our next workshop – </a:t>
            </a:r>
            <a:r>
              <a:rPr lang="en-US" sz="3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Friday, March 29! </a:t>
            </a:r>
            <a:r>
              <a:rPr lang="en-US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0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3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Consider joining the UIS Coalition Builders! May 22-24 Train </a:t>
            </a:r>
            <a:r>
              <a:rPr lang="en-US" sz="3600" b="1" smtClean="0">
                <a:latin typeface="Segoe UI" panose="020B0502040204020203" pitchFamily="34" charset="0"/>
                <a:cs typeface="Segoe UI" panose="020B0502040204020203" pitchFamily="34" charset="0"/>
              </a:rPr>
              <a:t>the Trainer.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574" y="206756"/>
            <a:ext cx="4960208" cy="640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55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Win32_new.potx" id="{95F22252-1276-4CE0-B5B2-7173AC23E7C1}" vid="{5251F4FC-9BFF-4FAA-9D53-CA33255737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119</TotalTime>
  <Words>806</Words>
  <Application>Microsoft Office PowerPoint</Application>
  <PresentationFormat>Widescreen</PresentationFormat>
  <Paragraphs>109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Ebrima</vt:lpstr>
      <vt:lpstr>Segoe UI</vt:lpstr>
      <vt:lpstr>Segoe UI Light</vt:lpstr>
      <vt:lpstr>WelcomeDoc</vt:lpstr>
      <vt:lpstr>UIS Coalition Builders</vt:lpstr>
      <vt:lpstr>Who we are.</vt:lpstr>
      <vt:lpstr>What we know.</vt:lpstr>
      <vt:lpstr>What we know.</vt:lpstr>
      <vt:lpstr>So what? </vt:lpstr>
      <vt:lpstr>So what? </vt:lpstr>
      <vt:lpstr>Leadership for Equity &amp; Inclusion:  A Bias &amp; Prejudice Reduction Workshop</vt:lpstr>
      <vt:lpstr>Leadership for Equity &amp; Inclusion:  A Bias &amp; Prejudice Reduction Workshop</vt:lpstr>
      <vt:lpstr>Next Steps!</vt:lpstr>
      <vt:lpstr>Stay Connected!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UIS Coalition Builders</dc:title>
  <dc:creator>Nisbet-White, Kristin L</dc:creator>
  <cp:keywords/>
  <cp:lastModifiedBy>Rutherford, Kimberly</cp:lastModifiedBy>
  <cp:revision>22</cp:revision>
  <dcterms:created xsi:type="dcterms:W3CDTF">2018-10-15T16:35:41Z</dcterms:created>
  <dcterms:modified xsi:type="dcterms:W3CDTF">2019-03-18T20:51:29Z</dcterms:modified>
  <cp:version/>
</cp:coreProperties>
</file>