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6"/>
  </p:notesMasterIdLst>
  <p:sldIdLst>
    <p:sldId id="294" r:id="rId2"/>
    <p:sldId id="330" r:id="rId3"/>
    <p:sldId id="296" r:id="rId4"/>
    <p:sldId id="297" r:id="rId5"/>
    <p:sldId id="298" r:id="rId6"/>
    <p:sldId id="299" r:id="rId7"/>
    <p:sldId id="336" r:id="rId8"/>
    <p:sldId id="337" r:id="rId9"/>
    <p:sldId id="340" r:id="rId10"/>
    <p:sldId id="341" r:id="rId11"/>
    <p:sldId id="304" r:id="rId12"/>
    <p:sldId id="339" r:id="rId13"/>
    <p:sldId id="342" r:id="rId14"/>
    <p:sldId id="308" r:id="rId15"/>
    <p:sldId id="343" r:id="rId16"/>
    <p:sldId id="310" r:id="rId17"/>
    <p:sldId id="311" r:id="rId18"/>
    <p:sldId id="313" r:id="rId19"/>
    <p:sldId id="315" r:id="rId20"/>
    <p:sldId id="338" r:id="rId21"/>
    <p:sldId id="317" r:id="rId22"/>
    <p:sldId id="318" r:id="rId23"/>
    <p:sldId id="320" r:id="rId24"/>
    <p:sldId id="319" r:id="rId25"/>
    <p:sldId id="321" r:id="rId26"/>
    <p:sldId id="334" r:id="rId27"/>
    <p:sldId id="335" r:id="rId28"/>
    <p:sldId id="324" r:id="rId29"/>
    <p:sldId id="325" r:id="rId30"/>
    <p:sldId id="329" r:id="rId31"/>
    <p:sldId id="327" r:id="rId32"/>
    <p:sldId id="332" r:id="rId33"/>
    <p:sldId id="333" r:id="rId34"/>
    <p:sldId id="331" r:id="rId35"/>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4" autoAdjust="0"/>
  </p:normalViewPr>
  <p:slideViewPr>
    <p:cSldViewPr>
      <p:cViewPr>
        <p:scale>
          <a:sx n="107" d="100"/>
          <a:sy n="107"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dirty="0"/>
          </a:p>
        </p:txBody>
      </p:sp>
      <p:sp>
        <p:nvSpPr>
          <p:cNvPr id="6147" name="Rectangle 3"/>
          <p:cNvSpPr>
            <a:spLocks noGrp="1" noChangeArrowheads="1"/>
          </p:cNvSpPr>
          <p:nvPr>
            <p:ph type="dt" idx="1"/>
          </p:nvPr>
        </p:nvSpPr>
        <p:spPr bwMode="auto">
          <a:xfrm>
            <a:off x="3884613"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50938" y="684213"/>
            <a:ext cx="4556125" cy="34178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30700"/>
            <a:ext cx="54864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dirty="0"/>
          </a:p>
        </p:txBody>
      </p:sp>
      <p:sp>
        <p:nvSpPr>
          <p:cNvPr id="6151" name="Rectangle 7"/>
          <p:cNvSpPr>
            <a:spLocks noGrp="1" noChangeArrowheads="1"/>
          </p:cNvSpPr>
          <p:nvPr>
            <p:ph type="sldNum" sz="quarter" idx="5"/>
          </p:nvPr>
        </p:nvSpPr>
        <p:spPr bwMode="auto">
          <a:xfrm>
            <a:off x="3884613"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7787409-EE51-437C-9AB2-AAC387F9F4FE}" type="slidenum">
              <a:rPr lang="en-US" altLang="en-US"/>
              <a:pPr/>
              <a:t>‹#›</a:t>
            </a:fld>
            <a:endParaRPr lang="en-US" altLang="en-US" dirty="0"/>
          </a:p>
        </p:txBody>
      </p:sp>
    </p:spTree>
    <p:extLst>
      <p:ext uri="{BB962C8B-B14F-4D97-AF65-F5344CB8AC3E}">
        <p14:creationId xmlns:p14="http://schemas.microsoft.com/office/powerpoint/2010/main" val="2657042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2017 • 15 year anniversary of the term “Open Educational Resources” • 10 year anniversary of the Cape Town Open Education Declaration • 5 year anniversary of the Paris OER Declaration • Year of Open</a:t>
            </a:r>
            <a:endParaRPr lang="en-US" dirty="0"/>
          </a:p>
        </p:txBody>
      </p:sp>
      <p:sp>
        <p:nvSpPr>
          <p:cNvPr id="4" name="Slide Number Placeholder 3"/>
          <p:cNvSpPr>
            <a:spLocks noGrp="1"/>
          </p:cNvSpPr>
          <p:nvPr>
            <p:ph type="sldNum" sz="quarter" idx="10"/>
          </p:nvPr>
        </p:nvSpPr>
        <p:spPr/>
        <p:txBody>
          <a:bodyPr/>
          <a:lstStyle/>
          <a:p>
            <a:fld id="{4A726370-E137-4E27-8954-5746B6F9A97C}" type="slidenum">
              <a:rPr lang="en-US" smtClean="0"/>
              <a:t>5</a:t>
            </a:fld>
            <a:endParaRPr lang="en-US" dirty="0"/>
          </a:p>
        </p:txBody>
      </p:sp>
    </p:spTree>
    <p:extLst>
      <p:ext uri="{BB962C8B-B14F-4D97-AF65-F5344CB8AC3E}">
        <p14:creationId xmlns:p14="http://schemas.microsoft.com/office/powerpoint/2010/main" val="428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uFillTx/>
              </a:rPr>
              <a:t>Compare the proportion</a:t>
            </a:r>
            <a:r>
              <a:rPr lang="en-US" baseline="0" dirty="0" smtClean="0">
                <a:uFillTx/>
              </a:rPr>
              <a:t> of cost that students must contribute in </a:t>
            </a:r>
            <a:r>
              <a:rPr lang="en-US" dirty="0" smtClean="0">
                <a:uFillTx/>
              </a:rPr>
              <a:t>1989 to today.</a:t>
            </a:r>
          </a:p>
          <a:p>
            <a:endParaRPr lang="en-US" dirty="0"/>
          </a:p>
        </p:txBody>
      </p:sp>
      <p:sp>
        <p:nvSpPr>
          <p:cNvPr id="4" name="Slide Number Placeholder 3"/>
          <p:cNvSpPr>
            <a:spLocks noGrp="1"/>
          </p:cNvSpPr>
          <p:nvPr>
            <p:ph type="sldNum" sz="quarter" idx="10"/>
          </p:nvPr>
        </p:nvSpPr>
        <p:spPr/>
        <p:txBody>
          <a:bodyPr/>
          <a:lstStyle/>
          <a:p>
            <a:fld id="{C7787409-EE51-437C-9AB2-AAC387F9F4FE}" type="slidenum">
              <a:rPr lang="en-US" altLang="en-US" smtClean="0"/>
              <a:pPr/>
              <a:t>9</a:t>
            </a:fld>
            <a:endParaRPr lang="en-US" altLang="en-US" dirty="0"/>
          </a:p>
        </p:txBody>
      </p:sp>
    </p:spTree>
    <p:extLst>
      <p:ext uri="{BB962C8B-B14F-4D97-AF65-F5344CB8AC3E}">
        <p14:creationId xmlns:p14="http://schemas.microsoft.com/office/powerpoint/2010/main" val="421242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uFillTx/>
              </a:rPr>
              <a:t>Compare the proportion</a:t>
            </a:r>
            <a:r>
              <a:rPr lang="en-US" baseline="0" dirty="0" smtClean="0">
                <a:uFillTx/>
              </a:rPr>
              <a:t> of cost that students must contribute in </a:t>
            </a:r>
            <a:r>
              <a:rPr lang="en-US" dirty="0" smtClean="0">
                <a:uFillTx/>
              </a:rPr>
              <a:t>1989 to today.</a:t>
            </a:r>
          </a:p>
          <a:p>
            <a:endParaRPr lang="en-US" dirty="0"/>
          </a:p>
        </p:txBody>
      </p:sp>
      <p:sp>
        <p:nvSpPr>
          <p:cNvPr id="4" name="Slide Number Placeholder 3"/>
          <p:cNvSpPr>
            <a:spLocks noGrp="1"/>
          </p:cNvSpPr>
          <p:nvPr>
            <p:ph type="sldNum" sz="quarter" idx="10"/>
          </p:nvPr>
        </p:nvSpPr>
        <p:spPr/>
        <p:txBody>
          <a:bodyPr/>
          <a:lstStyle/>
          <a:p>
            <a:fld id="{C7787409-EE51-437C-9AB2-AAC387F9F4FE}" type="slidenum">
              <a:rPr lang="en-US" altLang="en-US" smtClean="0"/>
              <a:pPr/>
              <a:t>10</a:t>
            </a:fld>
            <a:endParaRPr lang="en-US" altLang="en-US" dirty="0"/>
          </a:p>
        </p:txBody>
      </p:sp>
    </p:spTree>
    <p:extLst>
      <p:ext uri="{BB962C8B-B14F-4D97-AF65-F5344CB8AC3E}">
        <p14:creationId xmlns:p14="http://schemas.microsoft.com/office/powerpoint/2010/main" val="372655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uFillTx/>
              </a:rPr>
              <a:t>The cost of textbooks has risen 3-4x time the rate of inflation</a:t>
            </a:r>
            <a:r>
              <a:rPr lang="en-US" baseline="0" dirty="0" smtClean="0">
                <a:uFillTx/>
              </a:rPr>
              <a:t> (CPI = Consumer Price Index (shows inflation))</a:t>
            </a:r>
            <a:endParaRPr lang="en-US" dirty="0" smtClean="0">
              <a:uFillTx/>
            </a:endParaRPr>
          </a:p>
          <a:p>
            <a:endParaRPr lang="en-US" dirty="0"/>
          </a:p>
        </p:txBody>
      </p:sp>
      <p:sp>
        <p:nvSpPr>
          <p:cNvPr id="4" name="Slide Number Placeholder 3"/>
          <p:cNvSpPr>
            <a:spLocks noGrp="1"/>
          </p:cNvSpPr>
          <p:nvPr>
            <p:ph type="sldNum" sz="quarter" idx="10"/>
          </p:nvPr>
        </p:nvSpPr>
        <p:spPr/>
        <p:txBody>
          <a:bodyPr/>
          <a:lstStyle/>
          <a:p>
            <a:fld id="{C7787409-EE51-437C-9AB2-AAC387F9F4FE}" type="slidenum">
              <a:rPr lang="en-US" altLang="en-US" smtClean="0"/>
              <a:pPr/>
              <a:t>15</a:t>
            </a:fld>
            <a:endParaRPr lang="en-US" altLang="en-US" dirty="0"/>
          </a:p>
        </p:txBody>
      </p:sp>
    </p:spTree>
    <p:extLst>
      <p:ext uri="{BB962C8B-B14F-4D97-AF65-F5344CB8AC3E}">
        <p14:creationId xmlns:p14="http://schemas.microsoft.com/office/powerpoint/2010/main" val="32512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uFillTx/>
              </a:rPr>
              <a:t>This section explores the</a:t>
            </a:r>
            <a:r>
              <a:rPr lang="en-US" baseline="0" dirty="0">
                <a:uFillTx/>
              </a:rPr>
              <a:t> ways students cope with the high costs and the academic risk, and the academic impact that those actions have.</a:t>
            </a:r>
            <a:endParaRPr lang="en-US" dirty="0">
              <a:uFillTx/>
            </a:endParaRPr>
          </a:p>
        </p:txBody>
      </p:sp>
      <p:sp>
        <p:nvSpPr>
          <p:cNvPr id="4" name="Slide Number Placeholder 3"/>
          <p:cNvSpPr>
            <a:spLocks noGrp="1"/>
          </p:cNvSpPr>
          <p:nvPr>
            <p:ph type="sldNum" sz="quarter" idx="10"/>
          </p:nvPr>
        </p:nvSpPr>
        <p:spPr>
          <a:xfrm>
            <a:off x="5265809" y="6658664"/>
            <a:ext cx="4028440" cy="350520"/>
          </a:xfrm>
          <a:prstGeom prst="rect">
            <a:avLst/>
          </a:prstGeom>
        </p:spPr>
        <p:txBody>
          <a:bodyPr/>
          <a:lstStyle/>
          <a:p>
            <a:fld id="{96895114-F413-1248-957C-3618CB2FDF6F}" type="slidenum">
              <a:rPr lang="en-US" smtClean="0">
                <a:uFillTx/>
              </a:rPr>
              <a:t>16</a:t>
            </a:fld>
            <a:endParaRPr lang="en-US" dirty="0">
              <a:uFillTx/>
            </a:endParaRPr>
          </a:p>
        </p:txBody>
      </p:sp>
    </p:spTree>
    <p:extLst>
      <p:ext uri="{BB962C8B-B14F-4D97-AF65-F5344CB8AC3E}">
        <p14:creationId xmlns:p14="http://schemas.microsoft.com/office/powerpoint/2010/main" val="286084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uFillTx/>
              </a:rPr>
              <a:t>Admit</a:t>
            </a:r>
            <a:r>
              <a:rPr lang="en-US" baseline="0" dirty="0">
                <a:uFillTx/>
              </a:rPr>
              <a:t> that it’s not the highest cost leading to these affordability issues – but it is:</a:t>
            </a:r>
          </a:p>
          <a:p>
            <a:pPr marL="174708" indent="-174708">
              <a:buFontTx/>
              <a:buChar char="-"/>
            </a:pPr>
            <a:r>
              <a:rPr lang="en-US" baseline="0" dirty="0">
                <a:uFillTx/>
              </a:rPr>
              <a:t>the one cost that we as faculty can impact</a:t>
            </a:r>
          </a:p>
          <a:p>
            <a:pPr marL="174708" indent="-174708">
              <a:buFontTx/>
              <a:buChar char="-"/>
            </a:pPr>
            <a:r>
              <a:rPr lang="en-US" baseline="0" dirty="0">
                <a:uFillTx/>
              </a:rPr>
              <a:t>it has a special impact on the academic success of students (as we’ll see later)</a:t>
            </a:r>
          </a:p>
          <a:p>
            <a:endParaRPr lang="en-US" dirty="0">
              <a:uFillTx/>
            </a:endParaRPr>
          </a:p>
        </p:txBody>
      </p:sp>
      <p:sp>
        <p:nvSpPr>
          <p:cNvPr id="4" name="Slide Number Placeholder 3"/>
          <p:cNvSpPr>
            <a:spLocks noGrp="1"/>
          </p:cNvSpPr>
          <p:nvPr>
            <p:ph type="sldNum" sz="quarter" idx="10"/>
          </p:nvPr>
        </p:nvSpPr>
        <p:spPr>
          <a:xfrm>
            <a:off x="5265809" y="6658664"/>
            <a:ext cx="4028440" cy="350520"/>
          </a:xfrm>
          <a:prstGeom prst="rect">
            <a:avLst/>
          </a:prstGeom>
        </p:spPr>
        <p:txBody>
          <a:bodyPr/>
          <a:lstStyle/>
          <a:p>
            <a:fld id="{96895114-F413-1248-957C-3618CB2FDF6F}" type="slidenum">
              <a:rPr lang="en-US" smtClean="0">
                <a:uFillTx/>
              </a:rPr>
              <a:t>18</a:t>
            </a:fld>
            <a:endParaRPr lang="en-US" dirty="0">
              <a:uFillTx/>
            </a:endParaRPr>
          </a:p>
        </p:txBody>
      </p:sp>
    </p:spTree>
    <p:extLst>
      <p:ext uri="{BB962C8B-B14F-4D97-AF65-F5344CB8AC3E}">
        <p14:creationId xmlns:p14="http://schemas.microsoft.com/office/powerpoint/2010/main" val="111253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13" descr="C:\Users\srama4\Desktop\BrandGraphicQuarter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28750" cy="1466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lvl1pPr>
              <a:defRPr>
                <a:latin typeface="+mn-lt"/>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95000"/>
                    <a:lumOff val="5000"/>
                  </a:schemeClr>
                </a:solidFill>
                <a:latin typeface="+mj-lt"/>
                <a:cs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331D5D4-FEEA-45FE-865C-35E1A48996A3}" type="datetime1">
              <a:rPr lang="en-US">
                <a:solidFill>
                  <a:prstClr val="white">
                    <a:lumMod val="95000"/>
                  </a:prstClr>
                </a:solidFill>
              </a:rPr>
              <a:pPr>
                <a:defRPr/>
              </a:pPr>
              <a:t>10/1/2019</a:t>
            </a:fld>
            <a:endParaRPr lang="en-US" dirty="0">
              <a:solidFill>
                <a:prstClr val="white">
                  <a:lumMod val="9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7009CE3E-F05D-4C53-8AFE-912FD80DBE9E}" type="slidenum">
              <a:rPr lang="en-US">
                <a:solidFill>
                  <a:prstClr val="white">
                    <a:lumMod val="95000"/>
                  </a:prstClr>
                </a:solidFill>
              </a:rPr>
              <a:pPr>
                <a:defRPr/>
              </a:pPr>
              <a:t>‹#›</a:t>
            </a:fld>
            <a:endParaRPr lang="en-US" dirty="0">
              <a:solidFill>
                <a:prstClr val="white">
                  <a:lumMod val="95000"/>
                </a:prstClr>
              </a:solidFill>
            </a:endParaRPr>
          </a:p>
        </p:txBody>
      </p:sp>
    </p:spTree>
    <p:extLst>
      <p:ext uri="{BB962C8B-B14F-4D97-AF65-F5344CB8AC3E}">
        <p14:creationId xmlns:p14="http://schemas.microsoft.com/office/powerpoint/2010/main" val="29419328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427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a:solidFill>
                  <a:srgbClr val="000000"/>
                </a:solidFill>
                <a:effectLst/>
                <a:uFillTx/>
              </a:defRPr>
            </a:pPr>
            <a:r>
              <a:rPr sz="3800">
                <a:solidFill>
                  <a:srgbClr val="6C6963"/>
                </a:solidFill>
                <a:effectLst>
                  <a:outerShdw blurRad="25400" dist="25400" dir="15900000" rotWithShape="0">
                    <a:srgbClr val="595650">
                      <a:alpha val="33000"/>
                    </a:srgbClr>
                  </a:outerShdw>
                </a:effectLst>
                <a:uFillTx/>
              </a:rPr>
              <a:t>Title Text</a:t>
            </a:r>
          </a:p>
        </p:txBody>
      </p:sp>
      <p:sp>
        <p:nvSpPr>
          <p:cNvPr id="21" name="Shape 21"/>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uFillTx/>
              </a:defRPr>
            </a:pPr>
            <a:r>
              <a:rPr sz="2100">
                <a:solidFill>
                  <a:srgbClr val="6C6963"/>
                </a:solidFill>
                <a:uFillTx/>
              </a:rPr>
              <a:t>Body Level One</a:t>
            </a:r>
          </a:p>
          <a:p>
            <a:pPr lvl="1">
              <a:defRPr sz="1800">
                <a:solidFill>
                  <a:srgbClr val="000000"/>
                </a:solidFill>
                <a:uFillTx/>
              </a:defRPr>
            </a:pPr>
            <a:r>
              <a:rPr sz="2100">
                <a:solidFill>
                  <a:srgbClr val="6C6963"/>
                </a:solidFill>
                <a:uFillTx/>
              </a:rPr>
              <a:t>Body Level Two</a:t>
            </a:r>
          </a:p>
          <a:p>
            <a:pPr lvl="2">
              <a:defRPr sz="1800">
                <a:solidFill>
                  <a:srgbClr val="000000"/>
                </a:solidFill>
                <a:uFillTx/>
              </a:defRPr>
            </a:pPr>
            <a:r>
              <a:rPr sz="2100">
                <a:solidFill>
                  <a:srgbClr val="6C6963"/>
                </a:solidFill>
                <a:uFillTx/>
              </a:rPr>
              <a:t>Body Level Three</a:t>
            </a:r>
          </a:p>
          <a:p>
            <a:pPr lvl="3">
              <a:defRPr sz="1800">
                <a:solidFill>
                  <a:srgbClr val="000000"/>
                </a:solidFill>
                <a:uFillTx/>
              </a:defRPr>
            </a:pPr>
            <a:r>
              <a:rPr sz="2100">
                <a:solidFill>
                  <a:srgbClr val="6C6963"/>
                </a:solidFill>
                <a:uFillTx/>
              </a:rPr>
              <a:t>Body Level Four</a:t>
            </a:r>
          </a:p>
          <a:p>
            <a:pPr lvl="4">
              <a:defRPr sz="1800">
                <a:solidFill>
                  <a:srgbClr val="000000"/>
                </a:solidFill>
                <a:uFillTx/>
              </a:defRPr>
            </a:pPr>
            <a:r>
              <a:rPr sz="2100">
                <a:solidFill>
                  <a:srgbClr val="6C6963"/>
                </a:solidFill>
                <a:uFillTx/>
              </a:rPr>
              <a:t>Body Level Five</a:t>
            </a:r>
          </a:p>
        </p:txBody>
      </p:sp>
    </p:spTree>
    <p:extLst>
      <p:ext uri="{BB962C8B-B14F-4D97-AF65-F5344CB8AC3E}">
        <p14:creationId xmlns:p14="http://schemas.microsoft.com/office/powerpoint/2010/main" val="15222932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14400" y="1600201"/>
            <a:ext cx="7772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41F2BD5-D1DF-40BA-AF03-D4DB1071081E}" type="datetime1">
              <a:rPr lang="en-US">
                <a:solidFill>
                  <a:prstClr val="white">
                    <a:lumMod val="95000"/>
                  </a:prstClr>
                </a:solidFill>
              </a:rPr>
              <a:pPr>
                <a:defRPr/>
              </a:pPr>
              <a:t>10/1/2019</a:t>
            </a:fld>
            <a:endParaRPr lang="en-US" dirty="0">
              <a:solidFill>
                <a:prstClr val="white">
                  <a:lumMod val="9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D1A74540-1A5D-4324-8B2A-065D0631BF4E}" type="slidenum">
              <a:rPr lang="en-US">
                <a:solidFill>
                  <a:prstClr val="white">
                    <a:lumMod val="95000"/>
                  </a:prstClr>
                </a:solidFill>
              </a:rPr>
              <a:pPr>
                <a:defRPr/>
              </a:pPr>
              <a:t>‹#›</a:t>
            </a:fld>
            <a:endParaRPr lang="en-US" dirty="0">
              <a:solidFill>
                <a:prstClr val="white">
                  <a:lumMod val="95000"/>
                </a:prstClr>
              </a:solidFill>
            </a:endParaRPr>
          </a:p>
        </p:txBody>
      </p:sp>
    </p:spTree>
    <p:extLst>
      <p:ext uri="{BB962C8B-B14F-4D97-AF65-F5344CB8AC3E}">
        <p14:creationId xmlns:p14="http://schemas.microsoft.com/office/powerpoint/2010/main" val="97604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600201"/>
            <a:ext cx="3581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A31E4B-EBC8-4DFD-B7AE-4ACF52557905}" type="datetime1">
              <a:rPr lang="en-US">
                <a:solidFill>
                  <a:prstClr val="white">
                    <a:lumMod val="95000"/>
                  </a:prstClr>
                </a:solidFill>
              </a:rPr>
              <a:pPr>
                <a:defRPr/>
              </a:pPr>
              <a:t>10/1/2019</a:t>
            </a:fld>
            <a:endParaRPr lang="en-US" dirty="0">
              <a:solidFill>
                <a:prstClr val="white">
                  <a:lumMod val="9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4BC93891-C5E2-4305-BC60-7277EB2EF12A}" type="slidenum">
              <a:rPr lang="en-US">
                <a:solidFill>
                  <a:prstClr val="white">
                    <a:lumMod val="95000"/>
                  </a:prstClr>
                </a:solidFill>
              </a:rPr>
              <a:pPr>
                <a:defRPr/>
              </a:pPr>
              <a:t>‹#›</a:t>
            </a:fld>
            <a:endParaRPr lang="en-US" dirty="0">
              <a:solidFill>
                <a:prstClr val="white">
                  <a:lumMod val="95000"/>
                </a:prstClr>
              </a:solidFill>
            </a:endParaRPr>
          </a:p>
        </p:txBody>
      </p:sp>
      <p:sp>
        <p:nvSpPr>
          <p:cNvPr id="7" name="Content Placeholder 2"/>
          <p:cNvSpPr>
            <a:spLocks noGrp="1"/>
          </p:cNvSpPr>
          <p:nvPr>
            <p:ph sz="half" idx="12"/>
          </p:nvPr>
        </p:nvSpPr>
        <p:spPr>
          <a:xfrm>
            <a:off x="190500" y="1570974"/>
            <a:ext cx="723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290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74875"/>
            <a:ext cx="3582988"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A54413-C18E-4001-984D-4C1E1DBDEDF3}" type="datetime1">
              <a:rPr lang="en-US">
                <a:solidFill>
                  <a:prstClr val="white">
                    <a:lumMod val="95000"/>
                  </a:prstClr>
                </a:solidFill>
              </a:rPr>
              <a:pPr>
                <a:defRPr/>
              </a:pPr>
              <a:t>10/1/2019</a:t>
            </a:fld>
            <a:endParaRPr lang="en-US" dirty="0">
              <a:solidFill>
                <a:prstClr val="white">
                  <a:lumMod val="95000"/>
                </a:prstClr>
              </a:solidFill>
            </a:endParaRPr>
          </a:p>
        </p:txBody>
      </p:sp>
      <p:sp>
        <p:nvSpPr>
          <p:cNvPr id="8" name="Slide Number Placeholder 5"/>
          <p:cNvSpPr>
            <a:spLocks noGrp="1"/>
          </p:cNvSpPr>
          <p:nvPr>
            <p:ph type="sldNum" sz="quarter" idx="11"/>
          </p:nvPr>
        </p:nvSpPr>
        <p:spPr/>
        <p:txBody>
          <a:bodyPr/>
          <a:lstStyle>
            <a:lvl1pPr>
              <a:defRPr/>
            </a:lvl1pPr>
          </a:lstStyle>
          <a:p>
            <a:pPr>
              <a:defRPr/>
            </a:pPr>
            <a:fld id="{699C1CAC-9493-4734-AF76-084C12E21A64}" type="slidenum">
              <a:rPr lang="en-US">
                <a:solidFill>
                  <a:prstClr val="white">
                    <a:lumMod val="95000"/>
                  </a:prstClr>
                </a:solidFill>
              </a:rPr>
              <a:pPr>
                <a:defRPr/>
              </a:pPr>
              <a:t>‹#›</a:t>
            </a:fld>
            <a:endParaRPr lang="en-US" dirty="0">
              <a:solidFill>
                <a:prstClr val="white">
                  <a:lumMod val="95000"/>
                </a:prstClr>
              </a:solidFill>
            </a:endParaRPr>
          </a:p>
        </p:txBody>
      </p:sp>
    </p:spTree>
    <p:extLst>
      <p:ext uri="{BB962C8B-B14F-4D97-AF65-F5344CB8AC3E}">
        <p14:creationId xmlns:p14="http://schemas.microsoft.com/office/powerpoint/2010/main" val="62555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9EE7F2-5099-4280-A490-8BDDA6966D50}" type="datetime1">
              <a:rPr lang="en-US">
                <a:solidFill>
                  <a:prstClr val="white">
                    <a:lumMod val="95000"/>
                  </a:prstClr>
                </a:solidFill>
              </a:rPr>
              <a:pPr>
                <a:defRPr/>
              </a:pPr>
              <a:t>10/1/2019</a:t>
            </a:fld>
            <a:endParaRPr lang="en-US" dirty="0">
              <a:solidFill>
                <a:prstClr val="white">
                  <a:lumMod val="9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276EB654-892A-4BBF-83D4-F4AD287B3675}" type="slidenum">
              <a:rPr lang="en-US">
                <a:solidFill>
                  <a:prstClr val="white">
                    <a:lumMod val="95000"/>
                  </a:prstClr>
                </a:solidFill>
              </a:rPr>
              <a:pPr>
                <a:defRPr/>
              </a:pPr>
              <a:t>‹#›</a:t>
            </a:fld>
            <a:endParaRPr lang="en-US" dirty="0">
              <a:solidFill>
                <a:prstClr val="white">
                  <a:lumMod val="95000"/>
                </a:prstClr>
              </a:solidFill>
            </a:endParaRPr>
          </a:p>
        </p:txBody>
      </p:sp>
    </p:spTree>
    <p:extLst>
      <p:ext uri="{BB962C8B-B14F-4D97-AF65-F5344CB8AC3E}">
        <p14:creationId xmlns:p14="http://schemas.microsoft.com/office/powerpoint/2010/main" val="412425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96DD00-C2A1-45CE-85B4-7E2FD4D8DEF6}" type="datetime1">
              <a:rPr lang="en-US">
                <a:solidFill>
                  <a:prstClr val="white">
                    <a:lumMod val="95000"/>
                  </a:prstClr>
                </a:solidFill>
              </a:rPr>
              <a:pPr>
                <a:defRPr/>
              </a:pPr>
              <a:t>10/1/2019</a:t>
            </a:fld>
            <a:endParaRPr lang="en-US" dirty="0">
              <a:solidFill>
                <a:prstClr val="white">
                  <a:lumMod val="9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2D2E2AC1-A829-4A3C-A161-781BB2BA6116}" type="slidenum">
              <a:rPr lang="en-US">
                <a:solidFill>
                  <a:prstClr val="white">
                    <a:lumMod val="95000"/>
                  </a:prstClr>
                </a:solidFill>
              </a:rPr>
              <a:pPr>
                <a:defRPr/>
              </a:pPr>
              <a:t>‹#›</a:t>
            </a:fld>
            <a:endParaRPr lang="en-US" dirty="0">
              <a:solidFill>
                <a:prstClr val="white">
                  <a:lumMod val="95000"/>
                </a:prstClr>
              </a:solidFill>
            </a:endParaRPr>
          </a:p>
        </p:txBody>
      </p:sp>
    </p:spTree>
    <p:extLst>
      <p:ext uri="{BB962C8B-B14F-4D97-AF65-F5344CB8AC3E}">
        <p14:creationId xmlns:p14="http://schemas.microsoft.com/office/powerpoint/2010/main" val="365387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914400" y="685800"/>
            <a:ext cx="2551113" cy="4800600"/>
          </a:xfrm>
          <a:prstGeom prst="rect">
            <a:avLst/>
          </a:prstGeom>
          <a:solidFill>
            <a:srgbClr val="F1D5A6"/>
          </a:solidFill>
          <a:ln>
            <a:noFill/>
          </a:ln>
          <a:effectLst>
            <a:outerShdw blurRad="40000" dist="23000" dir="5400000" rotWithShape="0">
              <a:srgbClr val="808080">
                <a:alpha val="34999"/>
              </a:srgbClr>
            </a:outerShdw>
          </a:effectLst>
          <a:extLst/>
        </p:spPr>
        <p:txBody>
          <a:bodyPr/>
          <a:lstStyle/>
          <a:p>
            <a:pPr defTabSz="457200">
              <a:defRPr/>
            </a:pPr>
            <a:endParaRPr lang="en-US" sz="1800" dirty="0">
              <a:solidFill>
                <a:prstClr val="black"/>
              </a:solidFill>
              <a:latin typeface="Arial" charset="0"/>
              <a:ea typeface="ＭＳ Ｐゴシック" pitchFamily="-84" charset="-128"/>
            </a:endParaRPr>
          </a:p>
        </p:txBody>
      </p:sp>
      <p:sp>
        <p:nvSpPr>
          <p:cNvPr id="2" name="Title 1"/>
          <p:cNvSpPr>
            <a:spLocks noGrp="1"/>
          </p:cNvSpPr>
          <p:nvPr>
            <p:ph type="title"/>
          </p:nvPr>
        </p:nvSpPr>
        <p:spPr>
          <a:xfrm>
            <a:off x="914401" y="685800"/>
            <a:ext cx="2551112" cy="7493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85801"/>
            <a:ext cx="5111750" cy="4800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1435100"/>
            <a:ext cx="2551113" cy="4051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EB57670-0C7A-4D49-BF2E-5D63D35DE1C9}" type="datetime1">
              <a:rPr lang="en-US">
                <a:solidFill>
                  <a:prstClr val="white">
                    <a:lumMod val="95000"/>
                  </a:prstClr>
                </a:solidFill>
              </a:rPr>
              <a:pPr>
                <a:defRPr/>
              </a:pPr>
              <a:t>10/1/2019</a:t>
            </a:fld>
            <a:endParaRPr lang="en-US" dirty="0">
              <a:solidFill>
                <a:prstClr val="white">
                  <a:lumMod val="95000"/>
                </a:prstClr>
              </a:solidFill>
            </a:endParaRPr>
          </a:p>
        </p:txBody>
      </p:sp>
      <p:sp>
        <p:nvSpPr>
          <p:cNvPr id="7" name="Slide Number Placeholder 6"/>
          <p:cNvSpPr>
            <a:spLocks noGrp="1"/>
          </p:cNvSpPr>
          <p:nvPr>
            <p:ph type="sldNum" sz="quarter" idx="11"/>
          </p:nvPr>
        </p:nvSpPr>
        <p:spPr/>
        <p:txBody>
          <a:bodyPr/>
          <a:lstStyle>
            <a:lvl1pPr>
              <a:defRPr/>
            </a:lvl1pPr>
          </a:lstStyle>
          <a:p>
            <a:pPr>
              <a:defRPr/>
            </a:pPr>
            <a:fld id="{388AC360-A621-4CA2-85AD-72601AA6F31A}" type="slidenum">
              <a:rPr lang="en-US">
                <a:solidFill>
                  <a:prstClr val="white">
                    <a:lumMod val="95000"/>
                  </a:prstClr>
                </a:solidFill>
              </a:rPr>
              <a:pPr>
                <a:defRPr/>
              </a:pPr>
              <a:t>‹#›</a:t>
            </a:fld>
            <a:endParaRPr lang="en-US" dirty="0">
              <a:solidFill>
                <a:prstClr val="white">
                  <a:lumMod val="95000"/>
                </a:prstClr>
              </a:solidFill>
            </a:endParaRPr>
          </a:p>
        </p:txBody>
      </p:sp>
      <p:sp>
        <p:nvSpPr>
          <p:cNvPr id="8" name="Content Placeholder 2"/>
          <p:cNvSpPr>
            <a:spLocks noGrp="1"/>
          </p:cNvSpPr>
          <p:nvPr>
            <p:ph idx="12"/>
          </p:nvPr>
        </p:nvSpPr>
        <p:spPr>
          <a:xfrm>
            <a:off x="4800600" y="5715000"/>
            <a:ext cx="4121150" cy="990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261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3959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138738"/>
            <a:ext cx="5486400" cy="34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D82822-AE80-414D-8579-7F26A5F03763}" type="datetime1">
              <a:rPr lang="en-US">
                <a:solidFill>
                  <a:prstClr val="white">
                    <a:lumMod val="95000"/>
                  </a:prstClr>
                </a:solidFill>
              </a:rPr>
              <a:pPr>
                <a:defRPr/>
              </a:pPr>
              <a:t>10/1/2019</a:t>
            </a:fld>
            <a:endParaRPr lang="en-US" dirty="0">
              <a:solidFill>
                <a:prstClr val="white">
                  <a:lumMod val="9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0FAB74C4-3A55-43E1-85AC-0A3A7FC29F8B}" type="slidenum">
              <a:rPr lang="en-US">
                <a:solidFill>
                  <a:prstClr val="white">
                    <a:lumMod val="95000"/>
                  </a:prstClr>
                </a:solidFill>
              </a:rPr>
              <a:pPr>
                <a:defRPr/>
              </a:pPr>
              <a:t>‹#›</a:t>
            </a:fld>
            <a:endParaRPr lang="en-US" dirty="0">
              <a:solidFill>
                <a:prstClr val="white">
                  <a:lumMod val="95000"/>
                </a:prstClr>
              </a:solidFill>
            </a:endParaRPr>
          </a:p>
        </p:txBody>
      </p:sp>
    </p:spTree>
    <p:extLst>
      <p:ext uri="{BB962C8B-B14F-4D97-AF65-F5344CB8AC3E}">
        <p14:creationId xmlns:p14="http://schemas.microsoft.com/office/powerpoint/2010/main" val="407265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714625"/>
            <a:ext cx="9144000" cy="2743200"/>
          </a:xfrm>
          <a:prstGeom prst="rect">
            <a:avLst/>
          </a:prstGeom>
          <a:solidFill>
            <a:srgbClr val="F1D5A6"/>
          </a:solidFill>
          <a:ln>
            <a:noFill/>
          </a:ln>
          <a:effectLst>
            <a:outerShdw blurRad="40000" dist="23000" dir="5400000" rotWithShape="0">
              <a:srgbClr val="808080">
                <a:alpha val="34999"/>
              </a:srgbClr>
            </a:outerShdw>
          </a:effectLst>
          <a:extLst/>
        </p:spPr>
        <p:txBody>
          <a:bodyPr/>
          <a:lstStyle/>
          <a:p>
            <a:pPr defTabSz="457200">
              <a:defRPr/>
            </a:pPr>
            <a:endParaRPr lang="en-US" sz="1800" dirty="0">
              <a:solidFill>
                <a:prstClr val="black"/>
              </a:solidFill>
              <a:latin typeface="Arial" charset="0"/>
              <a:ea typeface="ＭＳ Ｐゴシック" pitchFamily="-84" charset="-128"/>
            </a:endParaRPr>
          </a:p>
        </p:txBody>
      </p:sp>
      <p:sp>
        <p:nvSpPr>
          <p:cNvPr id="2" name="Title 1"/>
          <p:cNvSpPr>
            <a:spLocks noGrp="1"/>
          </p:cNvSpPr>
          <p:nvPr>
            <p:ph type="title"/>
          </p:nvPr>
        </p:nvSpPr>
        <p:spPr>
          <a:xfrm>
            <a:off x="722313" y="40909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715207"/>
            <a:ext cx="7772400" cy="1375780"/>
          </a:xfrm>
        </p:spPr>
        <p:txBody>
          <a:bodyPr anchor="b"/>
          <a:lstStyle>
            <a:lvl1pPr marL="0" indent="0">
              <a:buNone/>
              <a:defRPr sz="2000">
                <a:solidFill>
                  <a:schemeClr val="tx1"/>
                </a:solidFill>
                <a:latin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88CCF3-611B-4ACD-A879-9E1DFDCDC9E2}" type="datetime1">
              <a:rPr lang="en-US">
                <a:solidFill>
                  <a:prstClr val="white">
                    <a:lumMod val="95000"/>
                  </a:prstClr>
                </a:solidFill>
              </a:rPr>
              <a:pPr>
                <a:defRPr/>
              </a:pPr>
              <a:t>10/1/2019</a:t>
            </a:fld>
            <a:endParaRPr lang="en-US" dirty="0">
              <a:solidFill>
                <a:prstClr val="white">
                  <a:lumMod val="9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E62F84AD-E5B1-4EB8-A2CD-2D83139776CB}" type="slidenum">
              <a:rPr lang="en-US">
                <a:solidFill>
                  <a:prstClr val="white">
                    <a:lumMod val="95000"/>
                  </a:prstClr>
                </a:solidFill>
              </a:rPr>
              <a:pPr>
                <a:defRPr/>
              </a:pPr>
              <a:t>‹#›</a:t>
            </a:fld>
            <a:endParaRPr lang="en-US" dirty="0">
              <a:solidFill>
                <a:prstClr val="white">
                  <a:lumMod val="95000"/>
                </a:prstClr>
              </a:solidFill>
            </a:endParaRPr>
          </a:p>
        </p:txBody>
      </p:sp>
    </p:spTree>
    <p:extLst>
      <p:ext uri="{BB962C8B-B14F-4D97-AF65-F5344CB8AC3E}">
        <p14:creationId xmlns:p14="http://schemas.microsoft.com/office/powerpoint/2010/main" val="340262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8" name="Picture 14" descr="C:\Users\srama4\Desktop\BrandGraphicQuarter2.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52500" cy="981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952500" y="5867400"/>
            <a:ext cx="5557838" cy="717550"/>
          </a:xfrm>
          <a:prstGeom prst="rect">
            <a:avLst/>
          </a:prstGeom>
          <a:solidFill>
            <a:srgbClr val="0A3E64"/>
          </a:solidFill>
          <a:ln>
            <a:noFill/>
          </a:ln>
          <a:effectLst>
            <a:outerShdw blurRad="40000" dist="23000" dir="5400000" rotWithShape="0">
              <a:srgbClr val="808080">
                <a:alpha val="34999"/>
              </a:srgbClr>
            </a:outerShdw>
          </a:effectLst>
          <a:extLst/>
        </p:spPr>
        <p:txBody>
          <a:bodyPr anchor="ctr"/>
          <a:lstStyle/>
          <a:p>
            <a:pPr algn="ctr" defTabSz="457200">
              <a:defRPr/>
            </a:pPr>
            <a:endParaRPr lang="en-US" sz="1800" dirty="0">
              <a:solidFill>
                <a:srgbClr val="FFFFFF"/>
              </a:solidFill>
              <a:latin typeface="Calibri" pitchFamily="-84" charset="0"/>
              <a:ea typeface="ＭＳ Ｐゴシック" pitchFamily="-84" charset="-128"/>
            </a:endParaRPr>
          </a:p>
        </p:txBody>
      </p:sp>
      <p:sp>
        <p:nvSpPr>
          <p:cNvPr id="1027" name="Title Placeholder 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914400" y="16002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057400" y="6102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lumMod val="95000"/>
                  </a:schemeClr>
                </a:solidFill>
                <a:latin typeface="Calibri" pitchFamily="-84" charset="0"/>
              </a:defRPr>
            </a:lvl1pPr>
          </a:lstStyle>
          <a:p>
            <a:pPr defTabSz="457200">
              <a:defRPr/>
            </a:pPr>
            <a:fld id="{1A9DC352-6293-4634-BAEF-6CA29ECBED59}" type="datetime1">
              <a:rPr lang="en-US" smtClean="0">
                <a:solidFill>
                  <a:prstClr val="white">
                    <a:lumMod val="95000"/>
                  </a:prstClr>
                </a:solidFill>
                <a:ea typeface="ＭＳ Ｐゴシック" pitchFamily="-84" charset="-128"/>
              </a:rPr>
              <a:pPr defTabSz="457200">
                <a:defRPr/>
              </a:pPr>
              <a:t>10/1/2019</a:t>
            </a:fld>
            <a:endParaRPr lang="en-US" dirty="0">
              <a:solidFill>
                <a:prstClr val="white">
                  <a:lumMod val="95000"/>
                </a:prstClr>
              </a:solidFill>
              <a:ea typeface="ＭＳ Ｐゴシック" pitchFamily="-84" charset="-128"/>
            </a:endParaRPr>
          </a:p>
        </p:txBody>
      </p:sp>
      <p:sp>
        <p:nvSpPr>
          <p:cNvPr id="6" name="Slide Number Placeholder 5"/>
          <p:cNvSpPr>
            <a:spLocks noGrp="1"/>
          </p:cNvSpPr>
          <p:nvPr>
            <p:ph type="sldNum" sz="quarter" idx="4"/>
          </p:nvPr>
        </p:nvSpPr>
        <p:spPr>
          <a:xfrm>
            <a:off x="1295400" y="6096000"/>
            <a:ext cx="685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lumMod val="95000"/>
                  </a:schemeClr>
                </a:solidFill>
                <a:latin typeface="Calibri" pitchFamily="-84" charset="0"/>
              </a:defRPr>
            </a:lvl1pPr>
          </a:lstStyle>
          <a:p>
            <a:pPr defTabSz="457200">
              <a:defRPr/>
            </a:pPr>
            <a:fld id="{008F8F31-07AD-4119-9D1A-ED4297232F19}" type="slidenum">
              <a:rPr lang="en-US" smtClean="0">
                <a:solidFill>
                  <a:prstClr val="white">
                    <a:lumMod val="95000"/>
                  </a:prstClr>
                </a:solidFill>
                <a:ea typeface="ＭＳ Ｐゴシック" pitchFamily="-84" charset="-128"/>
              </a:rPr>
              <a:pPr defTabSz="457200">
                <a:defRPr/>
              </a:pPr>
              <a:t>‹#›</a:t>
            </a:fld>
            <a:endParaRPr lang="en-US" dirty="0">
              <a:solidFill>
                <a:prstClr val="white">
                  <a:lumMod val="95000"/>
                </a:prstClr>
              </a:solidFill>
              <a:ea typeface="ＭＳ Ｐゴシック" pitchFamily="-84" charset="-128"/>
            </a:endParaRPr>
          </a:p>
        </p:txBody>
      </p:sp>
      <p:pic>
        <p:nvPicPr>
          <p:cNvPr id="1031"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96100" y="5867400"/>
            <a:ext cx="18288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69" y="5156200"/>
            <a:ext cx="933450" cy="1428750"/>
          </a:xfrm>
          <a:prstGeom prst="rect">
            <a:avLst/>
          </a:prstGeom>
        </p:spPr>
      </p:pic>
    </p:spTree>
    <p:extLst>
      <p:ext uri="{BB962C8B-B14F-4D97-AF65-F5344CB8AC3E}">
        <p14:creationId xmlns:p14="http://schemas.microsoft.com/office/powerpoint/2010/main" val="5894708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20" r:id="rId11"/>
  </p:sldLayoutIdLst>
  <p:timing>
    <p:tnLst>
      <p:par>
        <p:cTn id="1" dur="indefinite" restart="never" nodeType="tmRoot"/>
      </p:par>
    </p:tnLst>
  </p:timing>
  <p:txStyles>
    <p:titleStyle>
      <a:lvl1pPr algn="l" defTabSz="457200" rtl="0" eaLnBrk="1" fontAlgn="base" hangingPunct="1">
        <a:spcBef>
          <a:spcPct val="0"/>
        </a:spcBef>
        <a:spcAft>
          <a:spcPct val="0"/>
        </a:spcAft>
        <a:defRPr sz="4400" kern="1200">
          <a:solidFill>
            <a:schemeClr val="tx1"/>
          </a:solidFill>
          <a:latin typeface="+mn-lt"/>
          <a:ea typeface="ＭＳ Ｐゴシック" pitchFamily="-84" charset="-128"/>
          <a:cs typeface="Arial"/>
        </a:defRPr>
      </a:lvl1pPr>
      <a:lvl2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2pPr>
      <a:lvl3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3pPr>
      <a:lvl4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4pPr>
      <a:lvl5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5pPr>
      <a:lvl6pPr marL="4572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9pPr>
    </p:titleStyle>
    <p:bodyStyle>
      <a:lvl1pPr marL="342900" indent="-342900" algn="l" defTabSz="457200" rtl="0" eaLnBrk="1" fontAlgn="base" hangingPunct="1">
        <a:spcBef>
          <a:spcPct val="20000"/>
        </a:spcBef>
        <a:spcAft>
          <a:spcPct val="0"/>
        </a:spcAft>
        <a:buClr>
          <a:srgbClr val="0A3E64"/>
        </a:buClr>
        <a:buFont typeface="Wingdings" pitchFamily="2" charset="2"/>
        <a:buChar char="§"/>
        <a:defRPr sz="3200" kern="1200">
          <a:solidFill>
            <a:schemeClr val="tx1"/>
          </a:solidFill>
          <a:latin typeface="+mj-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Clr>
          <a:srgbClr val="CE783A"/>
        </a:buClr>
        <a:buFont typeface="Arial" charset="0"/>
        <a:buChar char="–"/>
        <a:defRPr sz="2800" kern="1200">
          <a:solidFill>
            <a:schemeClr val="tx1"/>
          </a:solidFill>
          <a:latin typeface="+mj-lt"/>
          <a:ea typeface="ＭＳ Ｐゴシック" pitchFamily="-84" charset="-128"/>
          <a:cs typeface="+mn-cs"/>
        </a:defRPr>
      </a:lvl2pPr>
      <a:lvl3pPr marL="1143000" indent="-228600" algn="l" defTabSz="457200" rtl="0" eaLnBrk="1" fontAlgn="base" hangingPunct="1">
        <a:spcBef>
          <a:spcPct val="20000"/>
        </a:spcBef>
        <a:spcAft>
          <a:spcPct val="0"/>
        </a:spcAft>
        <a:buClr>
          <a:srgbClr val="F1D5A6"/>
        </a:buClr>
        <a:buFont typeface="Arial" charset="0"/>
        <a:buChar char="•"/>
        <a:defRPr sz="2400" kern="1200">
          <a:solidFill>
            <a:schemeClr val="tx1"/>
          </a:solidFill>
          <a:latin typeface="+mj-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ederalreserve.gov/releases/g19/Current/"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penaccesstextbooks.org/pdf/2012_Florida_Student_Textbook_Survey.pdf"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penedgroup.or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http://openedgroup.org/"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ehd.umn.edu/people/david/" TargetMode="External"/><Relationship Id="rId2" Type="http://schemas.openxmlformats.org/officeDocument/2006/relationships/hyperlink" Target="https://www.slideshare.net/djernst" TargetMode="External"/><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uisjournal.com/features/2017/02/24/uis-cares-food-pantry-free-resources-for-all-currently-enrolled-uis-student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What is OER? </a:t>
            </a:r>
            <a:br>
              <a:rPr lang="en-US" dirty="0" smtClean="0"/>
            </a:br>
            <a:r>
              <a:rPr lang="en-US" dirty="0" smtClean="0"/>
              <a:t>Why is it Important?</a:t>
            </a:r>
            <a:endParaRPr lang="en-US" dirty="0"/>
          </a:p>
        </p:txBody>
      </p:sp>
      <p:sp>
        <p:nvSpPr>
          <p:cNvPr id="3" name="Subtitle 2"/>
          <p:cNvSpPr>
            <a:spLocks noGrp="1"/>
          </p:cNvSpPr>
          <p:nvPr>
            <p:ph type="subTitle" idx="1"/>
          </p:nvPr>
        </p:nvSpPr>
        <p:spPr/>
        <p:txBody>
          <a:bodyPr/>
          <a:lstStyle/>
          <a:p>
            <a:endParaRPr lang="en-US" dirty="0" smtClean="0"/>
          </a:p>
          <a:p>
            <a:r>
              <a:rPr lang="en-US" dirty="0" smtClean="0"/>
              <a:t>H. Stephen McMinn</a:t>
            </a:r>
          </a:p>
        </p:txBody>
      </p:sp>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8C8DAFD2-86F1-4CB4-B915-539FAB6F3E74}" type="slidenum">
              <a:rPr lang="en-US" smtClean="0"/>
              <a:t>1</a:t>
            </a:fld>
            <a:endParaRPr lang="en-US" dirty="0"/>
          </a:p>
        </p:txBody>
      </p:sp>
    </p:spTree>
    <p:extLst>
      <p:ext uri="{BB962C8B-B14F-4D97-AF65-F5344CB8AC3E}">
        <p14:creationId xmlns:p14="http://schemas.microsoft.com/office/powerpoint/2010/main" val="2004392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3562"/>
            <a:ext cx="7772400" cy="427038"/>
          </a:xfrm>
        </p:spPr>
        <p:txBody>
          <a:bodyPr/>
          <a:lstStyle/>
          <a:p>
            <a:pPr lvl="0" algn="ctr"/>
            <a:r>
              <a:rPr lang="en-US" sz="1800" dirty="0">
                <a:solidFill>
                  <a:srgbClr val="000000"/>
                </a:solidFill>
              </a:rPr>
              <a:t>US Higher Education Funding - $/</a:t>
            </a:r>
            <a:r>
              <a:rPr lang="en-US" sz="1800" dirty="0" smtClean="0">
                <a:solidFill>
                  <a:srgbClr val="000000"/>
                </a:solidFill>
              </a:rPr>
              <a:t>FTE</a:t>
            </a:r>
            <a:endParaRPr lang="en-US" sz="1800" dirty="0"/>
          </a:p>
        </p:txBody>
      </p:sp>
      <p:pic>
        <p:nvPicPr>
          <p:cNvPr id="4" name="Content Placeholder 3" descr="Graph of the US Higher Education Funding from State Funding and Tuition Revenue:&#10;1991: State funding: 8600 dollars, Tuition Revenue: 3000 dollars.&#10;1993: State funding: 7800 dollars, Tuition Revenue: 3500 dollars.&#10;1995: State funding: 8200 dollars, Tuition Revenue: 3700 dollars.&#10;1997: State funding: 8600 dollars, Tuition Revenue: 3900 dollars.&#10;1999: State funding: 9100 dollars, Tuition Revenue: 3900 dollars.&#10;2001: State funding: 9300 dollars, Tuition Revenue: 3800 dollars.&#10;2003: State funding: 8200 dollars, Tuition Revenue: 4000 dollars.&#10;2005: State funding: 7700 dollars, Tuition Revenue: 4300 dollars.&#10;2007: State funding: 8300 dollars, Tuition Revenue: 4700 dollars.&#10;2009: State funding: 7800 dollars, Tuition Revenue: 4700 dollars.&#10;2011: State funding: 6900 dollars, Tuition Revenue: 5100 dollars.&#10;2013: State funding: 6400 dollars, Tuition Revenue: 5800 dollars.&#10;2015: State funding: 7100 dollars, Tuition Revenue: 6200 dolla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90600"/>
            <a:ext cx="8991600" cy="4815552"/>
          </a:xfrm>
        </p:spPr>
      </p:pic>
    </p:spTree>
    <p:extLst>
      <p:ext uri="{BB962C8B-B14F-4D97-AF65-F5344CB8AC3E}">
        <p14:creationId xmlns:p14="http://schemas.microsoft.com/office/powerpoint/2010/main" val="73538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41756" y="412845"/>
            <a:ext cx="7772400" cy="1143000"/>
          </a:xfrm>
        </p:spPr>
        <p:txBody>
          <a:bodyPr/>
          <a:lstStyle/>
          <a:p>
            <a:r>
              <a:rPr lang="en-US" altLang="en-US" dirty="0" smtClean="0"/>
              <a:t>UIS State Support per Income Fund Dollar</a:t>
            </a:r>
          </a:p>
        </p:txBody>
      </p:sp>
      <p:sp>
        <p:nvSpPr>
          <p:cNvPr id="2" name="Slide Number Placeholder 1"/>
          <p:cNvSpPr>
            <a:spLocks noGrp="1"/>
          </p:cNvSpPr>
          <p:nvPr>
            <p:ph type="sldNum" sz="quarter" idx="4294967295"/>
          </p:nvPr>
        </p:nvSpPr>
        <p:spPr>
          <a:xfrm>
            <a:off x="6553201" y="5624513"/>
            <a:ext cx="2133599" cy="273843"/>
          </a:xfrm>
          <a:prstGeom prst="rect">
            <a:avLst/>
          </a:prstGeom>
        </p:spPr>
        <p:txBody>
          <a:bodyPr/>
          <a:lstStyle/>
          <a:p>
            <a:fld id="{22D79CE5-2DA5-574C-B8EA-52C258240BAB}" type="slidenum">
              <a:rPr lang="en-US" smtClean="0"/>
              <a:pPr/>
              <a:t>11</a:t>
            </a:fld>
            <a:endParaRPr lang="en-US" dirty="0"/>
          </a:p>
        </p:txBody>
      </p:sp>
      <p:pic>
        <p:nvPicPr>
          <p:cNvPr id="4" name="Content Placeholder 3" descr="Graph of University of Illinois at Springfield State Support per Income Fund Dollar in the Fiscal Years 2002 to 2019, comparing GRF / UIF to Including Payments on Behalf and University Administration:&#10;2002: GRF / UIF: 3.14 dollars, Including Payments on Behalf and University Administration: 4.43 dollars.&#10;2003: GRF / UIF: 2.50 dollars, Including Payments on Behalf and University Administration: 3.69 dollars.&#10;2004: GRF / UIF: 1.96 dollars, Including Payments on Behalf and University Administration: 3.18 dollars.&#10;2005: GRF / UIF: 1.55 dollars, Including Payments on Behalf and University Administration: 2.56 dollars.&#10;2006: GRF / UIF: 1.56 dollars, Including Payments on Behalf and University Administration: 2.55 dollars.&#10;2007: GRF / UIF: 1.12 dollars, Including Payments on Behalf and University Administration: 1.96 dollars.&#10;2008: GRF / UIF: 0.98 dollars, Including Payments on Behalf and University Administration: 1.80 dollars.&#10;2009: GRF / UIF: 0.96 dollars, Including Payments on Behalf and University Administration: 1.74 dollars.&#10;2010: GRF / UIF: 0.95 dollars, Including Payments on Behalf and University Administration: 1.87 dollars.&#10;2011: GRF / UIF: 0.80 dollars, Including Payments on Behalf and University Administration: 1.67 dollars.&#10;2012: GRF / UIF: 0.69 dollars, Including Payments on Behalf and University Administration: 1.59 dollars.&#10;2013: GRF / UIF: 0.59 dollars, Including Payments on Behalf and University Administration: 1.61 dollars.&#10;2014: GRF / UIF: 0.57 dollars, Including Payments on Behalf and University Administration: 1.56 dollars.&#10;2015: GRF / UIF: 0.53 dollars, Including Payments on Behalf and University Administration: 1.51 dollars.&#10;2016: GRF / UIF: 0.11 dollars, Including Payments on Behalf and University Administration: 0.99 dollars.&#10;2017: GRF / UIF: 0.43 dollars, Including Payments on Behalf and University Administration: 1.38 dollars.&#10;2018: GRF / UIF: 0.40 dollars, Including Payments on Behalf and University Administration: 1.52 dollars.&#10;2019: GRF / UIF: 0.41 dollars, Including Payments on Behalf and University Administration: 1.55 dollars."/>
          <p:cNvPicPr>
            <a:picLocks noGrp="1" noChangeAspect="1"/>
          </p:cNvPicPr>
          <p:nvPr>
            <p:ph idx="1"/>
          </p:nvPr>
        </p:nvPicPr>
        <p:blipFill>
          <a:blip r:embed="rId2"/>
          <a:stretch>
            <a:fillRect/>
          </a:stretch>
        </p:blipFill>
        <p:spPr>
          <a:xfrm>
            <a:off x="1170140" y="412845"/>
            <a:ext cx="7671156" cy="5059362"/>
          </a:xfrm>
          <a:prstGeom prst="rect">
            <a:avLst/>
          </a:prstGeom>
        </p:spPr>
      </p:pic>
    </p:spTree>
    <p:extLst>
      <p:ext uri="{BB962C8B-B14F-4D97-AF65-F5344CB8AC3E}">
        <p14:creationId xmlns:p14="http://schemas.microsoft.com/office/powerpoint/2010/main" val="2940129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019800" cy="1143000"/>
          </a:xfrm>
        </p:spPr>
        <p:txBody>
          <a:bodyPr/>
          <a:lstStyle/>
          <a:p>
            <a:r>
              <a:rPr lang="en-US" altLang="en-US" sz="1400" b="1" dirty="0"/>
              <a:t>University of Illinois</a:t>
            </a:r>
            <a:br>
              <a:rPr lang="en-US" altLang="en-US" sz="1400" b="1" dirty="0"/>
            </a:br>
            <a:r>
              <a:rPr lang="en-US" altLang="en-US" sz="1400" b="1" dirty="0"/>
              <a:t>Almost half of Full-time Undergraduate Students pay less </a:t>
            </a:r>
            <a:br>
              <a:rPr lang="en-US" altLang="en-US" sz="1400" b="1" dirty="0"/>
            </a:br>
            <a:r>
              <a:rPr lang="en-US" altLang="en-US" sz="1400" b="1" dirty="0"/>
              <a:t>than full tuition price</a:t>
            </a:r>
            <a:br>
              <a:rPr lang="en-US" altLang="en-US" sz="1400" b="1" dirty="0"/>
            </a:br>
            <a:r>
              <a:rPr lang="en-US" altLang="en-US" sz="1400" b="1" dirty="0"/>
              <a:t>Fall 2015 – All Students</a:t>
            </a:r>
            <a:endParaRPr lang="en-US" sz="1400" dirty="0"/>
          </a:p>
        </p:txBody>
      </p:sp>
      <p:pic>
        <p:nvPicPr>
          <p:cNvPr id="5" name="Content Placeholder 4" descr="Three pie graphs showing the breakdown of students who pay differing amounts in tuition at the three U of I campuses:&#10;Urbana Champaign:&#10;51 percent of students pay full tuition and fees.&#10;24 percent pay more than 3000 dollars but less than full tuition.&#10;15 percent pay nothing.&#10;10 percent pay between 1 and 2999 dollars.&#10;Chicago:&#10;35 percent of students pay full tuition and fees.&#10;30 percent pay between 1 and 2999 dollars.&#10;20 percent pay nothing.&#10;15 percent pay less than full tuition but more than 3000 dollars.&#10;Springfield:&#10;33 percent of students pay between 1 and 2999 dollars.&#10;25 percent pay full tuition and fees.&#10;24 percent pay nothing&#10;18 percent pay less than full tuition but more than 3000 dollars.&#10;Based on Fall 2015 Full-time Undergraduat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331" y="1778354"/>
            <a:ext cx="7267269" cy="4043007"/>
          </a:xfrm>
        </p:spPr>
      </p:pic>
    </p:spTree>
    <p:extLst>
      <p:ext uri="{BB962C8B-B14F-4D97-AF65-F5344CB8AC3E}">
        <p14:creationId xmlns:p14="http://schemas.microsoft.com/office/powerpoint/2010/main" val="351926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002191"/>
            <a:ext cx="7772400" cy="258762"/>
          </a:xfrm>
        </p:spPr>
        <p:txBody>
          <a:bodyPr/>
          <a:lstStyle/>
          <a:p>
            <a:pPr lvl="0" algn="ctr"/>
            <a:r>
              <a:rPr lang="en-US" sz="1800" dirty="0">
                <a:solidFill>
                  <a:srgbClr val="000000"/>
                </a:solidFill>
              </a:rPr>
              <a:t>US </a:t>
            </a:r>
            <a:r>
              <a:rPr lang="en-US" sz="1800" dirty="0" smtClean="0">
                <a:solidFill>
                  <a:srgbClr val="000000"/>
                </a:solidFill>
              </a:rPr>
              <a:t>Debt</a:t>
            </a:r>
            <a:endParaRPr lang="en-US" sz="1800" dirty="0"/>
          </a:p>
        </p:txBody>
      </p:sp>
      <p:pic>
        <p:nvPicPr>
          <p:cNvPr id="8" name="Content Placeholder 7" descr="Graph of the US Debt showing Consumer Revolving Credit and Student Loan Debt:&#10;2006: Consumer Revolving Credit: 840 billion dollars, Student Loan Debt: 480 billion dollars.&#10;2007: Consumer Revolving Credit: 920 billion dollars, Student Loan Debt: 520 billion dollars.&#10;2008: Consumer Revolving Credit: 1000 billion dollars, Student Loan Debt: 590 billion dollars.&#10;2009: Consumer Revolving Credit: 1000 billion dollars, Student Loan Debt: 680 billion dollars.&#10;2010: Consumer Revolving Credit: 910 billion dollars, Student Loan Debt: 770 billion dollars.&#10;2011: Consumer Revolving Credit: 840 billion dollars, Student Loan Debt: 850 billion dollars.&#10;2012: Consumer Revolving Credit: 840 billion dollars, Student Loan Debt: 960 billion dollars.&#10;2013: Consumer Revolving Credit: 840 billion dollars, Student Loan Debt: 1060 billion dollars.&#10;2014: Consumer Revolving Credit: 850 billion dollars, Student Loan Debt: 1150 billion dollars.&#10;2015: Consumer Revolving Credit: 890 billion dollars, Student Loan Debt: 1230 billion dollars.&#10;2016: Consumer Revolving Credit: 940 billion dollars, Student Loan Debt: 1310 billion dollars.&#10;2017: Consumer Revolving Credit: 1000 billion dollars, Student Loan Debt: 1400 billion dollars."/>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1295400"/>
            <a:ext cx="9056685" cy="4584063"/>
          </a:xfrm>
        </p:spPr>
      </p:pic>
      <p:sp>
        <p:nvSpPr>
          <p:cNvPr id="6" name="Content Placeholder 5"/>
          <p:cNvSpPr>
            <a:spLocks noGrp="1"/>
          </p:cNvSpPr>
          <p:nvPr>
            <p:ph sz="half" idx="2"/>
          </p:nvPr>
        </p:nvSpPr>
        <p:spPr>
          <a:xfrm>
            <a:off x="-1" y="6659090"/>
            <a:ext cx="4267200" cy="198910"/>
          </a:xfrm>
        </p:spPr>
        <p:txBody>
          <a:bodyPr/>
          <a:lstStyle/>
          <a:p>
            <a:pPr marL="0" lvl="0" indent="0">
              <a:buNone/>
            </a:pPr>
            <a:r>
              <a:rPr lang="en-US" sz="1100" dirty="0" smtClean="0">
                <a:hlinkClick r:id="rId3"/>
              </a:rPr>
              <a:t>Federal Reserve</a:t>
            </a:r>
            <a:endParaRPr lang="en-US" sz="1100" dirty="0"/>
          </a:p>
        </p:txBody>
      </p:sp>
    </p:spTree>
    <p:extLst>
      <p:ext uri="{BB962C8B-B14F-4D97-AF65-F5344CB8AC3E}">
        <p14:creationId xmlns:p14="http://schemas.microsoft.com/office/powerpoint/2010/main" val="1459256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Textbooks</a:t>
            </a:r>
            <a:endParaRPr lang="en-US" dirty="0"/>
          </a:p>
        </p:txBody>
      </p:sp>
      <p:sp>
        <p:nvSpPr>
          <p:cNvPr id="6" name="Text Placeholder 5"/>
          <p:cNvSpPr>
            <a:spLocks noGrp="1"/>
          </p:cNvSpPr>
          <p:nvPr>
            <p:ph type="body" idx="1"/>
          </p:nvPr>
        </p:nvSpPr>
        <p:spPr/>
        <p:txBody>
          <a:bodyPr anchor="b"/>
          <a:lstStyle/>
          <a:p>
            <a:r>
              <a:rPr lang="en-US" dirty="0" smtClean="0"/>
              <a:t>Nationally </a:t>
            </a:r>
            <a:endParaRPr lang="en-US" dirty="0"/>
          </a:p>
        </p:txBody>
      </p:sp>
      <p:pic>
        <p:nvPicPr>
          <p:cNvPr id="10" name="Content Placeholder 9" descr="text:&#10;the average student should budget 1220 to 1420 dollars for textbooks and course materials in 2017 and 2018."/>
          <p:cNvPicPr>
            <a:picLocks noGrp="1" noChangeAspect="1"/>
          </p:cNvPicPr>
          <p:nvPr>
            <p:ph sz="half" idx="2"/>
          </p:nvPr>
        </p:nvPicPr>
        <p:blipFill>
          <a:blip r:embed="rId2"/>
          <a:stretch>
            <a:fillRect/>
          </a:stretch>
        </p:blipFill>
        <p:spPr>
          <a:xfrm>
            <a:off x="544933" y="3112294"/>
            <a:ext cx="3868340" cy="1414880"/>
          </a:xfrm>
          <a:prstGeom prst="rect">
            <a:avLst/>
          </a:prstGeom>
        </p:spPr>
      </p:pic>
      <p:sp>
        <p:nvSpPr>
          <p:cNvPr id="8" name="Text Placeholder 7"/>
          <p:cNvSpPr>
            <a:spLocks noGrp="1"/>
          </p:cNvSpPr>
          <p:nvPr>
            <p:ph type="body" sz="quarter" idx="3"/>
          </p:nvPr>
        </p:nvSpPr>
        <p:spPr/>
        <p:txBody>
          <a:bodyPr/>
          <a:lstStyle/>
          <a:p>
            <a:r>
              <a:rPr lang="en-US" dirty="0" smtClean="0"/>
              <a:t>Illinois</a:t>
            </a:r>
            <a:endParaRPr lang="en-US" dirty="0"/>
          </a:p>
        </p:txBody>
      </p:sp>
      <p:sp>
        <p:nvSpPr>
          <p:cNvPr id="9" name="Content Placeholder 8"/>
          <p:cNvSpPr>
            <a:spLocks noGrp="1"/>
          </p:cNvSpPr>
          <p:nvPr>
            <p:ph sz="quarter" idx="4"/>
          </p:nvPr>
        </p:nvSpPr>
        <p:spPr/>
        <p:txBody>
          <a:bodyPr/>
          <a:lstStyle/>
          <a:p>
            <a:pPr marL="0" indent="0" algn="ctr">
              <a:buNone/>
            </a:pPr>
            <a:endParaRPr lang="en-US" sz="3300" dirty="0"/>
          </a:p>
          <a:p>
            <a:pPr marL="0" indent="0" algn="ctr">
              <a:buNone/>
            </a:pPr>
            <a:endParaRPr lang="en-US" sz="3300" dirty="0"/>
          </a:p>
          <a:p>
            <a:pPr marL="0" indent="0" algn="ctr">
              <a:buNone/>
            </a:pPr>
            <a:r>
              <a:rPr lang="en-US" sz="3300" dirty="0"/>
              <a:t>Average of Illinois Institutions </a:t>
            </a:r>
          </a:p>
          <a:p>
            <a:pPr marL="0" indent="0" algn="ctr">
              <a:buNone/>
            </a:pPr>
            <a:r>
              <a:rPr lang="en-US" sz="3300" dirty="0"/>
              <a:t>$1,324</a:t>
            </a:r>
          </a:p>
          <a:p>
            <a:endParaRPr lang="en-US" dirty="0"/>
          </a:p>
        </p:txBody>
      </p:sp>
    </p:spTree>
    <p:extLst>
      <p:ext uri="{BB962C8B-B14F-4D97-AF65-F5344CB8AC3E}">
        <p14:creationId xmlns:p14="http://schemas.microsoft.com/office/powerpoint/2010/main" val="134776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772400" cy="258762"/>
          </a:xfrm>
        </p:spPr>
        <p:txBody>
          <a:bodyPr/>
          <a:lstStyle/>
          <a:p>
            <a:pPr lvl="0" algn="ctr"/>
            <a:r>
              <a:rPr lang="en-US" sz="1800" dirty="0">
                <a:solidFill>
                  <a:srgbClr val="000000"/>
                </a:solidFill>
              </a:rPr>
              <a:t>Increase in Textbook </a:t>
            </a:r>
            <a:r>
              <a:rPr lang="en-US" sz="1800" dirty="0" smtClean="0">
                <a:solidFill>
                  <a:srgbClr val="000000"/>
                </a:solidFill>
              </a:rPr>
              <a:t>Prices</a:t>
            </a:r>
            <a:endParaRPr lang="en-US" sz="1800" dirty="0"/>
          </a:p>
        </p:txBody>
      </p:sp>
      <p:pic>
        <p:nvPicPr>
          <p:cNvPr id="4" name="Content Placeholder 3" descr="Graph of the Increase in Textbook Prices comparing Textbooks to CPI:&#10;1980: Textbooks: 0 percent, CPI: 0 percent.&#10;1985: Textbooks: 60 percent, CPI: 35 percent.&#10;1990: Textbooks: 145 percent, CPI: 70 percent.&#10;1995: Textbooks: 200 percent, CPI: 100 percent.&#10;2000: Textbooks: 300 percent, CPI: 115 percent.&#10;2005: Textbooks: 410 percent, CPI: 150 percent.&#10;2010: Textbooks: 620 percent, CPI: 180 percent.&#10;2015: Textbooks: 870 percent, CPI: 200 perc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20551"/>
            <a:ext cx="9144000" cy="4349420"/>
          </a:xfrm>
        </p:spPr>
      </p:pic>
    </p:spTree>
    <p:extLst>
      <p:ext uri="{BB962C8B-B14F-4D97-AF65-F5344CB8AC3E}">
        <p14:creationId xmlns:p14="http://schemas.microsoft.com/office/powerpoint/2010/main" val="86503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prstGeom prst="rect">
            <a:avLst/>
          </a:prstGeom>
        </p:spPr>
        <p:txBody>
          <a:bodyPr>
            <a:normAutofit/>
          </a:bodyPr>
          <a:lstStyle/>
          <a:p>
            <a:pPr lvl="0">
              <a:defRPr sz="1800">
                <a:solidFill>
                  <a:srgbClr val="000000"/>
                </a:solidFill>
                <a:effectLst/>
                <a:uFillTx/>
              </a:defRPr>
            </a:pPr>
            <a:r>
              <a:rPr lang="en-US" sz="4000" dirty="0"/>
              <a:t>Students - Coping with the Cost</a:t>
            </a:r>
            <a:endParaRPr sz="4000" dirty="0"/>
          </a:p>
        </p:txBody>
      </p:sp>
      <p:sp>
        <p:nvSpPr>
          <p:cNvPr id="83" name="Shape 83"/>
          <p:cNvSpPr>
            <a:spLocks noGrp="1"/>
          </p:cNvSpPr>
          <p:nvPr>
            <p:ph idx="1"/>
          </p:nvPr>
        </p:nvSpPr>
        <p:spPr>
          <a:xfrm>
            <a:off x="914400" y="1753553"/>
            <a:ext cx="7772400" cy="3199447"/>
          </a:xfrm>
          <a:prstGeom prst="rect">
            <a:avLst/>
          </a:prstGeom>
        </p:spPr>
        <p:txBody>
          <a:bodyPr>
            <a:normAutofit/>
          </a:bodyPr>
          <a:lstStyle/>
          <a:p>
            <a:pPr marL="660383" indent="-457189">
              <a:buClr>
                <a:srgbClr val="FCB040"/>
              </a:buClr>
              <a:buFont typeface="Arial" charset="0"/>
              <a:buChar char="•"/>
              <a:defRPr sz="1800">
                <a:solidFill>
                  <a:srgbClr val="000000"/>
                </a:solidFill>
                <a:uFillTx/>
              </a:defRPr>
            </a:pPr>
            <a:r>
              <a:rPr sz="3000" dirty="0"/>
              <a:t>Purchase an older edition of the textbook</a:t>
            </a:r>
          </a:p>
          <a:p>
            <a:pPr marL="660383" indent="-457189">
              <a:buClr>
                <a:srgbClr val="FCB040"/>
              </a:buClr>
              <a:buFont typeface="Arial" charset="0"/>
              <a:buChar char="•"/>
              <a:defRPr sz="1800">
                <a:solidFill>
                  <a:srgbClr val="000000"/>
                </a:solidFill>
                <a:uFillTx/>
              </a:defRPr>
            </a:pPr>
            <a:r>
              <a:rPr sz="3000" dirty="0"/>
              <a:t>Delay purchasing the textbook</a:t>
            </a:r>
          </a:p>
          <a:p>
            <a:pPr marL="660383" indent="-457189">
              <a:buClr>
                <a:srgbClr val="FCB040"/>
              </a:buClr>
              <a:buFont typeface="Arial" charset="0"/>
              <a:buChar char="•"/>
              <a:defRPr sz="1800">
                <a:solidFill>
                  <a:srgbClr val="000000"/>
                </a:solidFill>
                <a:uFillTx/>
              </a:defRPr>
            </a:pPr>
            <a:r>
              <a:rPr sz="3000" dirty="0"/>
              <a:t>Never purchase the textbook</a:t>
            </a:r>
            <a:endParaRPr lang="en-US" sz="3000" dirty="0"/>
          </a:p>
          <a:p>
            <a:pPr marL="660383" indent="-457189">
              <a:buClr>
                <a:srgbClr val="FCB040"/>
              </a:buClr>
              <a:buFont typeface="Arial" charset="0"/>
              <a:buChar char="•"/>
              <a:defRPr sz="1800">
                <a:solidFill>
                  <a:srgbClr val="000000"/>
                </a:solidFill>
                <a:uFillTx/>
              </a:defRPr>
            </a:pPr>
            <a:r>
              <a:rPr lang="en-US" sz="3000" dirty="0"/>
              <a:t>Share the textbook with other </a:t>
            </a:r>
            <a:r>
              <a:rPr lang="en-US" sz="3000" dirty="0" smtClean="0"/>
              <a:t>students</a:t>
            </a:r>
            <a:endParaRPr lang="en-US" sz="3000" dirty="0"/>
          </a:p>
          <a:p>
            <a:pPr marL="660383" indent="-457189">
              <a:buClr>
                <a:srgbClr val="FCB040"/>
              </a:buClr>
              <a:buFont typeface="Arial" charset="0"/>
              <a:buChar char="•"/>
              <a:defRPr sz="1800">
                <a:solidFill>
                  <a:srgbClr val="000000"/>
                </a:solidFill>
                <a:uFillTx/>
              </a:defRPr>
            </a:pPr>
            <a:r>
              <a:rPr lang="en-US" sz="3000" dirty="0"/>
              <a:t>Download </a:t>
            </a:r>
            <a:r>
              <a:rPr lang="en-US" sz="3000" dirty="0" smtClean="0"/>
              <a:t>textbook </a:t>
            </a:r>
            <a:r>
              <a:rPr lang="en-US" sz="3000" dirty="0"/>
              <a:t>from the internet</a:t>
            </a:r>
          </a:p>
        </p:txBody>
      </p:sp>
      <p:sp>
        <p:nvSpPr>
          <p:cNvPr id="2" name="Slide Number Placeholder 1"/>
          <p:cNvSpPr>
            <a:spLocks noGrp="1"/>
          </p:cNvSpPr>
          <p:nvPr>
            <p:ph type="sldNum" sz="quarter" idx="4294967295"/>
          </p:nvPr>
        </p:nvSpPr>
        <p:spPr>
          <a:xfrm>
            <a:off x="6553201" y="5624513"/>
            <a:ext cx="2133599" cy="273843"/>
          </a:xfrm>
          <a:prstGeom prst="rect">
            <a:avLst/>
          </a:prstGeom>
        </p:spPr>
        <p:txBody>
          <a:bodyPr/>
          <a:lstStyle/>
          <a:p>
            <a:fld id="{22D79CE5-2DA5-574C-B8EA-52C258240BAB}" type="slidenum">
              <a:rPr lang="en-US" smtClean="0"/>
              <a:pPr/>
              <a:t>16</a:t>
            </a:fld>
            <a:endParaRPr lang="en-US" dirty="0"/>
          </a:p>
        </p:txBody>
      </p:sp>
    </p:spTree>
    <p:extLst>
      <p:ext uri="{BB962C8B-B14F-4D97-AF65-F5344CB8AC3E}">
        <p14:creationId xmlns:p14="http://schemas.microsoft.com/office/powerpoint/2010/main" val="96572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chor="t">
            <a:normAutofit/>
          </a:bodyPr>
          <a:lstStyle/>
          <a:p>
            <a:r>
              <a:rPr lang="en-US" dirty="0" smtClean="0"/>
              <a:t>Some Facts/Student Surveys*….</a:t>
            </a:r>
            <a:endParaRPr lang="en-US" dirty="0"/>
          </a:p>
        </p:txBody>
      </p:sp>
      <p:pic>
        <p:nvPicPr>
          <p:cNvPr id="6" name="Content Placeholder 5" descr="Table showing the percent of positive student responses to the completions of the question that begins &quot;In your academic career, has the cost of required textbooks caused you to. . .&quot;&#10;Not purchase the required textbook:&#10;2012: 63.6 percent, 2016: 66.5 percent.&#10;Take fewer courses:&#10;2012: 49.2 percent, 2016: 47.6 percent.&#10;Not register for a specific course:&#10;2012: 45.1 percent, 2016: 45.5 percent.&#10;Earn a poor grade:&#10;2012: 33.9 percent, 2016: 37.6 percent.&#10;Drop a course:&#10;2012: 26.7 percent, 2016: 26.1 percent.&#10;Fail a course:&#10;2012: 17.0 percent, 2016: 19.8 percent."/>
          <p:cNvPicPr>
            <a:picLocks noGrp="1" noChangeAspect="1"/>
          </p:cNvPicPr>
          <p:nvPr>
            <p:ph idx="1"/>
          </p:nvPr>
        </p:nvPicPr>
        <p:blipFill>
          <a:blip r:embed="rId2"/>
          <a:stretch>
            <a:fillRect/>
          </a:stretch>
        </p:blipFill>
        <p:spPr>
          <a:xfrm>
            <a:off x="3465513" y="1752600"/>
            <a:ext cx="5236723" cy="2753683"/>
          </a:xfrm>
          <a:prstGeom prst="rect">
            <a:avLst/>
          </a:prstGeom>
        </p:spPr>
      </p:pic>
      <p:sp>
        <p:nvSpPr>
          <p:cNvPr id="5" name="Text Placeholder 4"/>
          <p:cNvSpPr>
            <a:spLocks noGrp="1"/>
          </p:cNvSpPr>
          <p:nvPr>
            <p:ph type="body" sz="half" idx="2"/>
          </p:nvPr>
        </p:nvSpPr>
        <p:spPr>
          <a:solidFill>
            <a:schemeClr val="tx2">
              <a:lumMod val="20000"/>
              <a:lumOff val="80000"/>
            </a:schemeClr>
          </a:solidFill>
        </p:spPr>
        <p:txBody>
          <a:bodyPr>
            <a:normAutofit/>
          </a:bodyPr>
          <a:lstStyle/>
          <a:p>
            <a:r>
              <a:rPr lang="en-US" sz="3000" dirty="0"/>
              <a:t>Q:  In your academic career, has the cost of required textbooks caused you to:</a:t>
            </a:r>
          </a:p>
        </p:txBody>
      </p:sp>
      <p:sp>
        <p:nvSpPr>
          <p:cNvPr id="8" name="Content Placeholder 7"/>
          <p:cNvSpPr>
            <a:spLocks noGrp="1"/>
          </p:cNvSpPr>
          <p:nvPr>
            <p:ph idx="12"/>
          </p:nvPr>
        </p:nvSpPr>
        <p:spPr>
          <a:xfrm>
            <a:off x="5905935" y="5301141"/>
            <a:ext cx="2780865" cy="370517"/>
          </a:xfrm>
        </p:spPr>
        <p:txBody>
          <a:bodyPr/>
          <a:lstStyle/>
          <a:p>
            <a:pPr marL="0" indent="0">
              <a:buNone/>
            </a:pPr>
            <a:r>
              <a:rPr lang="en-US" sz="2000" dirty="0" smtClean="0">
                <a:hlinkClick r:id="rId3"/>
              </a:rPr>
              <a:t>Student Textbook Survey</a:t>
            </a:r>
            <a:endParaRPr lang="en-US" sz="2000" dirty="0"/>
          </a:p>
        </p:txBody>
      </p:sp>
    </p:spTree>
    <p:extLst>
      <p:ext uri="{BB962C8B-B14F-4D97-AF65-F5344CB8AC3E}">
        <p14:creationId xmlns:p14="http://schemas.microsoft.com/office/powerpoint/2010/main" val="938447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p>
            <a:pPr lvl="0">
              <a:defRPr sz="1800">
                <a:solidFill>
                  <a:srgbClr val="000000"/>
                </a:solidFill>
                <a:effectLst/>
                <a:uFillTx/>
              </a:defRPr>
            </a:pPr>
            <a:r>
              <a:rPr sz="3800" dirty="0"/>
              <a:t>What can we do?</a:t>
            </a:r>
          </a:p>
        </p:txBody>
      </p:sp>
      <p:sp>
        <p:nvSpPr>
          <p:cNvPr id="62" name="Shape 62"/>
          <p:cNvSpPr>
            <a:spLocks noGrp="1"/>
          </p:cNvSpPr>
          <p:nvPr>
            <p:ph type="body" idx="1"/>
          </p:nvPr>
        </p:nvSpPr>
        <p:spPr>
          <a:prstGeom prst="rect">
            <a:avLst/>
          </a:prstGeom>
        </p:spPr>
        <p:txBody>
          <a:bodyPr>
            <a:normAutofit/>
          </a:bodyPr>
          <a:lstStyle/>
          <a:p>
            <a:pPr marL="203195" indent="0" defTabSz="237024">
              <a:spcBef>
                <a:spcPts val="1688"/>
              </a:spcBef>
              <a:buNone/>
              <a:defRPr sz="1800">
                <a:solidFill>
                  <a:srgbClr val="000000"/>
                </a:solidFill>
                <a:uFillTx/>
              </a:defRPr>
            </a:pPr>
            <a:r>
              <a:rPr sz="3000" dirty="0">
                <a:solidFill>
                  <a:srgbClr val="C0C5CB"/>
                </a:solidFill>
              </a:rPr>
              <a:t>Tuition and Fees</a:t>
            </a:r>
          </a:p>
          <a:p>
            <a:pPr marL="203195" indent="0" defTabSz="237024">
              <a:spcBef>
                <a:spcPts val="1688"/>
              </a:spcBef>
              <a:buNone/>
              <a:defRPr sz="1800">
                <a:solidFill>
                  <a:srgbClr val="000000"/>
                </a:solidFill>
                <a:uFillTx/>
              </a:defRPr>
            </a:pPr>
            <a:r>
              <a:rPr sz="3000" dirty="0">
                <a:solidFill>
                  <a:srgbClr val="C0C5CB"/>
                </a:solidFill>
              </a:rPr>
              <a:t>Room and Board</a:t>
            </a:r>
          </a:p>
          <a:p>
            <a:pPr marL="203195" indent="0" defTabSz="237024">
              <a:spcBef>
                <a:spcPts val="1688"/>
              </a:spcBef>
              <a:buNone/>
              <a:defRPr sz="1800">
                <a:solidFill>
                  <a:srgbClr val="000000"/>
                </a:solidFill>
                <a:uFillTx/>
              </a:defRPr>
            </a:pPr>
            <a:r>
              <a:rPr sz="3000" dirty="0">
                <a:solidFill>
                  <a:srgbClr val="041636"/>
                </a:solidFill>
              </a:rPr>
              <a:t>Books and Supplies</a:t>
            </a:r>
          </a:p>
          <a:p>
            <a:pPr marL="203195" indent="0" defTabSz="237024">
              <a:spcBef>
                <a:spcPts val="1688"/>
              </a:spcBef>
              <a:buNone/>
              <a:defRPr sz="1800">
                <a:solidFill>
                  <a:srgbClr val="000000"/>
                </a:solidFill>
                <a:uFillTx/>
              </a:defRPr>
            </a:pPr>
            <a:r>
              <a:rPr sz="3000" dirty="0">
                <a:solidFill>
                  <a:srgbClr val="C0C5CB"/>
                </a:solidFill>
              </a:rPr>
              <a:t>Personal Expenses</a:t>
            </a:r>
          </a:p>
          <a:p>
            <a:pPr marL="203195" indent="0" defTabSz="237024">
              <a:spcBef>
                <a:spcPts val="1688"/>
              </a:spcBef>
              <a:buNone/>
              <a:defRPr sz="1800">
                <a:solidFill>
                  <a:srgbClr val="000000"/>
                </a:solidFill>
                <a:uFillTx/>
              </a:defRPr>
            </a:pPr>
            <a:r>
              <a:rPr sz="3000" dirty="0">
                <a:solidFill>
                  <a:srgbClr val="C0C5CB"/>
                </a:solidFill>
              </a:rPr>
              <a:t>Transportation</a:t>
            </a:r>
          </a:p>
        </p:txBody>
      </p:sp>
    </p:spTree>
    <p:extLst>
      <p:ext uri="{BB962C8B-B14F-4D97-AF65-F5344CB8AC3E}">
        <p14:creationId xmlns:p14="http://schemas.microsoft.com/office/powerpoint/2010/main" val="205151159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37" y="76200"/>
            <a:ext cx="7315200" cy="1143000"/>
          </a:xfrm>
        </p:spPr>
        <p:txBody>
          <a:bodyPr/>
          <a:lstStyle/>
          <a:p>
            <a:r>
              <a:rPr lang="en-US" dirty="0" smtClean="0"/>
              <a:t>Why OE – Library Perspective</a:t>
            </a:r>
            <a:endParaRPr lang="en-US" dirty="0"/>
          </a:p>
        </p:txBody>
      </p:sp>
      <p:sp>
        <p:nvSpPr>
          <p:cNvPr id="3" name="Content Placeholder 2"/>
          <p:cNvSpPr>
            <a:spLocks noGrp="1"/>
          </p:cNvSpPr>
          <p:nvPr>
            <p:ph idx="1"/>
          </p:nvPr>
        </p:nvSpPr>
        <p:spPr>
          <a:xfrm>
            <a:off x="974925" y="1295400"/>
            <a:ext cx="7772400" cy="3886200"/>
          </a:xfrm>
        </p:spPr>
        <p:txBody>
          <a:bodyPr/>
          <a:lstStyle/>
          <a:p>
            <a:r>
              <a:rPr lang="en-US" sz="2600" dirty="0" smtClean="0"/>
              <a:t>Opportunities to partner with Faculty</a:t>
            </a:r>
          </a:p>
          <a:p>
            <a:r>
              <a:rPr lang="en-US" sz="2600" dirty="0" smtClean="0"/>
              <a:t>Better understanding of the discipline/topic</a:t>
            </a:r>
          </a:p>
          <a:p>
            <a:r>
              <a:rPr lang="en-US" sz="2600" dirty="0" smtClean="0"/>
              <a:t>Increased use of Library Resources</a:t>
            </a:r>
          </a:p>
          <a:p>
            <a:r>
              <a:rPr lang="en-US" sz="2600" dirty="0" smtClean="0"/>
              <a:t>Faculty appreciate the library as a service unit not a materials/book warehouse</a:t>
            </a:r>
          </a:p>
          <a:p>
            <a:r>
              <a:rPr lang="en-US" sz="2600" dirty="0" smtClean="0"/>
              <a:t>Opportunities to support students as they create information, not just be consumers</a:t>
            </a:r>
          </a:p>
          <a:p>
            <a:r>
              <a:rPr lang="en-US" sz="2600" dirty="0" smtClean="0"/>
              <a:t>Help students achieve academic success!</a:t>
            </a:r>
            <a:endParaRPr lang="en-US" sz="2600" dirty="0"/>
          </a:p>
        </p:txBody>
      </p:sp>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8C8DAFD2-86F1-4CB4-B915-539FAB6F3E74}" type="slidenum">
              <a:rPr lang="en-US" smtClean="0"/>
              <a:t>19</a:t>
            </a:fld>
            <a:endParaRPr lang="en-US" dirty="0"/>
          </a:p>
        </p:txBody>
      </p:sp>
    </p:spTree>
    <p:extLst>
      <p:ext uri="{BB962C8B-B14F-4D97-AF65-F5344CB8AC3E}">
        <p14:creationId xmlns:p14="http://schemas.microsoft.com/office/powerpoint/2010/main" val="3745885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Definitions</a:t>
            </a:r>
          </a:p>
          <a:p>
            <a:r>
              <a:rPr lang="en-US" dirty="0" smtClean="0"/>
              <a:t>Background and Related Initiatives</a:t>
            </a:r>
          </a:p>
          <a:p>
            <a:r>
              <a:rPr lang="en-US" dirty="0" smtClean="0"/>
              <a:t>Why – Depends on Who</a:t>
            </a:r>
          </a:p>
          <a:p>
            <a:pPr lvl="1"/>
            <a:r>
              <a:rPr lang="en-US" dirty="0"/>
              <a:t>Administration – Higher Education – </a:t>
            </a:r>
            <a:r>
              <a:rPr lang="en-US" dirty="0" smtClean="0"/>
              <a:t>Society - Students – Librarians - Faculty</a:t>
            </a:r>
          </a:p>
          <a:p>
            <a:r>
              <a:rPr lang="en-US" dirty="0" smtClean="0"/>
              <a:t>What you can do?</a:t>
            </a:r>
          </a:p>
          <a:p>
            <a:r>
              <a:rPr lang="en-US" dirty="0" smtClean="0"/>
              <a:t>Help!</a:t>
            </a:r>
          </a:p>
          <a:p>
            <a:pPr marL="342900" lvl="1" indent="0">
              <a:buNone/>
            </a:pPr>
            <a:endParaRPr lang="en-US" dirty="0"/>
          </a:p>
        </p:txBody>
      </p:sp>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8C8DAFD2-86F1-4CB4-B915-539FAB6F3E74}" type="slidenum">
              <a:rPr lang="en-US" smtClean="0"/>
              <a:t>2</a:t>
            </a:fld>
            <a:endParaRPr lang="en-US" dirty="0"/>
          </a:p>
        </p:txBody>
      </p:sp>
    </p:spTree>
    <p:extLst>
      <p:ext uri="{BB962C8B-B14F-4D97-AF65-F5344CB8AC3E}">
        <p14:creationId xmlns:p14="http://schemas.microsoft.com/office/powerpoint/2010/main" val="3553277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Types of Educational Materials</a:t>
            </a:r>
          </a:p>
        </p:txBody>
      </p:sp>
      <p:graphicFrame>
        <p:nvGraphicFramePr>
          <p:cNvPr id="4" name="Content Placeholder 3" descr="Table with headers Type of Material, Cost to Students, and Permissions to Faculty and Students."/>
          <p:cNvGraphicFramePr>
            <a:graphicFrameLocks noGrp="1"/>
          </p:cNvGraphicFramePr>
          <p:nvPr>
            <p:ph idx="1"/>
            <p:extLst>
              <p:ext uri="{D42A27DB-BD31-4B8C-83A1-F6EECF244321}">
                <p14:modId xmlns:p14="http://schemas.microsoft.com/office/powerpoint/2010/main" val="3673753891"/>
              </p:ext>
            </p:extLst>
          </p:nvPr>
        </p:nvGraphicFramePr>
        <p:xfrm>
          <a:off x="914400" y="2133600"/>
          <a:ext cx="7239000" cy="2743200"/>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xmlns="" val="3999168682"/>
                    </a:ext>
                  </a:extLst>
                </a:gridCol>
                <a:gridCol w="1676400">
                  <a:extLst>
                    <a:ext uri="{9D8B030D-6E8A-4147-A177-3AD203B41FA5}">
                      <a16:colId xmlns:a16="http://schemas.microsoft.com/office/drawing/2014/main" xmlns="" val="398716906"/>
                    </a:ext>
                  </a:extLst>
                </a:gridCol>
                <a:gridCol w="2971800">
                  <a:extLst>
                    <a:ext uri="{9D8B030D-6E8A-4147-A177-3AD203B41FA5}">
                      <a16:colId xmlns:a16="http://schemas.microsoft.com/office/drawing/2014/main" xmlns="" val="1805322329"/>
                    </a:ext>
                  </a:extLst>
                </a:gridCol>
              </a:tblGrid>
              <a:tr h="548640">
                <a:tc>
                  <a:txBody>
                    <a:bodyPr/>
                    <a:lstStyle/>
                    <a:p>
                      <a:pPr algn="ctr"/>
                      <a:r>
                        <a:rPr lang="en-US" sz="1400" dirty="0" smtClean="0">
                          <a:latin typeface="+mj-lt"/>
                        </a:rPr>
                        <a:t>Type of Material</a:t>
                      </a:r>
                      <a:endParaRPr lang="en-US" sz="1400" dirty="0">
                        <a:latin typeface="+mj-lt"/>
                      </a:endParaRPr>
                    </a:p>
                  </a:txBody>
                  <a:tcPr anchor="b"/>
                </a:tc>
                <a:tc>
                  <a:txBody>
                    <a:bodyPr/>
                    <a:lstStyle/>
                    <a:p>
                      <a:pPr algn="ctr"/>
                      <a:r>
                        <a:rPr lang="en-US" sz="1400" dirty="0" smtClean="0">
                          <a:latin typeface="+mj-lt"/>
                        </a:rPr>
                        <a:t>Cost to Students</a:t>
                      </a:r>
                      <a:endParaRPr lang="en-US" sz="1400" dirty="0">
                        <a:latin typeface="+mj-lt"/>
                      </a:endParaRPr>
                    </a:p>
                  </a:txBody>
                  <a:tcPr anchor="b"/>
                </a:tc>
                <a:tc>
                  <a:txBody>
                    <a:bodyPr/>
                    <a:lstStyle/>
                    <a:p>
                      <a:pPr algn="ctr"/>
                      <a:r>
                        <a:rPr lang="en-US" sz="1400" dirty="0" smtClean="0">
                          <a:latin typeface="+mj-lt"/>
                        </a:rPr>
                        <a:t>Permissions to Faculty and Students</a:t>
                      </a:r>
                      <a:endParaRPr lang="en-US" sz="1400" dirty="0">
                        <a:latin typeface="+mj-lt"/>
                      </a:endParaRPr>
                    </a:p>
                  </a:txBody>
                  <a:tcPr anchor="b"/>
                </a:tc>
                <a:extLst>
                  <a:ext uri="{0D108BD9-81ED-4DB2-BD59-A6C34878D82A}">
                    <a16:rowId xmlns:a16="http://schemas.microsoft.com/office/drawing/2014/main" xmlns="" val="1428058000"/>
                  </a:ext>
                </a:extLst>
              </a:tr>
              <a:tr h="548640">
                <a:tc>
                  <a:txBody>
                    <a:bodyPr/>
                    <a:lstStyle/>
                    <a:p>
                      <a:pPr algn="ctr"/>
                      <a:r>
                        <a:rPr lang="en-US" sz="1400" dirty="0" smtClean="0">
                          <a:latin typeface="+mj-lt"/>
                        </a:rPr>
                        <a:t>Commercial Textbooks</a:t>
                      </a:r>
                      <a:endParaRPr lang="en-US" sz="1400" dirty="0">
                        <a:latin typeface="+mj-lt"/>
                      </a:endParaRPr>
                    </a:p>
                  </a:txBody>
                  <a:tcPr anchor="b"/>
                </a:tc>
                <a:tc>
                  <a:txBody>
                    <a:bodyPr/>
                    <a:lstStyle/>
                    <a:p>
                      <a:pPr algn="l"/>
                      <a:r>
                        <a:rPr lang="en-US" sz="1400" dirty="0" smtClean="0">
                          <a:solidFill>
                            <a:srgbClr val="FF0000"/>
                          </a:solidFill>
                          <a:latin typeface="+mj-lt"/>
                        </a:rPr>
                        <a:t>Expensive</a:t>
                      </a:r>
                      <a:endParaRPr lang="en-US" sz="1400" dirty="0">
                        <a:solidFill>
                          <a:srgbClr val="FF0000"/>
                        </a:solidFill>
                        <a:latin typeface="+mj-lt"/>
                      </a:endParaRPr>
                    </a:p>
                  </a:txBody>
                  <a:tcPr anchor="b"/>
                </a:tc>
                <a:tc>
                  <a:txBody>
                    <a:bodyPr/>
                    <a:lstStyle/>
                    <a:p>
                      <a:pPr algn="l"/>
                      <a:r>
                        <a:rPr lang="en-US" sz="1400" dirty="0" smtClean="0">
                          <a:solidFill>
                            <a:srgbClr val="FF0000"/>
                          </a:solidFill>
                          <a:latin typeface="+mj-lt"/>
                        </a:rPr>
                        <a:t>Restrictive</a:t>
                      </a:r>
                      <a:endParaRPr lang="en-US" sz="1400" dirty="0">
                        <a:solidFill>
                          <a:srgbClr val="FF0000"/>
                        </a:solidFill>
                        <a:latin typeface="+mj-lt"/>
                      </a:endParaRPr>
                    </a:p>
                  </a:txBody>
                  <a:tcPr anchor="b"/>
                </a:tc>
                <a:extLst>
                  <a:ext uri="{0D108BD9-81ED-4DB2-BD59-A6C34878D82A}">
                    <a16:rowId xmlns:a16="http://schemas.microsoft.com/office/drawing/2014/main" xmlns="" val="829083667"/>
                  </a:ext>
                </a:extLst>
              </a:tr>
              <a:tr h="548640">
                <a:tc>
                  <a:txBody>
                    <a:bodyPr/>
                    <a:lstStyle/>
                    <a:p>
                      <a:pPr algn="ctr"/>
                      <a:r>
                        <a:rPr lang="en-US" sz="1400" dirty="0" smtClean="0">
                          <a:latin typeface="+mj-lt"/>
                        </a:rPr>
                        <a:t>Library Resources</a:t>
                      </a:r>
                      <a:endParaRPr lang="en-US" sz="1400" dirty="0">
                        <a:latin typeface="+mj-lt"/>
                      </a:endParaRPr>
                    </a:p>
                  </a:txBody>
                  <a:tcPr anchor="b"/>
                </a:tc>
                <a:tc>
                  <a:txBody>
                    <a:bodyPr/>
                    <a:lstStyle/>
                    <a:p>
                      <a:pPr algn="l"/>
                      <a:r>
                        <a:rPr lang="en-US" sz="1400" dirty="0" smtClean="0">
                          <a:solidFill>
                            <a:schemeClr val="accent3">
                              <a:lumMod val="50000"/>
                            </a:schemeClr>
                          </a:solidFill>
                          <a:latin typeface="+mj-lt"/>
                        </a:rPr>
                        <a:t>Free</a:t>
                      </a:r>
                      <a:endParaRPr lang="en-US" sz="1400" dirty="0">
                        <a:solidFill>
                          <a:schemeClr val="accent3">
                            <a:lumMod val="50000"/>
                          </a:schemeClr>
                        </a:solidFill>
                        <a:latin typeface="+mj-lt"/>
                      </a:endParaRPr>
                    </a:p>
                  </a:txBody>
                  <a:tcPr anchor="b"/>
                </a:tc>
                <a:tc>
                  <a:txBody>
                    <a:bodyPr/>
                    <a:lstStyle/>
                    <a:p>
                      <a:pPr algn="l"/>
                      <a:r>
                        <a:rPr lang="en-US" sz="1400" dirty="0" smtClean="0">
                          <a:solidFill>
                            <a:schemeClr val="accent6">
                              <a:lumMod val="75000"/>
                            </a:schemeClr>
                          </a:solidFill>
                          <a:latin typeface="+mj-lt"/>
                        </a:rPr>
                        <a:t>Limited Permission</a:t>
                      </a:r>
                      <a:endParaRPr lang="en-US" sz="1400" dirty="0">
                        <a:solidFill>
                          <a:schemeClr val="accent6">
                            <a:lumMod val="75000"/>
                          </a:schemeClr>
                        </a:solidFill>
                        <a:latin typeface="+mj-lt"/>
                      </a:endParaRPr>
                    </a:p>
                  </a:txBody>
                  <a:tcPr anchor="b"/>
                </a:tc>
                <a:extLst>
                  <a:ext uri="{0D108BD9-81ED-4DB2-BD59-A6C34878D82A}">
                    <a16:rowId xmlns:a16="http://schemas.microsoft.com/office/drawing/2014/main" xmlns="" val="2582218749"/>
                  </a:ext>
                </a:extLst>
              </a:tr>
              <a:tr h="548640">
                <a:tc>
                  <a:txBody>
                    <a:bodyPr/>
                    <a:lstStyle/>
                    <a:p>
                      <a:pPr algn="ctr"/>
                      <a:r>
                        <a:rPr lang="en-US" sz="1400" dirty="0" smtClean="0">
                          <a:latin typeface="+mj-lt"/>
                        </a:rPr>
                        <a:t>Website</a:t>
                      </a:r>
                      <a:endParaRPr lang="en-US" sz="1400" dirty="0">
                        <a:latin typeface="+mj-lt"/>
                      </a:endParaRPr>
                    </a:p>
                  </a:txBody>
                  <a:tcPr anchor="b"/>
                </a:tc>
                <a:tc>
                  <a:txBody>
                    <a:bodyPr/>
                    <a:lstStyle/>
                    <a:p>
                      <a:pPr algn="l"/>
                      <a:r>
                        <a:rPr lang="en-US" sz="1400" dirty="0" smtClean="0">
                          <a:solidFill>
                            <a:schemeClr val="accent3">
                              <a:lumMod val="50000"/>
                            </a:schemeClr>
                          </a:solidFill>
                          <a:latin typeface="+mj-lt"/>
                        </a:rPr>
                        <a:t>Free</a:t>
                      </a:r>
                      <a:endParaRPr lang="en-US" sz="1400" dirty="0">
                        <a:solidFill>
                          <a:schemeClr val="accent3">
                            <a:lumMod val="50000"/>
                          </a:schemeClr>
                        </a:solidFill>
                        <a:latin typeface="+mj-lt"/>
                      </a:endParaRPr>
                    </a:p>
                  </a:txBody>
                  <a:tcPr anchor="b"/>
                </a:tc>
                <a:tc>
                  <a:txBody>
                    <a:bodyPr/>
                    <a:lstStyle/>
                    <a:p>
                      <a:pPr algn="l"/>
                      <a:r>
                        <a:rPr lang="en-US" sz="1400" dirty="0" smtClean="0">
                          <a:solidFill>
                            <a:schemeClr val="accent6">
                              <a:lumMod val="75000"/>
                            </a:schemeClr>
                          </a:solidFill>
                          <a:latin typeface="+mj-lt"/>
                        </a:rPr>
                        <a:t>Limited Permission</a:t>
                      </a:r>
                      <a:endParaRPr lang="en-US" sz="1400" dirty="0">
                        <a:solidFill>
                          <a:schemeClr val="accent6">
                            <a:lumMod val="75000"/>
                          </a:schemeClr>
                        </a:solidFill>
                        <a:latin typeface="+mj-lt"/>
                      </a:endParaRPr>
                    </a:p>
                  </a:txBody>
                  <a:tcPr anchor="b"/>
                </a:tc>
                <a:extLst>
                  <a:ext uri="{0D108BD9-81ED-4DB2-BD59-A6C34878D82A}">
                    <a16:rowId xmlns:a16="http://schemas.microsoft.com/office/drawing/2014/main" xmlns="" val="1197194234"/>
                  </a:ext>
                </a:extLst>
              </a:tr>
              <a:tr h="548640">
                <a:tc>
                  <a:txBody>
                    <a:bodyPr/>
                    <a:lstStyle/>
                    <a:p>
                      <a:pPr algn="ctr"/>
                      <a:r>
                        <a:rPr lang="en-US" sz="1400" dirty="0" smtClean="0">
                          <a:latin typeface="+mj-lt"/>
                        </a:rPr>
                        <a:t>Open</a:t>
                      </a:r>
                      <a:r>
                        <a:rPr lang="en-US" sz="1400" baseline="0" dirty="0" smtClean="0">
                          <a:latin typeface="+mj-lt"/>
                        </a:rPr>
                        <a:t> Educational Resources</a:t>
                      </a:r>
                      <a:endParaRPr lang="en-US" sz="1400" dirty="0">
                        <a:latin typeface="+mj-lt"/>
                      </a:endParaRPr>
                    </a:p>
                  </a:txBody>
                  <a:tcPr anchor="b"/>
                </a:tc>
                <a:tc>
                  <a:txBody>
                    <a:bodyPr/>
                    <a:lstStyle/>
                    <a:p>
                      <a:pPr algn="l"/>
                      <a:r>
                        <a:rPr lang="en-US" sz="1400" dirty="0" smtClean="0">
                          <a:solidFill>
                            <a:schemeClr val="accent3">
                              <a:lumMod val="50000"/>
                            </a:schemeClr>
                          </a:solidFill>
                          <a:latin typeface="+mj-lt"/>
                        </a:rPr>
                        <a:t>Free</a:t>
                      </a:r>
                      <a:endParaRPr lang="en-US" sz="1400" dirty="0">
                        <a:solidFill>
                          <a:schemeClr val="accent3">
                            <a:lumMod val="50000"/>
                          </a:schemeClr>
                        </a:solidFill>
                        <a:latin typeface="+mj-lt"/>
                      </a:endParaRPr>
                    </a:p>
                  </a:txBody>
                  <a:tcPr anchor="b"/>
                </a:tc>
                <a:tc>
                  <a:txBody>
                    <a:bodyPr/>
                    <a:lstStyle/>
                    <a:p>
                      <a:pPr algn="l"/>
                      <a:r>
                        <a:rPr lang="en-US" sz="1400" dirty="0" smtClean="0">
                          <a:solidFill>
                            <a:schemeClr val="accent3">
                              <a:lumMod val="75000"/>
                            </a:schemeClr>
                          </a:solidFill>
                          <a:latin typeface="+mj-lt"/>
                        </a:rPr>
                        <a:t>Varies by CC License</a:t>
                      </a:r>
                      <a:endParaRPr lang="en-US" sz="1400" dirty="0">
                        <a:solidFill>
                          <a:schemeClr val="accent3">
                            <a:lumMod val="75000"/>
                          </a:schemeClr>
                        </a:solidFill>
                        <a:latin typeface="+mj-lt"/>
                      </a:endParaRPr>
                    </a:p>
                  </a:txBody>
                  <a:tcPr anchor="b"/>
                </a:tc>
                <a:extLst>
                  <a:ext uri="{0D108BD9-81ED-4DB2-BD59-A6C34878D82A}">
                    <a16:rowId xmlns:a16="http://schemas.microsoft.com/office/drawing/2014/main" xmlns="" val="723199147"/>
                  </a:ext>
                </a:extLst>
              </a:tr>
            </a:tbl>
          </a:graphicData>
        </a:graphic>
      </p:graphicFrame>
    </p:spTree>
    <p:extLst>
      <p:ext uri="{BB962C8B-B14F-4D97-AF65-F5344CB8AC3E}">
        <p14:creationId xmlns:p14="http://schemas.microsoft.com/office/powerpoint/2010/main" val="1398404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OE – Faculty Perspective</a:t>
            </a:r>
            <a:endParaRPr lang="en-US" dirty="0"/>
          </a:p>
        </p:txBody>
      </p:sp>
      <p:sp>
        <p:nvSpPr>
          <p:cNvPr id="3" name="Content Placeholder 2"/>
          <p:cNvSpPr>
            <a:spLocks noGrp="1"/>
          </p:cNvSpPr>
          <p:nvPr>
            <p:ph idx="1"/>
          </p:nvPr>
        </p:nvSpPr>
        <p:spPr/>
        <p:txBody>
          <a:bodyPr/>
          <a:lstStyle/>
          <a:p>
            <a:r>
              <a:rPr lang="en-US" sz="2400" dirty="0" smtClean="0"/>
              <a:t>Ensure that course materials align with learning objectives</a:t>
            </a:r>
          </a:p>
          <a:p>
            <a:r>
              <a:rPr lang="en-US" sz="2400" dirty="0" smtClean="0"/>
              <a:t>Often times OER materials are more current or topical which helps with student engagement and interest</a:t>
            </a:r>
          </a:p>
          <a:p>
            <a:r>
              <a:rPr lang="en-US" sz="2400" dirty="0" smtClean="0"/>
              <a:t>Assists with new teaching methods – flipped classrooms, active learning, etc.  </a:t>
            </a:r>
          </a:p>
          <a:p>
            <a:r>
              <a:rPr lang="en-US" sz="2400" dirty="0" smtClean="0"/>
              <a:t>Reduce causes for students to not acquire or access assigned educational resources</a:t>
            </a:r>
          </a:p>
          <a:p>
            <a:r>
              <a:rPr lang="en-US" sz="2400" dirty="0" smtClean="0"/>
              <a:t>Helps fill seats – OER classes are attractive to students</a:t>
            </a:r>
          </a:p>
          <a:p>
            <a:pPr lvl="0"/>
            <a:r>
              <a:rPr lang="en-US" sz="2600" dirty="0" smtClean="0">
                <a:solidFill>
                  <a:prstClr val="black"/>
                </a:solidFill>
              </a:rPr>
              <a:t>You want your students </a:t>
            </a:r>
            <a:r>
              <a:rPr lang="en-US" sz="2600" dirty="0">
                <a:solidFill>
                  <a:prstClr val="black"/>
                </a:solidFill>
              </a:rPr>
              <a:t>to be successful!</a:t>
            </a:r>
          </a:p>
          <a:p>
            <a:endParaRPr lang="en-US" dirty="0"/>
          </a:p>
        </p:txBody>
      </p:sp>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8C8DAFD2-86F1-4CB4-B915-539FAB6F3E74}" type="slidenum">
              <a:rPr lang="en-US" smtClean="0"/>
              <a:t>21</a:t>
            </a:fld>
            <a:endParaRPr lang="en-US" dirty="0"/>
          </a:p>
        </p:txBody>
      </p:sp>
    </p:spTree>
    <p:extLst>
      <p:ext uri="{BB962C8B-B14F-4D97-AF65-F5344CB8AC3E}">
        <p14:creationId xmlns:p14="http://schemas.microsoft.com/office/powerpoint/2010/main" val="1006340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62865" y="685800"/>
            <a:ext cx="2551112" cy="749300"/>
          </a:xfrm>
          <a:solidFill>
            <a:schemeClr val="accent1">
              <a:lumMod val="40000"/>
              <a:lumOff val="60000"/>
            </a:schemeClr>
          </a:solidFill>
        </p:spPr>
        <p:txBody>
          <a:bodyPr anchor="ctr"/>
          <a:lstStyle/>
          <a:p>
            <a:r>
              <a:rPr lang="en-US" dirty="0" smtClean="0"/>
              <a:t>Correlates to ….</a:t>
            </a:r>
            <a:endParaRPr lang="en-US" dirty="0"/>
          </a:p>
        </p:txBody>
      </p:sp>
      <p:pic>
        <p:nvPicPr>
          <p:cNvPr id="5" name="Content Placeholder 4" descr="Infographic with title &quot;There is a direct relationship between textbook costs and student success&quot;:&#10;&#10;60 percent do not purchase textbooks at some point due to cost.&#10;35 percent take fewer courses due to textbook cost.&#10;31 percent choose not to register for a course due to textbook cost.&#10;23 percent regularly go without textbooks due to cost.&#10;14 percent have dropped a course due to textbook cost.&#10;10 percent have withdrawn from a course due to textbook cost.&#10;&#10;Source: 2012 student survey by Florida Virtual Campus&#10;Slide: CC BY Cable Green, Creative Commons"/>
          <p:cNvPicPr>
            <a:picLocks noGrp="1" noChangeAspect="1"/>
          </p:cNvPicPr>
          <p:nvPr>
            <p:ph idx="1"/>
          </p:nvPr>
        </p:nvPicPr>
        <p:blipFill>
          <a:blip r:embed="rId2"/>
          <a:stretch>
            <a:fillRect/>
          </a:stretch>
        </p:blipFill>
        <p:spPr>
          <a:xfrm>
            <a:off x="0" y="533400"/>
            <a:ext cx="5822208" cy="4953000"/>
          </a:xfrm>
          <a:prstGeom prst="rect">
            <a:avLst/>
          </a:prstGeom>
        </p:spPr>
      </p:pic>
      <p:sp>
        <p:nvSpPr>
          <p:cNvPr id="7" name="Text Placeholder 6"/>
          <p:cNvSpPr>
            <a:spLocks noGrp="1"/>
          </p:cNvSpPr>
          <p:nvPr>
            <p:ph type="body" sz="half" idx="2"/>
          </p:nvPr>
        </p:nvSpPr>
        <p:spPr>
          <a:xfrm>
            <a:off x="5862864" y="1435100"/>
            <a:ext cx="2551113" cy="4051300"/>
          </a:xfrm>
          <a:solidFill>
            <a:schemeClr val="accent1">
              <a:lumMod val="40000"/>
              <a:lumOff val="60000"/>
            </a:schemeClr>
          </a:solidFill>
        </p:spPr>
        <p:txBody>
          <a:bodyPr/>
          <a:lstStyle/>
          <a:p>
            <a:pPr marL="257175" indent="-257175">
              <a:buFont typeface="Arial" panose="020B0604020202020204" pitchFamily="34" charset="0"/>
              <a:buChar char="•"/>
            </a:pPr>
            <a:r>
              <a:rPr lang="en-US" dirty="0" smtClean="0"/>
              <a:t>More credit hours taken</a:t>
            </a:r>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r>
              <a:rPr lang="en-US" dirty="0" smtClean="0"/>
              <a:t>Less repeating of courses</a:t>
            </a:r>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r>
              <a:rPr lang="en-US" dirty="0" smtClean="0"/>
              <a:t>Faster time to graduation</a:t>
            </a:r>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r>
              <a:rPr lang="en-US" dirty="0" smtClean="0"/>
              <a:t>Higher graduation rates</a:t>
            </a:r>
          </a:p>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r>
              <a:rPr lang="en-US" dirty="0" smtClean="0"/>
              <a:t>Higher students satisfaction</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smtClean="0"/>
              <a:t>Better course work is always easier to grade</a:t>
            </a:r>
            <a:endParaRPr lang="en-US" dirty="0"/>
          </a:p>
        </p:txBody>
      </p:sp>
    </p:spTree>
    <p:extLst>
      <p:ext uri="{BB962C8B-B14F-4D97-AF65-F5344CB8AC3E}">
        <p14:creationId xmlns:p14="http://schemas.microsoft.com/office/powerpoint/2010/main" val="3796918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Content Placeholder 4" descr="Graph of Barriers to Adopting Open Educational Resources.&#10;Not enough resources for my subject: 49 percent.&#10;Too hard to find what I need: 48 percent.&#10;No comprehensive catalog of resources: 45 percent.&#10;Not used by other faculty I know: 30 percent.&#10;Not high quality: 28 percent.&#10;Not knowing if I have permission to use or change: 21 percent.&#10;Not current, up to date: 17 percent.&#10;Too difficult to integrate into technology I use: 14 percent.&#10;Lack of support from my institution: 12 percent.&#10;Too difficult to change or edit: 11 percent."/>
          <p:cNvPicPr>
            <a:picLocks noGrp="1" noChangeAspect="1"/>
          </p:cNvPicPr>
          <p:nvPr>
            <p:ph idx="1"/>
          </p:nvPr>
        </p:nvPicPr>
        <p:blipFill>
          <a:blip r:embed="rId2"/>
          <a:stretch>
            <a:fillRect/>
          </a:stretch>
        </p:blipFill>
        <p:spPr>
          <a:xfrm>
            <a:off x="1053192" y="609600"/>
            <a:ext cx="7633608" cy="4682682"/>
          </a:xfrm>
          <a:prstGeom prst="rect">
            <a:avLst/>
          </a:prstGeom>
        </p:spPr>
      </p:pic>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8C8DAFD2-86F1-4CB4-B915-539FAB6F3E74}" type="slidenum">
              <a:rPr lang="en-US" smtClean="0"/>
              <a:t>23</a:t>
            </a:fld>
            <a:endParaRPr lang="en-US" dirty="0"/>
          </a:p>
        </p:txBody>
      </p:sp>
    </p:spTree>
    <p:extLst>
      <p:ext uri="{BB962C8B-B14F-4D97-AF65-F5344CB8AC3E}">
        <p14:creationId xmlns:p14="http://schemas.microsoft.com/office/powerpoint/2010/main" val="590493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Faculty Adoption</a:t>
            </a:r>
            <a:endParaRPr lang="en-US" dirty="0"/>
          </a:p>
        </p:txBody>
      </p:sp>
      <p:sp>
        <p:nvSpPr>
          <p:cNvPr id="3" name="Content Placeholder 2"/>
          <p:cNvSpPr>
            <a:spLocks noGrp="1"/>
          </p:cNvSpPr>
          <p:nvPr>
            <p:ph idx="1"/>
          </p:nvPr>
        </p:nvSpPr>
        <p:spPr>
          <a:xfrm>
            <a:off x="914400" y="1417638"/>
            <a:ext cx="7772400" cy="4068763"/>
          </a:xfrm>
        </p:spPr>
        <p:txBody>
          <a:bodyPr>
            <a:normAutofit fontScale="62500" lnSpcReduction="20000"/>
          </a:bodyPr>
          <a:lstStyle/>
          <a:p>
            <a:pPr marL="257175" indent="-257175">
              <a:buFont typeface="Arial" charset="0"/>
              <a:buChar char="•"/>
            </a:pPr>
            <a:r>
              <a:rPr lang="en-US" dirty="0" smtClean="0">
                <a:uFillTx/>
              </a:rPr>
              <a:t>Lack of Awareness – </a:t>
            </a:r>
          </a:p>
          <a:p>
            <a:pPr marL="600075" lvl="1" indent="-257175">
              <a:buFont typeface="Arial" charset="0"/>
              <a:buChar char="•"/>
            </a:pPr>
            <a:r>
              <a:rPr lang="en-US" dirty="0" smtClean="0"/>
              <a:t>Unsure what </a:t>
            </a:r>
            <a:r>
              <a:rPr lang="en-US" dirty="0"/>
              <a:t>open textbooks </a:t>
            </a:r>
            <a:r>
              <a:rPr lang="en-US" dirty="0" smtClean="0"/>
              <a:t>are - </a:t>
            </a:r>
            <a:r>
              <a:rPr lang="en-US" dirty="0" smtClean="0">
                <a:uFillTx/>
              </a:rPr>
              <a:t>Unaware that open textbooks are a viable option</a:t>
            </a:r>
          </a:p>
          <a:p>
            <a:pPr marL="600075" lvl="1" indent="-257175">
              <a:spcBef>
                <a:spcPts val="0"/>
              </a:spcBef>
              <a:buFont typeface="Arial" charset="0"/>
              <a:buChar char="•"/>
            </a:pPr>
            <a:r>
              <a:rPr lang="en-US" dirty="0" smtClean="0"/>
              <a:t>Understanding the</a:t>
            </a:r>
            <a:r>
              <a:rPr lang="en-US" dirty="0" smtClean="0">
                <a:uFillTx/>
              </a:rPr>
              <a:t> urgency of student financial stress, and how it impacts students </a:t>
            </a:r>
            <a:r>
              <a:rPr lang="en-US" dirty="0" smtClean="0"/>
              <a:t>academically</a:t>
            </a:r>
          </a:p>
          <a:p>
            <a:pPr marL="600075" lvl="1" indent="-257175">
              <a:spcBef>
                <a:spcPts val="0"/>
              </a:spcBef>
              <a:buFont typeface="Arial" charset="0"/>
              <a:buChar char="•"/>
            </a:pPr>
            <a:r>
              <a:rPr lang="en-US" dirty="0" smtClean="0"/>
              <a:t>Confusion between open </a:t>
            </a:r>
            <a:r>
              <a:rPr lang="en-US" dirty="0"/>
              <a:t>textbooks </a:t>
            </a:r>
            <a:r>
              <a:rPr lang="en-US" dirty="0" smtClean="0"/>
              <a:t>and electronic </a:t>
            </a:r>
            <a:r>
              <a:rPr lang="en-US" dirty="0"/>
              <a:t>textbooks</a:t>
            </a:r>
          </a:p>
          <a:p>
            <a:pPr marL="342900" lvl="1" indent="0">
              <a:spcBef>
                <a:spcPts val="0"/>
              </a:spcBef>
              <a:buNone/>
            </a:pPr>
            <a:endParaRPr lang="en-US" dirty="0" smtClean="0">
              <a:uFillTx/>
            </a:endParaRPr>
          </a:p>
          <a:p>
            <a:pPr marL="257175" indent="-257175">
              <a:spcBef>
                <a:spcPts val="0"/>
              </a:spcBef>
              <a:buFont typeface="Arial" charset="0"/>
              <a:buChar char="•"/>
            </a:pPr>
            <a:r>
              <a:rPr lang="en-US" dirty="0" smtClean="0">
                <a:uFillTx/>
              </a:rPr>
              <a:t>Time </a:t>
            </a:r>
            <a:r>
              <a:rPr lang="en-US" dirty="0"/>
              <a:t>Constraints – </a:t>
            </a:r>
            <a:endParaRPr lang="en-US" dirty="0" smtClean="0">
              <a:uFillTx/>
            </a:endParaRPr>
          </a:p>
          <a:p>
            <a:pPr marL="600075" lvl="1" indent="-257175">
              <a:spcBef>
                <a:spcPts val="0"/>
              </a:spcBef>
              <a:buFont typeface="Arial" charset="0"/>
              <a:buChar char="•"/>
            </a:pPr>
            <a:r>
              <a:rPr lang="en-US" dirty="0" smtClean="0"/>
              <a:t>Where </a:t>
            </a:r>
            <a:r>
              <a:rPr lang="en-US" dirty="0"/>
              <a:t>to find open </a:t>
            </a:r>
            <a:r>
              <a:rPr lang="en-US" dirty="0" smtClean="0"/>
              <a:t>textbooks</a:t>
            </a:r>
          </a:p>
          <a:p>
            <a:pPr marL="600075" lvl="1" indent="-257175">
              <a:spcBef>
                <a:spcPts val="0"/>
              </a:spcBef>
              <a:buFont typeface="Arial" charset="0"/>
              <a:buChar char="•"/>
            </a:pPr>
            <a:r>
              <a:rPr lang="en-US" dirty="0" smtClean="0"/>
              <a:t>Lack of time to search OE textbooks, revamp courses and assignments</a:t>
            </a:r>
            <a:endParaRPr lang="en-US" dirty="0"/>
          </a:p>
          <a:p>
            <a:pPr marL="600075" lvl="1" indent="-257175">
              <a:spcBef>
                <a:spcPts val="0"/>
              </a:spcBef>
              <a:buFont typeface="Arial" charset="0"/>
              <a:buChar char="•"/>
            </a:pPr>
            <a:r>
              <a:rPr lang="en-US" dirty="0" smtClean="0">
                <a:uFillTx/>
              </a:rPr>
              <a:t>Limited time to engage in reviewing open textbooks</a:t>
            </a:r>
          </a:p>
          <a:p>
            <a:pPr marL="342900" lvl="1" indent="0">
              <a:spcBef>
                <a:spcPts val="0"/>
              </a:spcBef>
              <a:buNone/>
            </a:pPr>
            <a:endParaRPr lang="en-US" dirty="0" smtClean="0">
              <a:uFillTx/>
            </a:endParaRPr>
          </a:p>
          <a:p>
            <a:pPr marL="257175" indent="-257175">
              <a:spcBef>
                <a:spcPts val="0"/>
              </a:spcBef>
              <a:buFont typeface="Arial" charset="0"/>
              <a:buChar char="•"/>
            </a:pPr>
            <a:r>
              <a:rPr lang="en-US" dirty="0" smtClean="0"/>
              <a:t>Quality Concerns – </a:t>
            </a:r>
          </a:p>
          <a:p>
            <a:pPr marL="600075" lvl="1" indent="-257175">
              <a:spcBef>
                <a:spcPts val="0"/>
              </a:spcBef>
              <a:buFont typeface="Arial" charset="0"/>
              <a:buChar char="•"/>
            </a:pPr>
            <a:r>
              <a:rPr lang="en-US" dirty="0" smtClean="0"/>
              <a:t>Skepticism of </a:t>
            </a:r>
            <a:r>
              <a:rPr lang="en-US" dirty="0"/>
              <a:t>the quality of open </a:t>
            </a:r>
            <a:r>
              <a:rPr lang="en-US" dirty="0" smtClean="0"/>
              <a:t>textbooks</a:t>
            </a:r>
            <a:endParaRPr lang="en-US" dirty="0"/>
          </a:p>
          <a:p>
            <a:pPr marL="600075" lvl="1" indent="-257175">
              <a:spcBef>
                <a:spcPts val="0"/>
              </a:spcBef>
              <a:buFont typeface="Arial" charset="0"/>
              <a:buChar char="•"/>
            </a:pPr>
            <a:r>
              <a:rPr lang="en-US" dirty="0" smtClean="0"/>
              <a:t>Believe that current </a:t>
            </a:r>
            <a:r>
              <a:rPr lang="en-US" dirty="0"/>
              <a:t>resources </a:t>
            </a:r>
            <a:r>
              <a:rPr lang="en-US" dirty="0" smtClean="0"/>
              <a:t>serve </a:t>
            </a:r>
            <a:r>
              <a:rPr lang="en-US" dirty="0"/>
              <a:t>the </a:t>
            </a:r>
            <a:r>
              <a:rPr lang="en-US" dirty="0" smtClean="0"/>
              <a:t>need, despite the expense</a:t>
            </a:r>
            <a:endParaRPr lang="en-US" dirty="0"/>
          </a:p>
          <a:p>
            <a:pPr marL="257175" indent="-257175">
              <a:spcBef>
                <a:spcPts val="0"/>
              </a:spcBef>
              <a:buFont typeface="Arial" charset="0"/>
              <a:buChar char="•"/>
            </a:pPr>
            <a:endParaRPr lang="en-US" dirty="0">
              <a:uFillTx/>
            </a:endParaRPr>
          </a:p>
        </p:txBody>
      </p:sp>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8C8DAFD2-86F1-4CB4-B915-539FAB6F3E74}" type="slidenum">
              <a:rPr lang="en-US" smtClean="0"/>
              <a:t>24</a:t>
            </a:fld>
            <a:endParaRPr lang="en-US" dirty="0"/>
          </a:p>
        </p:txBody>
      </p:sp>
    </p:spTree>
    <p:extLst>
      <p:ext uri="{BB962C8B-B14F-4D97-AF65-F5344CB8AC3E}">
        <p14:creationId xmlns:p14="http://schemas.microsoft.com/office/powerpoint/2010/main" val="2009856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77200" cy="1143000"/>
          </a:xfrm>
        </p:spPr>
        <p:txBody>
          <a:bodyPr/>
          <a:lstStyle/>
          <a:p>
            <a:r>
              <a:rPr lang="en-US" dirty="0" smtClean="0"/>
              <a:t>Answers to Overcoming Barriers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Awareness – </a:t>
            </a:r>
          </a:p>
          <a:p>
            <a:pPr lvl="1"/>
            <a:r>
              <a:rPr lang="en-US" dirty="0" smtClean="0"/>
              <a:t>Attend training or workshops on OE - You are here!!!!</a:t>
            </a:r>
          </a:p>
          <a:p>
            <a:pPr lvl="1"/>
            <a:r>
              <a:rPr lang="en-US" dirty="0" smtClean="0"/>
              <a:t>Librarians/COLRS/OER Faculty Fellows – Happy to help</a:t>
            </a:r>
          </a:p>
          <a:p>
            <a:r>
              <a:rPr lang="en-US" dirty="0" smtClean="0"/>
              <a:t>Time</a:t>
            </a:r>
          </a:p>
          <a:p>
            <a:pPr lvl="1"/>
            <a:r>
              <a:rPr lang="en-US" dirty="0" smtClean="0"/>
              <a:t>Librarians can assist with locating scholarly materials (books, journals, databases..) – It’s what we do</a:t>
            </a:r>
          </a:p>
          <a:p>
            <a:pPr lvl="1"/>
            <a:r>
              <a:rPr lang="en-US" dirty="0" smtClean="0"/>
              <a:t>Open Textbook Network</a:t>
            </a:r>
          </a:p>
          <a:p>
            <a:pPr lvl="1"/>
            <a:r>
              <a:rPr lang="en-US" dirty="0" smtClean="0"/>
              <a:t>Intellus</a:t>
            </a:r>
          </a:p>
          <a:p>
            <a:r>
              <a:rPr lang="en-US" dirty="0" smtClean="0"/>
              <a:t>Quality Issues </a:t>
            </a:r>
          </a:p>
          <a:p>
            <a:pPr lvl="1"/>
            <a:r>
              <a:rPr lang="en-US" dirty="0" smtClean="0"/>
              <a:t>Open Textbooks come from (1) Funded initiatives – universities, foundations, governments, institutional consortia(2) Independent authors (3) Discipline collectives (4) Other </a:t>
            </a:r>
          </a:p>
          <a:p>
            <a:pPr lvl="1"/>
            <a:r>
              <a:rPr lang="en-US" dirty="0" smtClean="0"/>
              <a:t>Reviews/Ratings</a:t>
            </a:r>
          </a:p>
          <a:p>
            <a:pPr lvl="1"/>
            <a:r>
              <a:rPr lang="en-US" dirty="0" smtClean="0"/>
              <a:t>Your choice/Your evaluation!</a:t>
            </a:r>
          </a:p>
          <a:p>
            <a:endParaRPr lang="en-US" dirty="0" smtClean="0"/>
          </a:p>
          <a:p>
            <a:endParaRPr lang="en-US" dirty="0"/>
          </a:p>
        </p:txBody>
      </p:sp>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8C8DAFD2-86F1-4CB4-B915-539FAB6F3E74}" type="slidenum">
              <a:rPr lang="en-US" smtClean="0"/>
              <a:t>25</a:t>
            </a:fld>
            <a:endParaRPr lang="en-US" dirty="0"/>
          </a:p>
        </p:txBody>
      </p:sp>
    </p:spTree>
    <p:extLst>
      <p:ext uri="{BB962C8B-B14F-4D97-AF65-F5344CB8AC3E}">
        <p14:creationId xmlns:p14="http://schemas.microsoft.com/office/powerpoint/2010/main" val="738095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772400" cy="1143000"/>
          </a:xfrm>
        </p:spPr>
        <p:txBody>
          <a:bodyPr/>
          <a:lstStyle/>
          <a:p>
            <a:r>
              <a:rPr lang="en-US" dirty="0" smtClean="0"/>
              <a:t>Pie Chart</a:t>
            </a:r>
            <a:endParaRPr lang="en-US" dirty="0"/>
          </a:p>
        </p:txBody>
      </p:sp>
      <p:pic>
        <p:nvPicPr>
          <p:cNvPr id="10" name="Content Placeholder 9" descr="A pie chart with a graphic of many stick people behind it:&#10;50 percent Same.&#10;35 percent Better.&#10;15 percent Wors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868116"/>
            <a:ext cx="9144000" cy="5127406"/>
          </a:xfrm>
        </p:spPr>
      </p:pic>
      <p:sp>
        <p:nvSpPr>
          <p:cNvPr id="9" name="Content Placeholder 8"/>
          <p:cNvSpPr>
            <a:spLocks noGrp="1"/>
          </p:cNvSpPr>
          <p:nvPr>
            <p:ph sz="half" idx="2"/>
          </p:nvPr>
        </p:nvSpPr>
        <p:spPr>
          <a:xfrm>
            <a:off x="7040871" y="6629402"/>
            <a:ext cx="1066800" cy="228599"/>
          </a:xfrm>
        </p:spPr>
        <p:txBody>
          <a:bodyPr/>
          <a:lstStyle/>
          <a:p>
            <a:pPr marL="0" indent="0">
              <a:buNone/>
            </a:pPr>
            <a:r>
              <a:rPr lang="en-US" sz="1200" dirty="0" smtClean="0">
                <a:hlinkClick r:id="rId3"/>
              </a:rPr>
              <a:t>opened group</a:t>
            </a:r>
            <a:endParaRPr lang="en-US" sz="1200" dirty="0"/>
          </a:p>
        </p:txBody>
      </p:sp>
      <p:pic>
        <p:nvPicPr>
          <p:cNvPr id="4" name="Content Placeholder 3" descr="CC BY"/>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8107671" y="6705601"/>
            <a:ext cx="1036329" cy="152400"/>
          </a:xfrm>
        </p:spPr>
      </p:pic>
    </p:spTree>
    <p:extLst>
      <p:ext uri="{BB962C8B-B14F-4D97-AF65-F5344CB8AC3E}">
        <p14:creationId xmlns:p14="http://schemas.microsoft.com/office/powerpoint/2010/main" val="2322362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772400" cy="1143000"/>
          </a:xfrm>
        </p:spPr>
        <p:txBody>
          <a:bodyPr/>
          <a:lstStyle/>
          <a:p>
            <a:r>
              <a:rPr lang="en-US" dirty="0" smtClean="0"/>
              <a:t>95% Same or Better Outcomes</a:t>
            </a:r>
            <a:endParaRPr lang="en-US" dirty="0"/>
          </a:p>
        </p:txBody>
      </p:sp>
      <p:pic>
        <p:nvPicPr>
          <p:cNvPr id="4" name="Content Placeholder 3" descr="The same stick figure background as the previous slid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908014"/>
            <a:ext cx="9144000" cy="5079999"/>
          </a:xfrm>
        </p:spPr>
      </p:pic>
      <p:sp>
        <p:nvSpPr>
          <p:cNvPr id="9" name="Content Placeholder 8"/>
          <p:cNvSpPr>
            <a:spLocks noGrp="1"/>
          </p:cNvSpPr>
          <p:nvPr>
            <p:ph sz="half" idx="2"/>
          </p:nvPr>
        </p:nvSpPr>
        <p:spPr>
          <a:xfrm>
            <a:off x="6981721" y="6614319"/>
            <a:ext cx="1066800" cy="243681"/>
          </a:xfrm>
        </p:spPr>
        <p:txBody>
          <a:bodyPr/>
          <a:lstStyle/>
          <a:p>
            <a:pPr marL="0" indent="0">
              <a:buNone/>
            </a:pPr>
            <a:r>
              <a:rPr lang="en-US" sz="1200" dirty="0" smtClean="0">
                <a:hlinkClick r:id="rId3"/>
              </a:rPr>
              <a:t>opened group</a:t>
            </a:r>
            <a:endParaRPr lang="en-US" sz="1200" dirty="0"/>
          </a:p>
        </p:txBody>
      </p:sp>
      <p:pic>
        <p:nvPicPr>
          <p:cNvPr id="5" name="Content Placeholder 4" descr="CC BY"/>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8048521" y="6705601"/>
            <a:ext cx="1106961" cy="162788"/>
          </a:xfrm>
        </p:spPr>
      </p:pic>
    </p:spTree>
    <p:extLst>
      <p:ext uri="{BB962C8B-B14F-4D97-AF65-F5344CB8AC3E}">
        <p14:creationId xmlns:p14="http://schemas.microsoft.com/office/powerpoint/2010/main" val="2636446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Why/What is Open?</a:t>
            </a:r>
            <a:endParaRPr lang="en-US" dirty="0"/>
          </a:p>
        </p:txBody>
      </p:sp>
      <p:sp>
        <p:nvSpPr>
          <p:cNvPr id="9" name="Content Placeholder 8"/>
          <p:cNvSpPr>
            <a:spLocks noGrp="1"/>
          </p:cNvSpPr>
          <p:nvPr>
            <p:ph sz="half" idx="1"/>
          </p:nvPr>
        </p:nvSpPr>
        <p:spPr>
          <a:xfrm>
            <a:off x="584548" y="1420661"/>
            <a:ext cx="3824858" cy="3886200"/>
          </a:xfrm>
        </p:spPr>
        <p:txBody>
          <a:bodyPr>
            <a:noAutofit/>
          </a:bodyPr>
          <a:lstStyle/>
          <a:p>
            <a:pPr marL="0" indent="0">
              <a:buNone/>
            </a:pPr>
            <a:r>
              <a:rPr lang="en-US" sz="1200" dirty="0" smtClean="0"/>
              <a:t>“</a:t>
            </a:r>
            <a:r>
              <a:rPr lang="en-US" sz="1200" dirty="0"/>
              <a:t>Open” </a:t>
            </a:r>
            <a:r>
              <a:rPr lang="en-US" sz="1200" dirty="0" smtClean="0"/>
              <a:t>describes </a:t>
            </a:r>
            <a:r>
              <a:rPr lang="en-US" sz="1200" dirty="0"/>
              <a:t>any copyrightable work that is </a:t>
            </a:r>
            <a:r>
              <a:rPr lang="en-US" sz="1200" dirty="0" smtClean="0"/>
              <a:t>licensed, usually through Creative Commons Licensing, in </a:t>
            </a:r>
            <a:r>
              <a:rPr lang="en-US" sz="1200" dirty="0"/>
              <a:t>a manner that provides users with free and perpetual permission to engage in any of the “5R” activities</a:t>
            </a:r>
            <a:r>
              <a:rPr lang="en-US" sz="1200" dirty="0" smtClean="0"/>
              <a:t>:</a:t>
            </a:r>
          </a:p>
          <a:p>
            <a:pPr marL="0" indent="0">
              <a:buNone/>
            </a:pPr>
            <a:endParaRPr lang="en-US" sz="1200" dirty="0"/>
          </a:p>
          <a:p>
            <a:r>
              <a:rPr lang="en-US" sz="1200" dirty="0" smtClean="0"/>
              <a:t>Retain - the </a:t>
            </a:r>
            <a:r>
              <a:rPr lang="en-US" sz="1200" dirty="0"/>
              <a:t>right to make, own, and control copies of the content (e.g., download, duplicate, store, and manage)</a:t>
            </a:r>
          </a:p>
          <a:p>
            <a:r>
              <a:rPr lang="en-US" sz="1200" dirty="0" smtClean="0"/>
              <a:t>Reuse -  the </a:t>
            </a:r>
            <a:r>
              <a:rPr lang="en-US" sz="1200" dirty="0"/>
              <a:t>right to use the content in a wide range of ways (e.g., in a class, in a study group, on a website, in a video)</a:t>
            </a:r>
          </a:p>
          <a:p>
            <a:r>
              <a:rPr lang="en-US" sz="1200" dirty="0" smtClean="0"/>
              <a:t>Revise -  the </a:t>
            </a:r>
            <a:r>
              <a:rPr lang="en-US" sz="1200" dirty="0"/>
              <a:t>right to adapt, adjust, modify, or alter the content itself (e.g., translate the content into another language)</a:t>
            </a:r>
          </a:p>
          <a:p>
            <a:r>
              <a:rPr lang="en-US" sz="1200" dirty="0" smtClean="0"/>
              <a:t>Remix - the </a:t>
            </a:r>
            <a:r>
              <a:rPr lang="en-US" sz="1200" dirty="0"/>
              <a:t>right to combine the original or revised content with other material to create something new (e.g., incorporate the content into a mashup)</a:t>
            </a:r>
          </a:p>
          <a:p>
            <a:r>
              <a:rPr lang="en-US" sz="1200" dirty="0" smtClean="0"/>
              <a:t>Redistribute - the </a:t>
            </a:r>
            <a:r>
              <a:rPr lang="en-US" sz="1200" dirty="0"/>
              <a:t>right to share copies of the original content, your revisions, or your remixes with others (e.g., give a copy of the content to a friend)</a:t>
            </a:r>
          </a:p>
        </p:txBody>
      </p:sp>
      <p:sp>
        <p:nvSpPr>
          <p:cNvPr id="13" name="Content Placeholder 12"/>
          <p:cNvSpPr>
            <a:spLocks noGrp="1"/>
          </p:cNvSpPr>
          <p:nvPr>
            <p:ph sz="half" idx="2"/>
          </p:nvPr>
        </p:nvSpPr>
        <p:spPr/>
        <p:txBody>
          <a:bodyPr>
            <a:normAutofit/>
          </a:bodyPr>
          <a:lstStyle/>
          <a:p>
            <a:pPr marL="0" indent="0">
              <a:buNone/>
            </a:pPr>
            <a:r>
              <a:rPr lang="en-US" dirty="0" smtClean="0"/>
              <a:t> </a:t>
            </a:r>
            <a:endParaRPr lang="en-US" dirty="0"/>
          </a:p>
        </p:txBody>
      </p:sp>
      <p:pic>
        <p:nvPicPr>
          <p:cNvPr id="6" name="Content Placeholder 5" descr="The 5R Permissions of OER:&#10;Retain: Make and own copies.&#10;Reuse: Use in a wide range of ways.&#10;Revise: Adapt, Modify, and Improve.&#10;Remix: Combine two or more.&#10;Redistribute: Share with others."/>
          <p:cNvPicPr>
            <a:picLocks noGrp="1" noChangeAspect="1"/>
          </p:cNvPicPr>
          <p:nvPr>
            <p:ph sz="half" idx="12"/>
          </p:nvPr>
        </p:nvPicPr>
        <p:blipFill>
          <a:blip r:embed="rId2" cstate="print">
            <a:extLst>
              <a:ext uri="{28A0092B-C50C-407E-A947-70E740481C1C}">
                <a14:useLocalDpi xmlns:a14="http://schemas.microsoft.com/office/drawing/2010/main" val="0"/>
              </a:ext>
            </a:extLst>
          </a:blip>
          <a:stretch>
            <a:fillRect/>
          </a:stretch>
        </p:blipFill>
        <p:spPr>
          <a:xfrm>
            <a:off x="4409406" y="1981413"/>
            <a:ext cx="4429794" cy="3325448"/>
          </a:xfrm>
        </p:spPr>
      </p:pic>
    </p:spTree>
    <p:extLst>
      <p:ext uri="{BB962C8B-B14F-4D97-AF65-F5344CB8AC3E}">
        <p14:creationId xmlns:p14="http://schemas.microsoft.com/office/powerpoint/2010/main" val="2536215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With Creative Commons licenses, you are free to</a:t>
            </a:r>
            <a:r>
              <a:rPr lang="en-US" dirty="0" smtClean="0"/>
              <a:t>…</a:t>
            </a:r>
            <a:endParaRPr lang="en-US" dirty="0"/>
          </a:p>
        </p:txBody>
      </p:sp>
      <p:pic>
        <p:nvPicPr>
          <p:cNvPr id="4" name="Content Placeholder 3" descr="graphic explaining that open equals free plus the permissions to copy, share, mix, edit, keep, and use."/>
          <p:cNvPicPr>
            <a:picLocks noGrp="1" noChangeAspect="1"/>
          </p:cNvPicPr>
          <p:nvPr>
            <p:ph sz="half" idx="1"/>
          </p:nvPr>
        </p:nvPicPr>
        <p:blipFill>
          <a:blip r:embed="rId2"/>
          <a:stretch>
            <a:fillRect/>
          </a:stretch>
        </p:blipFill>
        <p:spPr>
          <a:xfrm>
            <a:off x="685800" y="1905000"/>
            <a:ext cx="4648200" cy="3026275"/>
          </a:xfrm>
          <a:prstGeom prst="rect">
            <a:avLst/>
          </a:prstGeom>
        </p:spPr>
      </p:pic>
      <p:pic>
        <p:nvPicPr>
          <p:cNvPr id="8" name="Content Placeholder 7" descr="Examples of Creative Commons labels from most to least free:&#10;public domain.&#10;CC BY.&#10;CC BY SA.&#10;CC BY NC.&#10;CC BY NC SA.&#10;CC BY ND.&#10;CC BY NC N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0729" y="1753969"/>
            <a:ext cx="3036071" cy="3578662"/>
          </a:xfrm>
        </p:spPr>
      </p:pic>
    </p:spTree>
    <p:extLst>
      <p:ext uri="{BB962C8B-B14F-4D97-AF65-F5344CB8AC3E}">
        <p14:creationId xmlns:p14="http://schemas.microsoft.com/office/powerpoint/2010/main" val="59232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OER (Open Educational Resources) -       </a:t>
            </a:r>
            <a:br>
              <a:rPr lang="en-US" sz="3600" dirty="0" smtClean="0"/>
            </a:br>
            <a:r>
              <a:rPr lang="en-US" sz="3600" dirty="0" smtClean="0"/>
              <a:t>     Definition</a:t>
            </a:r>
            <a:endParaRPr lang="en-US" sz="36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Many with subtle differences….</a:t>
            </a:r>
          </a:p>
          <a:p>
            <a:endParaRPr lang="en-US" dirty="0"/>
          </a:p>
          <a:p>
            <a:pPr marL="342900" lvl="1" indent="0">
              <a:buNone/>
            </a:pPr>
            <a:r>
              <a:rPr lang="en-US" b="0" i="0" dirty="0" smtClean="0">
                <a:solidFill>
                  <a:srgbClr val="222222"/>
                </a:solidFill>
                <a:effectLst/>
                <a:latin typeface="Arial" panose="020B0604020202020204" pitchFamily="34" charset="0"/>
              </a:rPr>
              <a:t>"teaching, learning and research materials in any medium, digital or otherwise, that reside in the public domain or have been released under an open license that permits no-cost access, use, adaptation and redistribution by others with no or limited </a:t>
            </a:r>
            <a:r>
              <a:rPr lang="en-US" b="0" i="0" dirty="0" smtClean="0">
                <a:solidFill>
                  <a:srgbClr val="00B050"/>
                </a:solidFill>
                <a:effectLst/>
                <a:latin typeface="Arial" panose="020B0604020202020204" pitchFamily="34" charset="0"/>
              </a:rPr>
              <a:t>restrictions</a:t>
            </a:r>
            <a:r>
              <a:rPr lang="en-US" b="0" i="0" dirty="0" smtClean="0">
                <a:solidFill>
                  <a:srgbClr val="222222"/>
                </a:solidFill>
                <a:effectLst/>
                <a:latin typeface="Arial" panose="020B0604020202020204" pitchFamily="34" charset="0"/>
              </a:rPr>
              <a:t>.“ – UNSCO</a:t>
            </a:r>
          </a:p>
          <a:p>
            <a:pPr marL="342900" lvl="1" indent="0">
              <a:buNone/>
            </a:pPr>
            <a:endParaRPr lang="en-US" b="0" i="0" dirty="0" smtClean="0">
              <a:solidFill>
                <a:srgbClr val="222222"/>
              </a:solidFill>
              <a:effectLst/>
              <a:latin typeface="Arial" panose="020B0604020202020204" pitchFamily="34" charset="0"/>
            </a:endParaRPr>
          </a:p>
          <a:p>
            <a:pPr marL="0" indent="0">
              <a:buNone/>
            </a:pPr>
            <a:r>
              <a:rPr lang="en-US" dirty="0" smtClean="0">
                <a:solidFill>
                  <a:srgbClr val="222222"/>
                </a:solidFill>
                <a:latin typeface="Arial" panose="020B0604020202020204" pitchFamily="34" charset="0"/>
              </a:rPr>
              <a:t>Open Education as a movement – An effort by faculty and educators to use freely available, licensed, or low cost educational resources to ensure that all students have the ability to be successful.  </a:t>
            </a:r>
            <a:endParaRPr lang="en-US" dirty="0"/>
          </a:p>
        </p:txBody>
      </p:sp>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8C8DAFD2-86F1-4CB4-B915-539FAB6F3E74}" type="slidenum">
              <a:rPr lang="en-US" smtClean="0"/>
              <a:t>3</a:t>
            </a:fld>
            <a:endParaRPr lang="en-US" dirty="0"/>
          </a:p>
        </p:txBody>
      </p:sp>
    </p:spTree>
    <p:extLst>
      <p:ext uri="{BB962C8B-B14F-4D97-AF65-F5344CB8AC3E}">
        <p14:creationId xmlns:p14="http://schemas.microsoft.com/office/powerpoint/2010/main" val="1779450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Can You Do?</a:t>
            </a:r>
            <a:endParaRPr lang="en-US" dirty="0"/>
          </a:p>
        </p:txBody>
      </p:sp>
      <p:sp>
        <p:nvSpPr>
          <p:cNvPr id="8" name="Content Placeholder 7"/>
          <p:cNvSpPr>
            <a:spLocks noGrp="1"/>
          </p:cNvSpPr>
          <p:nvPr>
            <p:ph idx="1"/>
          </p:nvPr>
        </p:nvSpPr>
        <p:spPr/>
        <p:txBody>
          <a:bodyPr/>
          <a:lstStyle/>
          <a:p>
            <a:r>
              <a:rPr lang="en-US" dirty="0" smtClean="0"/>
              <a:t>Consider using OER</a:t>
            </a:r>
          </a:p>
          <a:p>
            <a:r>
              <a:rPr lang="en-US" dirty="0" smtClean="0"/>
              <a:t>Look at available Open Textbooks</a:t>
            </a:r>
          </a:p>
          <a:p>
            <a:r>
              <a:rPr lang="en-US" dirty="0" smtClean="0"/>
              <a:t>Attend Workshops on….</a:t>
            </a:r>
          </a:p>
          <a:p>
            <a:pPr lvl="1"/>
            <a:r>
              <a:rPr lang="en-US" dirty="0" smtClean="0"/>
              <a:t>Intellus</a:t>
            </a:r>
          </a:p>
          <a:p>
            <a:pPr lvl="1"/>
            <a:r>
              <a:rPr lang="en-US" dirty="0" smtClean="0"/>
              <a:t>Open Textbook Network (OTN)</a:t>
            </a:r>
          </a:p>
          <a:p>
            <a:pPr lvl="1"/>
            <a:r>
              <a:rPr lang="en-US" dirty="0" smtClean="0"/>
              <a:t>Copyright and Sharing Library Resources</a:t>
            </a:r>
          </a:p>
          <a:p>
            <a:r>
              <a:rPr lang="en-US" dirty="0" smtClean="0"/>
              <a:t>Ask a Librarian/COLRS staff/Colleague</a:t>
            </a:r>
            <a:endParaRPr lang="en-US" dirty="0"/>
          </a:p>
        </p:txBody>
      </p:sp>
    </p:spTree>
    <p:extLst>
      <p:ext uri="{BB962C8B-B14F-4D97-AF65-F5344CB8AC3E}">
        <p14:creationId xmlns:p14="http://schemas.microsoft.com/office/powerpoint/2010/main" val="560863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Methods/Options for Adoption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Open Textbooks</a:t>
            </a:r>
          </a:p>
          <a:p>
            <a:pPr lvl="1"/>
            <a:r>
              <a:rPr lang="en-US" dirty="0" smtClean="0"/>
              <a:t>Faculty &amp; Students know textbooks, Plus - how to evaluate/adopt</a:t>
            </a:r>
          </a:p>
          <a:p>
            <a:pPr lvl="1"/>
            <a:r>
              <a:rPr lang="en-US" dirty="0" smtClean="0"/>
              <a:t>Major pain point for students</a:t>
            </a:r>
          </a:p>
          <a:p>
            <a:r>
              <a:rPr lang="en-US" dirty="0" smtClean="0"/>
              <a:t>OER Resources – Learning Object Repositories</a:t>
            </a:r>
          </a:p>
          <a:p>
            <a:r>
              <a:rPr lang="en-US" dirty="0" smtClean="0"/>
              <a:t>Videos - YouTube</a:t>
            </a:r>
          </a:p>
          <a:p>
            <a:r>
              <a:rPr lang="en-US" dirty="0" smtClean="0"/>
              <a:t>Library Licensed Resources – EBooks, Videos/Video Databases, Journal Articles, etc.  Course Reserves via Fair Use</a:t>
            </a:r>
          </a:p>
          <a:p>
            <a:r>
              <a:rPr lang="en-US" dirty="0" smtClean="0"/>
              <a:t>Government Documents/Data</a:t>
            </a:r>
          </a:p>
          <a:p>
            <a:r>
              <a:rPr lang="en-US" dirty="0" smtClean="0"/>
              <a:t>Open Access Resources – primarily articles although more books and book chapters</a:t>
            </a:r>
          </a:p>
          <a:p>
            <a:r>
              <a:rPr lang="en-US" dirty="0" smtClean="0"/>
              <a:t>Request that Brookens Library purchase materials or electronic versions for the student</a:t>
            </a:r>
            <a:endParaRPr lang="en-US" dirty="0"/>
          </a:p>
        </p:txBody>
      </p:sp>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8C8DAFD2-86F1-4CB4-B915-539FAB6F3E74}" type="slidenum">
              <a:rPr lang="en-US" smtClean="0"/>
              <a:t>31</a:t>
            </a:fld>
            <a:endParaRPr lang="en-US" dirty="0"/>
          </a:p>
        </p:txBody>
      </p:sp>
    </p:spTree>
    <p:extLst>
      <p:ext uri="{BB962C8B-B14F-4D97-AF65-F5344CB8AC3E}">
        <p14:creationId xmlns:p14="http://schemas.microsoft.com/office/powerpoint/2010/main" val="3641095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a:t>
            </a:r>
            <a:r>
              <a:rPr lang="en-US" dirty="0"/>
              <a:t>- </a:t>
            </a:r>
            <a:r>
              <a:rPr lang="en-US" sz="3600" dirty="0"/>
              <a:t>Library </a:t>
            </a:r>
            <a:r>
              <a:rPr lang="en-US" sz="3600" dirty="0" smtClean="0"/>
              <a:t>Support</a:t>
            </a:r>
            <a:endParaRPr lang="en-US" sz="3600" dirty="0"/>
          </a:p>
        </p:txBody>
      </p:sp>
      <p:sp>
        <p:nvSpPr>
          <p:cNvPr id="3" name="Content Placeholder 2"/>
          <p:cNvSpPr>
            <a:spLocks noGrp="1"/>
          </p:cNvSpPr>
          <p:nvPr>
            <p:ph idx="1"/>
          </p:nvPr>
        </p:nvSpPr>
        <p:spPr/>
        <p:txBody>
          <a:bodyPr/>
          <a:lstStyle/>
          <a:p>
            <a:pPr lvl="1"/>
            <a:r>
              <a:rPr lang="en-US" dirty="0" smtClean="0"/>
              <a:t>Help </a:t>
            </a:r>
            <a:r>
              <a:rPr lang="en-US" dirty="0"/>
              <a:t>with Information Literacy </a:t>
            </a:r>
            <a:r>
              <a:rPr lang="en-US" dirty="0" smtClean="0"/>
              <a:t>Objectives/Instruction</a:t>
            </a:r>
            <a:endParaRPr lang="en-US" dirty="0"/>
          </a:p>
          <a:p>
            <a:pPr lvl="1"/>
            <a:r>
              <a:rPr lang="en-US" dirty="0"/>
              <a:t>Course </a:t>
            </a:r>
            <a:r>
              <a:rPr lang="en-US" dirty="0" smtClean="0"/>
              <a:t>Reserves for Faculty and Students</a:t>
            </a:r>
            <a:endParaRPr lang="en-US" dirty="0"/>
          </a:p>
          <a:p>
            <a:pPr lvl="1"/>
            <a:r>
              <a:rPr lang="en-US" dirty="0" smtClean="0"/>
              <a:t>Purchase E-Books with multiple users</a:t>
            </a:r>
          </a:p>
          <a:p>
            <a:pPr lvl="1"/>
            <a:r>
              <a:rPr lang="en-US" dirty="0" smtClean="0"/>
              <a:t>Navigating Copyright/Creative Commons Licensing</a:t>
            </a:r>
          </a:p>
          <a:p>
            <a:pPr lvl="1"/>
            <a:r>
              <a:rPr lang="en-US" dirty="0" smtClean="0"/>
              <a:t>Finding Information OER/Library Resources/OA Resources – It’s one of the big things we do?</a:t>
            </a:r>
          </a:p>
          <a:p>
            <a:pPr lvl="1"/>
            <a:endParaRPr lang="en-US" dirty="0"/>
          </a:p>
          <a:p>
            <a:endParaRPr lang="en-US" dirty="0"/>
          </a:p>
        </p:txBody>
      </p:sp>
    </p:spTree>
    <p:extLst>
      <p:ext uri="{BB962C8B-B14F-4D97-AF65-F5344CB8AC3E}">
        <p14:creationId xmlns:p14="http://schemas.microsoft.com/office/powerpoint/2010/main" val="3317298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 COLRS/ITS</a:t>
            </a:r>
            <a:endParaRPr lang="en-US" dirty="0"/>
          </a:p>
        </p:txBody>
      </p:sp>
      <p:sp>
        <p:nvSpPr>
          <p:cNvPr id="3" name="Content Placeholder 2"/>
          <p:cNvSpPr>
            <a:spLocks noGrp="1"/>
          </p:cNvSpPr>
          <p:nvPr>
            <p:ph idx="1"/>
          </p:nvPr>
        </p:nvSpPr>
        <p:spPr>
          <a:xfrm>
            <a:off x="838200" y="1417638"/>
            <a:ext cx="7772400" cy="3886200"/>
          </a:xfrm>
        </p:spPr>
        <p:txBody>
          <a:bodyPr/>
          <a:lstStyle/>
          <a:p>
            <a:r>
              <a:rPr lang="en-US" dirty="0" smtClean="0"/>
              <a:t>Accessibility Support and Guidance</a:t>
            </a:r>
          </a:p>
          <a:p>
            <a:r>
              <a:rPr lang="en-US" dirty="0" smtClean="0"/>
              <a:t>Blackboard Support</a:t>
            </a:r>
          </a:p>
          <a:p>
            <a:r>
              <a:rPr lang="en-US" dirty="0" smtClean="0"/>
              <a:t>Course Design Support</a:t>
            </a:r>
          </a:p>
          <a:p>
            <a:r>
              <a:rPr lang="en-US" dirty="0" smtClean="0"/>
              <a:t>Support with Teaching Methodologies</a:t>
            </a:r>
          </a:p>
          <a:p>
            <a:r>
              <a:rPr lang="en-US" dirty="0" smtClean="0"/>
              <a:t>Technological Support - Help with Word, PDF, Web, PPT, etc.</a:t>
            </a:r>
          </a:p>
          <a:p>
            <a:r>
              <a:rPr lang="en-US" dirty="0" smtClean="0"/>
              <a:t>OER Fellows program</a:t>
            </a:r>
          </a:p>
          <a:p>
            <a:endParaRPr lang="en-US" dirty="0"/>
          </a:p>
        </p:txBody>
      </p:sp>
    </p:spTree>
    <p:extLst>
      <p:ext uri="{BB962C8B-B14F-4D97-AF65-F5344CB8AC3E}">
        <p14:creationId xmlns:p14="http://schemas.microsoft.com/office/powerpoint/2010/main" val="2745921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239962"/>
          </a:xfrm>
        </p:spPr>
        <p:txBody>
          <a:bodyPr/>
          <a:lstStyle/>
          <a:p>
            <a:pPr lvl="0" fontAlgn="auto">
              <a:spcBef>
                <a:spcPts val="0"/>
              </a:spcBef>
              <a:spcAft>
                <a:spcPts val="0"/>
              </a:spcAft>
              <a:buSzPct val="25000"/>
            </a:pPr>
            <a:r>
              <a:rPr lang="en-US" dirty="0"/>
              <a:t>Questions? </a:t>
            </a:r>
            <a:r>
              <a:rPr lang="en-US" dirty="0" smtClean="0"/>
              <a:t/>
            </a:r>
            <a:br>
              <a:rPr lang="en-US" dirty="0" smtClean="0"/>
            </a:br>
            <a:r>
              <a:rPr lang="en-US" dirty="0" smtClean="0"/>
              <a:t>                </a:t>
            </a:r>
            <a:r>
              <a:rPr lang="en-US" sz="3600" dirty="0" smtClean="0">
                <a:solidFill>
                  <a:prstClr val="black"/>
                </a:solidFill>
                <a:latin typeface="Calibri"/>
              </a:rPr>
              <a:t>Comments/Discussion…</a:t>
            </a:r>
            <a:endParaRPr lang="en-US" dirty="0"/>
          </a:p>
        </p:txBody>
      </p:sp>
      <p:sp>
        <p:nvSpPr>
          <p:cNvPr id="3" name="Content Placeholder 2"/>
          <p:cNvSpPr>
            <a:spLocks noGrp="1"/>
          </p:cNvSpPr>
          <p:nvPr>
            <p:ph idx="1"/>
          </p:nvPr>
        </p:nvSpPr>
        <p:spPr>
          <a:xfrm>
            <a:off x="914400" y="1600200"/>
            <a:ext cx="7772400" cy="4190999"/>
          </a:xfrm>
        </p:spPr>
        <p:txBody>
          <a:bodyPr/>
          <a:lstStyle/>
          <a:p>
            <a:pPr marL="0" lvl="0" indent="0" fontAlgn="auto">
              <a:spcBef>
                <a:spcPts val="0"/>
              </a:spcBef>
              <a:spcAft>
                <a:spcPts val="0"/>
              </a:spcAft>
              <a:buClrTx/>
              <a:buSzPct val="25000"/>
              <a:buNone/>
            </a:pPr>
            <a:endParaRPr lang="en-US" sz="3600" dirty="0" smtClean="0">
              <a:solidFill>
                <a:prstClr val="black"/>
              </a:solidFill>
              <a:latin typeface="Cambria"/>
              <a:cs typeface="Arial"/>
            </a:endParaRPr>
          </a:p>
          <a:p>
            <a:pPr marL="0" lvl="0" indent="0" fontAlgn="auto">
              <a:spcBef>
                <a:spcPts val="0"/>
              </a:spcBef>
              <a:spcAft>
                <a:spcPts val="0"/>
              </a:spcAft>
              <a:buClrTx/>
              <a:buSzPct val="25000"/>
              <a:buNone/>
            </a:pPr>
            <a:endParaRPr lang="en-US" sz="3600" dirty="0" smtClean="0">
              <a:solidFill>
                <a:prstClr val="black"/>
              </a:solidFill>
              <a:latin typeface="Cambria"/>
              <a:cs typeface="Arial"/>
            </a:endParaRPr>
          </a:p>
          <a:p>
            <a:pPr marL="0" lvl="0" indent="0" fontAlgn="auto">
              <a:spcBef>
                <a:spcPts val="0"/>
              </a:spcBef>
              <a:spcAft>
                <a:spcPts val="0"/>
              </a:spcAft>
              <a:buClrTx/>
              <a:buSzPct val="25000"/>
              <a:buNone/>
            </a:pPr>
            <a:r>
              <a:rPr lang="en-US" u="sng" dirty="0" smtClean="0">
                <a:solidFill>
                  <a:prstClr val="black"/>
                </a:solidFill>
                <a:latin typeface="Cambria"/>
                <a:cs typeface="Arial"/>
              </a:rPr>
              <a:t>Credits</a:t>
            </a:r>
          </a:p>
          <a:p>
            <a:pPr marL="0" lvl="0" indent="0" fontAlgn="auto">
              <a:spcBef>
                <a:spcPts val="0"/>
              </a:spcBef>
              <a:spcAft>
                <a:spcPts val="0"/>
              </a:spcAft>
              <a:buClrTx/>
              <a:buSzPct val="25000"/>
              <a:buNone/>
            </a:pPr>
            <a:r>
              <a:rPr lang="en-US" sz="1800" dirty="0" smtClean="0">
                <a:solidFill>
                  <a:prstClr val="black">
                    <a:lumMod val="75000"/>
                    <a:lumOff val="25000"/>
                  </a:prstClr>
                </a:solidFill>
                <a:ea typeface="Libre Baskerville"/>
                <a:cs typeface="Arial" panose="020B0604020202020204" pitchFamily="34" charset="0"/>
                <a:sym typeface="Libre Baskerville"/>
              </a:rPr>
              <a:t>Parts </a:t>
            </a:r>
            <a:r>
              <a:rPr lang="en-US" sz="1800" dirty="0">
                <a:solidFill>
                  <a:prstClr val="black">
                    <a:lumMod val="75000"/>
                    <a:lumOff val="25000"/>
                  </a:prstClr>
                </a:solidFill>
                <a:ea typeface="Libre Baskerville"/>
                <a:cs typeface="Arial" panose="020B0604020202020204" pitchFamily="34" charset="0"/>
                <a:sym typeface="Libre Baskerville"/>
              </a:rPr>
              <a:t>of this presentation are derived from “</a:t>
            </a:r>
            <a:r>
              <a:rPr lang="en-US" sz="1800" dirty="0">
                <a:solidFill>
                  <a:prstClr val="black">
                    <a:lumMod val="75000"/>
                    <a:lumOff val="25000"/>
                  </a:prstClr>
                </a:solidFill>
                <a:ea typeface="Libre Baskerville"/>
                <a:cs typeface="Arial" panose="020B0604020202020204" pitchFamily="34" charset="0"/>
                <a:sym typeface="Libre Baskerville"/>
                <a:hlinkClick r:id="rId2"/>
              </a:rPr>
              <a:t>Open Textbooks: Access, Affordability, and Academic Success</a:t>
            </a:r>
            <a:r>
              <a:rPr lang="en-US" sz="1800" dirty="0">
                <a:solidFill>
                  <a:prstClr val="black">
                    <a:lumMod val="75000"/>
                    <a:lumOff val="25000"/>
                  </a:prstClr>
                </a:solidFill>
                <a:ea typeface="Libre Baskerville"/>
                <a:cs typeface="Arial" panose="020B0604020202020204" pitchFamily="34" charset="0"/>
                <a:sym typeface="Libre Baskerville"/>
              </a:rPr>
              <a:t>” by </a:t>
            </a:r>
            <a:r>
              <a:rPr lang="en-US" sz="1800" dirty="0">
                <a:solidFill>
                  <a:srgbClr val="000000"/>
                </a:solidFill>
                <a:ea typeface="+mn-ea"/>
                <a:cs typeface="Arial" panose="020B0604020202020204" pitchFamily="34" charset="0"/>
                <a:hlinkClick r:id="rId3"/>
              </a:rPr>
              <a:t>David Ernst</a:t>
            </a:r>
            <a:r>
              <a:rPr lang="en-US" sz="1800" dirty="0">
                <a:solidFill>
                  <a:prstClr val="black">
                    <a:lumMod val="75000"/>
                    <a:lumOff val="25000"/>
                  </a:prstClr>
                </a:solidFill>
                <a:ea typeface="Libre Baskerville"/>
                <a:cs typeface="Arial" panose="020B0604020202020204" pitchFamily="34" charset="0"/>
                <a:sym typeface="Libre Baskerville"/>
              </a:rPr>
              <a:t>, licensed under a </a:t>
            </a:r>
            <a:r>
              <a:rPr lang="en-US" sz="1800" dirty="0">
                <a:solidFill>
                  <a:prstClr val="black"/>
                </a:solidFill>
                <a:ea typeface="+mn-ea"/>
                <a:cs typeface="+mn-cs"/>
                <a:hlinkClick r:id="rId4"/>
              </a:rPr>
              <a:t>Creative Commons Attribution 4.0 International license</a:t>
            </a:r>
            <a:r>
              <a:rPr lang="en-US" sz="1800" dirty="0">
                <a:solidFill>
                  <a:prstClr val="black">
                    <a:lumMod val="75000"/>
                    <a:lumOff val="25000"/>
                  </a:prstClr>
                </a:solidFill>
                <a:ea typeface="Libre Baskerville"/>
                <a:cs typeface="Arial" panose="020B0604020202020204" pitchFamily="34" charset="0"/>
                <a:sym typeface="Libre Baskerville"/>
              </a:rPr>
              <a:t>. </a:t>
            </a:r>
          </a:p>
          <a:p>
            <a:pPr marL="0" lvl="0" indent="0" fontAlgn="auto">
              <a:spcBef>
                <a:spcPts val="0"/>
              </a:spcBef>
              <a:spcAft>
                <a:spcPts val="0"/>
              </a:spcAft>
              <a:buClrTx/>
              <a:buSzPct val="25000"/>
              <a:buNone/>
            </a:pPr>
            <a:endParaRPr lang="en-US" sz="1800" dirty="0" smtClean="0">
              <a:solidFill>
                <a:prstClr val="black">
                  <a:lumMod val="75000"/>
                  <a:lumOff val="25000"/>
                </a:prstClr>
              </a:solidFill>
              <a:ea typeface="Libre Baskerville"/>
              <a:cs typeface="Arial" panose="020B0604020202020204" pitchFamily="34" charset="0"/>
              <a:sym typeface="Libre Baskerville"/>
            </a:endParaRPr>
          </a:p>
          <a:p>
            <a:pPr marL="0" lvl="0" indent="0" fontAlgn="auto">
              <a:spcBef>
                <a:spcPts val="0"/>
              </a:spcBef>
              <a:spcAft>
                <a:spcPts val="0"/>
              </a:spcAft>
              <a:buClrTx/>
              <a:buSzPct val="25000"/>
              <a:buNone/>
            </a:pPr>
            <a:r>
              <a:rPr lang="en-US" sz="1800" dirty="0" smtClean="0">
                <a:solidFill>
                  <a:prstClr val="black">
                    <a:lumMod val="75000"/>
                    <a:lumOff val="25000"/>
                  </a:prstClr>
                </a:solidFill>
                <a:ea typeface="Libre Baskerville"/>
                <a:cs typeface="Arial" panose="020B0604020202020204" pitchFamily="34" charset="0"/>
                <a:sym typeface="Libre Baskerville"/>
              </a:rPr>
              <a:t>Parts </a:t>
            </a:r>
            <a:r>
              <a:rPr lang="en-US" sz="1800" dirty="0">
                <a:solidFill>
                  <a:prstClr val="black">
                    <a:lumMod val="75000"/>
                    <a:lumOff val="25000"/>
                  </a:prstClr>
                </a:solidFill>
                <a:ea typeface="Libre Baskerville"/>
                <a:cs typeface="Arial" panose="020B0604020202020204" pitchFamily="34" charset="0"/>
                <a:sym typeface="Libre Baskerville"/>
              </a:rPr>
              <a:t>of this presentation are derived from work “Overcoming objections to OER </a:t>
            </a:r>
            <a:br>
              <a:rPr lang="en-US" sz="1800" dirty="0">
                <a:solidFill>
                  <a:prstClr val="black">
                    <a:lumMod val="75000"/>
                    <a:lumOff val="25000"/>
                  </a:prstClr>
                </a:solidFill>
                <a:ea typeface="Libre Baskerville"/>
                <a:cs typeface="Arial" panose="020B0604020202020204" pitchFamily="34" charset="0"/>
                <a:sym typeface="Libre Baskerville"/>
              </a:rPr>
            </a:br>
            <a:r>
              <a:rPr lang="en-US" sz="1800" dirty="0">
                <a:solidFill>
                  <a:prstClr val="black">
                    <a:lumMod val="75000"/>
                    <a:lumOff val="25000"/>
                  </a:prstClr>
                </a:solidFill>
                <a:ea typeface="Libre Baskerville"/>
                <a:cs typeface="Arial" panose="020B0604020202020204" pitchFamily="34" charset="0"/>
                <a:sym typeface="Libre Baskerville"/>
              </a:rPr>
              <a:t>from faculty &amp; </a:t>
            </a:r>
            <a:r>
              <a:rPr lang="en-US" sz="1800" dirty="0" smtClean="0">
                <a:solidFill>
                  <a:prstClr val="black">
                    <a:lumMod val="75000"/>
                    <a:lumOff val="25000"/>
                  </a:prstClr>
                </a:solidFill>
                <a:ea typeface="Libre Baskerville"/>
                <a:cs typeface="Arial" panose="020B0604020202020204" pitchFamily="34" charset="0"/>
                <a:sym typeface="Libre Baskerville"/>
              </a:rPr>
              <a:t>administrators” by Cheryl Cuillier, Open </a:t>
            </a:r>
            <a:r>
              <a:rPr lang="en-US" sz="1800" dirty="0">
                <a:solidFill>
                  <a:prstClr val="black">
                    <a:lumMod val="75000"/>
                    <a:lumOff val="25000"/>
                  </a:prstClr>
                </a:solidFill>
                <a:ea typeface="Libre Baskerville"/>
                <a:cs typeface="Arial" panose="020B0604020202020204" pitchFamily="34" charset="0"/>
                <a:sym typeface="Libre Baskerville"/>
              </a:rPr>
              <a:t>Education </a:t>
            </a:r>
            <a:r>
              <a:rPr lang="en-US" sz="1800" dirty="0" smtClean="0">
                <a:solidFill>
                  <a:prstClr val="black">
                    <a:lumMod val="75000"/>
                    <a:lumOff val="25000"/>
                  </a:prstClr>
                </a:solidFill>
                <a:ea typeface="Libre Baskerville"/>
                <a:cs typeface="Arial" panose="020B0604020202020204" pitchFamily="34" charset="0"/>
                <a:sym typeface="Libre Baskerville"/>
              </a:rPr>
              <a:t>Librarian, Univ. of Arizona Libraries</a:t>
            </a:r>
          </a:p>
          <a:p>
            <a:pPr marL="0" lvl="0" indent="0" fontAlgn="auto">
              <a:spcBef>
                <a:spcPts val="0"/>
              </a:spcBef>
              <a:spcAft>
                <a:spcPts val="0"/>
              </a:spcAft>
              <a:buClrTx/>
              <a:buSzPct val="25000"/>
              <a:buNone/>
            </a:pPr>
            <a:endParaRPr lang="en-US" sz="1800" dirty="0">
              <a:solidFill>
                <a:prstClr val="black">
                  <a:lumMod val="75000"/>
                  <a:lumOff val="25000"/>
                </a:prstClr>
              </a:solidFill>
              <a:ea typeface="Libre Baskerville"/>
              <a:cs typeface="Arial" panose="020B0604020202020204" pitchFamily="34" charset="0"/>
              <a:sym typeface="Libre Baskerville"/>
            </a:endParaRPr>
          </a:p>
          <a:p>
            <a:pPr marL="0" lvl="0" indent="0" algn="r" fontAlgn="auto">
              <a:spcBef>
                <a:spcPts val="0"/>
              </a:spcBef>
              <a:spcAft>
                <a:spcPts val="0"/>
              </a:spcAft>
              <a:buClrTx/>
              <a:buSzPct val="25000"/>
              <a:buNone/>
            </a:pPr>
            <a:r>
              <a:rPr lang="en-US" sz="1800" dirty="0" smtClean="0">
                <a:solidFill>
                  <a:prstClr val="black">
                    <a:lumMod val="75000"/>
                    <a:lumOff val="25000"/>
                  </a:prstClr>
                </a:solidFill>
                <a:ea typeface="Libre Baskerville"/>
                <a:cs typeface="Arial" panose="020B0604020202020204" pitchFamily="34" charset="0"/>
                <a:sym typeface="Libre Baskerville"/>
              </a:rPr>
              <a:t>Licensed </a:t>
            </a:r>
            <a:r>
              <a:rPr lang="en-US" sz="1800" dirty="0">
                <a:solidFill>
                  <a:prstClr val="black">
                    <a:lumMod val="75000"/>
                    <a:lumOff val="25000"/>
                  </a:prstClr>
                </a:solidFill>
                <a:ea typeface="Libre Baskerville"/>
                <a:cs typeface="Arial" panose="020B0604020202020204" pitchFamily="34" charset="0"/>
                <a:sym typeface="Libre Baskerville"/>
              </a:rPr>
              <a:t>under </a:t>
            </a:r>
            <a:r>
              <a:rPr lang="en-US" sz="1800" u="sng" dirty="0">
                <a:solidFill>
                  <a:srgbClr val="0000FF"/>
                </a:solidFill>
                <a:ea typeface="Libre Baskerville"/>
                <a:cs typeface="Arial" panose="020B0604020202020204" pitchFamily="34" charset="0"/>
                <a:sym typeface="Libre Baskerville"/>
                <a:hlinkClick r:id="rId5"/>
              </a:rPr>
              <a:t>CC BY 4.0</a:t>
            </a:r>
            <a:r>
              <a:rPr lang="en-US" sz="1800" dirty="0">
                <a:solidFill>
                  <a:srgbClr val="0000FF"/>
                </a:solidFill>
                <a:ea typeface="Libre Baskerville"/>
                <a:cs typeface="Arial" panose="020B0604020202020204" pitchFamily="34" charset="0"/>
                <a:sym typeface="Libre Baskerville"/>
              </a:rPr>
              <a:t>.</a:t>
            </a:r>
            <a:endParaRPr lang="en-US" sz="1800" dirty="0">
              <a:solidFill>
                <a:prstClr val="black"/>
              </a:solidFill>
              <a:ea typeface="Libre Baskerville"/>
              <a:cs typeface="Arial" panose="020B0604020202020204" pitchFamily="34" charset="0"/>
              <a:sym typeface="Libre Baskerville"/>
            </a:endParaRPr>
          </a:p>
          <a:p>
            <a:endParaRPr lang="en-US" dirty="0"/>
          </a:p>
        </p:txBody>
      </p:sp>
    </p:spTree>
    <p:extLst>
      <p:ext uri="{BB962C8B-B14F-4D97-AF65-F5344CB8AC3E}">
        <p14:creationId xmlns:p14="http://schemas.microsoft.com/office/powerpoint/2010/main" val="686194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OE – Open Education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a:t>The Open Education Movement is not just about cost savings and easy access to openly licensed content; it’s about </a:t>
            </a:r>
            <a:r>
              <a:rPr lang="en-US" u="sng" dirty="0"/>
              <a:t>participation and co-creation</a:t>
            </a:r>
            <a:r>
              <a:rPr lang="en-US" dirty="0" smtClean="0"/>
              <a:t>.</a:t>
            </a:r>
          </a:p>
          <a:p>
            <a:endParaRPr lang="en-US" dirty="0" smtClean="0"/>
          </a:p>
          <a:p>
            <a:r>
              <a:rPr lang="en-US" dirty="0" smtClean="0"/>
              <a:t>OEP </a:t>
            </a:r>
            <a:r>
              <a:rPr lang="en-US" dirty="0"/>
              <a:t>- Open Educational Practice (OEP) is the use of open or supplied educational resources for teaching and learning in order to innovate the learning process. They are represented in teaching techniques that draw upon open technologies and high-quality available or open educational resources (OER) in order to facilitate collaborative and flexible </a:t>
            </a:r>
            <a:r>
              <a:rPr lang="en-US" dirty="0" smtClean="0"/>
              <a:t>learning. They </a:t>
            </a:r>
            <a:r>
              <a:rPr lang="en-US" dirty="0"/>
              <a:t>may also involve students participating in online, peer production communities within activities intended to support learning.</a:t>
            </a:r>
          </a:p>
          <a:p>
            <a:endParaRPr lang="en-US" dirty="0" smtClean="0"/>
          </a:p>
          <a:p>
            <a:r>
              <a:rPr lang="en-US" dirty="0" smtClean="0"/>
              <a:t>Open Education </a:t>
            </a:r>
            <a:r>
              <a:rPr lang="en-US" dirty="0"/>
              <a:t>can encompass --- </a:t>
            </a:r>
          </a:p>
          <a:p>
            <a:pPr marL="342900" lvl="1" indent="0" algn="ctr">
              <a:buNone/>
            </a:pPr>
            <a:r>
              <a:rPr lang="en-US" dirty="0"/>
              <a:t>• Open textbooks • Open licensing • Open assessment practices • Open badges </a:t>
            </a:r>
            <a:endParaRPr lang="en-US" dirty="0" smtClean="0"/>
          </a:p>
          <a:p>
            <a:pPr marL="342900" lvl="1" indent="0" algn="ctr">
              <a:buNone/>
            </a:pPr>
            <a:r>
              <a:rPr lang="en-US" dirty="0" smtClean="0"/>
              <a:t>• </a:t>
            </a:r>
            <a:r>
              <a:rPr lang="en-US" dirty="0"/>
              <a:t>Open online courses • MOOCs (debatably) • Open data • Open standards </a:t>
            </a:r>
            <a:br>
              <a:rPr lang="en-US" dirty="0"/>
            </a:br>
            <a:r>
              <a:rPr lang="en-US" dirty="0"/>
              <a:t>• Open Access scholarly works • Open source </a:t>
            </a:r>
            <a:r>
              <a:rPr lang="en-US" dirty="0" smtClean="0"/>
              <a:t>software • </a:t>
            </a:r>
            <a:r>
              <a:rPr lang="en-US" dirty="0"/>
              <a:t>Open educational resources</a:t>
            </a:r>
          </a:p>
          <a:p>
            <a:endParaRPr lang="en-US" dirty="0"/>
          </a:p>
        </p:txBody>
      </p:sp>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8C8DAFD2-86F1-4CB4-B915-539FAB6F3E74}" type="slidenum">
              <a:rPr lang="en-US" smtClean="0"/>
              <a:t>4</a:t>
            </a:fld>
            <a:endParaRPr lang="en-US" dirty="0"/>
          </a:p>
        </p:txBody>
      </p:sp>
    </p:spTree>
    <p:extLst>
      <p:ext uri="{BB962C8B-B14F-4D97-AF65-F5344CB8AC3E}">
        <p14:creationId xmlns:p14="http://schemas.microsoft.com/office/powerpoint/2010/main" val="1885734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New ….</a:t>
            </a:r>
            <a:endParaRPr lang="en-US" dirty="0"/>
          </a:p>
        </p:txBody>
      </p:sp>
      <p:sp>
        <p:nvSpPr>
          <p:cNvPr id="5" name="Text Placeholder 4"/>
          <p:cNvSpPr>
            <a:spLocks noGrp="1"/>
          </p:cNvSpPr>
          <p:nvPr>
            <p:ph type="body" idx="1"/>
          </p:nvPr>
        </p:nvSpPr>
        <p:spPr/>
        <p:txBody>
          <a:bodyPr anchor="t"/>
          <a:lstStyle/>
          <a:p>
            <a:r>
              <a:rPr lang="en-US" dirty="0" smtClean="0"/>
              <a:t> </a:t>
            </a:r>
            <a:endParaRPr lang="en-US" dirty="0"/>
          </a:p>
        </p:txBody>
      </p:sp>
      <p:sp>
        <p:nvSpPr>
          <p:cNvPr id="3" name="Content Placeholder 2"/>
          <p:cNvSpPr>
            <a:spLocks noGrp="1"/>
          </p:cNvSpPr>
          <p:nvPr>
            <p:ph sz="half" idx="2"/>
          </p:nvPr>
        </p:nvSpPr>
        <p:spPr/>
        <p:txBody>
          <a:bodyPr>
            <a:normAutofit fontScale="92500" lnSpcReduction="20000"/>
          </a:bodyPr>
          <a:lstStyle/>
          <a:p>
            <a:r>
              <a:rPr lang="en-US" dirty="0" smtClean="0"/>
              <a:t>Learning Repositories </a:t>
            </a:r>
          </a:p>
          <a:p>
            <a:pPr lvl="1"/>
            <a:r>
              <a:rPr lang="en-US" dirty="0" smtClean="0"/>
              <a:t>ERIC</a:t>
            </a:r>
          </a:p>
          <a:p>
            <a:pPr lvl="1"/>
            <a:r>
              <a:rPr lang="en-US" dirty="0" smtClean="0"/>
              <a:t>Merlot</a:t>
            </a:r>
          </a:p>
          <a:p>
            <a:r>
              <a:rPr lang="en-US" dirty="0" smtClean="0"/>
              <a:t>Conferences</a:t>
            </a:r>
          </a:p>
          <a:p>
            <a:r>
              <a:rPr lang="en-US" dirty="0" smtClean="0"/>
              <a:t>Sharing and Equality are Core Values in Education/Libraries</a:t>
            </a:r>
          </a:p>
          <a:p>
            <a:r>
              <a:rPr lang="en-US" dirty="0" smtClean="0"/>
              <a:t>Term OER was coined over 15 years ago</a:t>
            </a:r>
            <a:br>
              <a:rPr lang="en-US" dirty="0" smtClean="0"/>
            </a:br>
            <a:endParaRPr lang="en-US" dirty="0" smtClean="0"/>
          </a:p>
          <a:p>
            <a:endParaRPr lang="en-US" dirty="0"/>
          </a:p>
        </p:txBody>
      </p:sp>
      <p:sp>
        <p:nvSpPr>
          <p:cNvPr id="6" name="Text Placeholder 5"/>
          <p:cNvSpPr>
            <a:spLocks noGrp="1"/>
          </p:cNvSpPr>
          <p:nvPr>
            <p:ph type="body" sz="quarter" idx="3"/>
          </p:nvPr>
        </p:nvSpPr>
        <p:spPr/>
        <p:txBody>
          <a:bodyPr anchor="ctr"/>
          <a:lstStyle/>
          <a:p>
            <a:r>
              <a:rPr lang="en-US" dirty="0" smtClean="0"/>
              <a:t>Related Concepts/Initiatives</a:t>
            </a:r>
            <a:endParaRPr lang="en-US" dirty="0"/>
          </a:p>
        </p:txBody>
      </p:sp>
      <p:sp>
        <p:nvSpPr>
          <p:cNvPr id="7" name="Content Placeholder 6"/>
          <p:cNvSpPr>
            <a:spLocks noGrp="1"/>
          </p:cNvSpPr>
          <p:nvPr>
            <p:ph sz="quarter" idx="4"/>
          </p:nvPr>
        </p:nvSpPr>
        <p:spPr/>
        <p:txBody>
          <a:bodyPr>
            <a:normAutofit fontScale="92500"/>
          </a:bodyPr>
          <a:lstStyle/>
          <a:p>
            <a:r>
              <a:rPr lang="en-US" dirty="0"/>
              <a:t>Open </a:t>
            </a:r>
            <a:r>
              <a:rPr lang="en-US" dirty="0" smtClean="0"/>
              <a:t>Textbooks - OER</a:t>
            </a:r>
            <a:endParaRPr lang="en-US" dirty="0"/>
          </a:p>
          <a:p>
            <a:r>
              <a:rPr lang="en-US" dirty="0"/>
              <a:t>Open Access – </a:t>
            </a:r>
            <a:r>
              <a:rPr lang="en-US" dirty="0" smtClean="0"/>
              <a:t>OA</a:t>
            </a:r>
          </a:p>
          <a:p>
            <a:r>
              <a:rPr lang="en-US" dirty="0" smtClean="0"/>
              <a:t>Electronic Archives – Digitization Projects</a:t>
            </a:r>
            <a:endParaRPr lang="en-US" dirty="0"/>
          </a:p>
          <a:p>
            <a:r>
              <a:rPr lang="en-US" dirty="0"/>
              <a:t>Institutional Repositories (IR) - IDEALS</a:t>
            </a:r>
          </a:p>
          <a:p>
            <a:r>
              <a:rPr lang="en-US" dirty="0"/>
              <a:t>Creative Commons Licensing</a:t>
            </a:r>
          </a:p>
          <a:p>
            <a:r>
              <a:rPr lang="en-US" dirty="0"/>
              <a:t>Copyright</a:t>
            </a:r>
          </a:p>
          <a:p>
            <a:endParaRPr lang="en-US" dirty="0"/>
          </a:p>
        </p:txBody>
      </p:sp>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8C8DAFD2-86F1-4CB4-B915-539FAB6F3E74}" type="slidenum">
              <a:rPr lang="en-US" smtClean="0"/>
              <a:t>5</a:t>
            </a:fld>
            <a:endParaRPr lang="en-US" dirty="0"/>
          </a:p>
        </p:txBody>
      </p:sp>
    </p:spTree>
    <p:extLst>
      <p:ext uri="{BB962C8B-B14F-4D97-AF65-F5344CB8AC3E}">
        <p14:creationId xmlns:p14="http://schemas.microsoft.com/office/powerpoint/2010/main" val="2638789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Open? – Administration or Higher Education Perspective</a:t>
            </a:r>
            <a:endParaRPr lang="en-US" dirty="0"/>
          </a:p>
        </p:txBody>
      </p:sp>
      <p:sp>
        <p:nvSpPr>
          <p:cNvPr id="3" name="Content Placeholder 2"/>
          <p:cNvSpPr>
            <a:spLocks noGrp="1"/>
          </p:cNvSpPr>
          <p:nvPr>
            <p:ph idx="1"/>
          </p:nvPr>
        </p:nvSpPr>
        <p:spPr>
          <a:xfrm>
            <a:off x="914400" y="2012157"/>
            <a:ext cx="7772400" cy="3886200"/>
          </a:xfrm>
        </p:spPr>
        <p:txBody>
          <a:bodyPr/>
          <a:lstStyle/>
          <a:p>
            <a:pPr marL="214313" indent="-214313">
              <a:buFont typeface="Arial" charset="0"/>
              <a:buChar char="•"/>
            </a:pPr>
            <a:r>
              <a:rPr lang="en-US" sz="3000" dirty="0"/>
              <a:t>Facilitates the free exchange of information.</a:t>
            </a:r>
          </a:p>
          <a:p>
            <a:pPr marL="214313" indent="-214313">
              <a:buFont typeface="Arial" charset="0"/>
              <a:buChar char="•"/>
            </a:pPr>
            <a:r>
              <a:rPr lang="en-US" sz="3000" dirty="0"/>
              <a:t>Allows higher education to take ownership of its content.</a:t>
            </a:r>
          </a:p>
          <a:p>
            <a:pPr marL="214313" indent="-214313">
              <a:buFont typeface="Arial" charset="0"/>
              <a:buChar char="•"/>
            </a:pPr>
            <a:r>
              <a:rPr lang="en-US" sz="3000" dirty="0"/>
              <a:t>Empowers </a:t>
            </a:r>
            <a:r>
              <a:rPr lang="en-US" sz="3000" dirty="0" smtClean="0"/>
              <a:t>faculty.</a:t>
            </a:r>
            <a:endParaRPr lang="en-US" sz="3000" dirty="0"/>
          </a:p>
          <a:p>
            <a:pPr marL="214313" indent="-214313">
              <a:buFont typeface="Arial" charset="0"/>
              <a:buChar char="•"/>
            </a:pPr>
            <a:r>
              <a:rPr lang="en-US" sz="3000" dirty="0"/>
              <a:t>Sharing is scalable</a:t>
            </a:r>
            <a:r>
              <a:rPr lang="en-US" dirty="0"/>
              <a:t>.</a:t>
            </a:r>
          </a:p>
          <a:p>
            <a:pPr marL="0" indent="0">
              <a:buNone/>
            </a:pPr>
            <a:endParaRPr lang="en-US" dirty="0"/>
          </a:p>
        </p:txBody>
      </p:sp>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8C8DAFD2-86F1-4CB4-B915-539FAB6F3E74}" type="slidenum">
              <a:rPr lang="en-US" smtClean="0"/>
              <a:t>6</a:t>
            </a:fld>
            <a:endParaRPr lang="en-US" dirty="0"/>
          </a:p>
        </p:txBody>
      </p:sp>
    </p:spTree>
    <p:extLst>
      <p:ext uri="{BB962C8B-B14F-4D97-AF65-F5344CB8AC3E}">
        <p14:creationId xmlns:p14="http://schemas.microsoft.com/office/powerpoint/2010/main" val="273675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667000"/>
            <a:ext cx="4495800" cy="1143000"/>
          </a:xfrm>
        </p:spPr>
        <p:txBody>
          <a:bodyPr/>
          <a:lstStyle/>
          <a:p>
            <a:pPr lvl="0"/>
            <a:r>
              <a:rPr lang="en-US" dirty="0">
                <a:latin typeface="Avenir Book" charset="0"/>
                <a:ea typeface="Avenir Book" charset="0"/>
                <a:cs typeface="Avenir Book" charset="0"/>
              </a:rPr>
              <a:t>“…higher </a:t>
            </a:r>
            <a:br>
              <a:rPr lang="en-US" dirty="0">
                <a:latin typeface="Avenir Book" charset="0"/>
                <a:ea typeface="Avenir Book" charset="0"/>
                <a:cs typeface="Avenir Book" charset="0"/>
              </a:rPr>
            </a:br>
            <a:r>
              <a:rPr lang="en-US" dirty="0">
                <a:latin typeface="Avenir Book" charset="0"/>
                <a:ea typeface="Avenir Book" charset="0"/>
                <a:cs typeface="Avenir Book" charset="0"/>
              </a:rPr>
              <a:t>education </a:t>
            </a:r>
            <a:br>
              <a:rPr lang="en-US" dirty="0">
                <a:latin typeface="Avenir Book" charset="0"/>
                <a:ea typeface="Avenir Book" charset="0"/>
                <a:cs typeface="Avenir Book" charset="0"/>
              </a:rPr>
            </a:br>
            <a:r>
              <a:rPr lang="en-US" dirty="0">
                <a:latin typeface="Avenir Book" charset="0"/>
                <a:ea typeface="Avenir Book" charset="0"/>
                <a:cs typeface="Avenir Book" charset="0"/>
              </a:rPr>
              <a:t>shall be </a:t>
            </a:r>
            <a:br>
              <a:rPr lang="en-US" dirty="0">
                <a:latin typeface="Avenir Book" charset="0"/>
                <a:ea typeface="Avenir Book" charset="0"/>
                <a:cs typeface="Avenir Book" charset="0"/>
              </a:rPr>
            </a:br>
            <a:r>
              <a:rPr lang="en-US" dirty="0">
                <a:latin typeface="Avenir Book" charset="0"/>
                <a:ea typeface="Avenir Book" charset="0"/>
                <a:cs typeface="Avenir Book" charset="0"/>
              </a:rPr>
              <a:t>equally </a:t>
            </a:r>
            <a:br>
              <a:rPr lang="en-US" dirty="0">
                <a:latin typeface="Avenir Book" charset="0"/>
                <a:ea typeface="Avenir Book" charset="0"/>
                <a:cs typeface="Avenir Book" charset="0"/>
              </a:rPr>
            </a:br>
            <a:r>
              <a:rPr lang="en-US" dirty="0">
                <a:latin typeface="Avenir Book" charset="0"/>
                <a:ea typeface="Avenir Book" charset="0"/>
                <a:cs typeface="Avenir Book" charset="0"/>
              </a:rPr>
              <a:t>accessible to all</a:t>
            </a:r>
            <a:r>
              <a:rPr lang="en-US" dirty="0" smtClean="0">
                <a:latin typeface="Avenir Book" charset="0"/>
                <a:ea typeface="Avenir Book" charset="0"/>
                <a:cs typeface="Avenir Book" charset="0"/>
              </a:rPr>
              <a:t>”</a:t>
            </a:r>
            <a:endParaRPr lang="en-US" dirty="0"/>
          </a:p>
        </p:txBody>
      </p:sp>
      <p:pic>
        <p:nvPicPr>
          <p:cNvPr id="4" name="Content Placeholder 3" descr="Cover of the Universal Declaration of Human Righ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4391487" cy="5486400"/>
          </a:xfrm>
        </p:spPr>
      </p:pic>
    </p:spTree>
    <p:extLst>
      <p:ext uri="{BB962C8B-B14F-4D97-AF65-F5344CB8AC3E}">
        <p14:creationId xmlns:p14="http://schemas.microsoft.com/office/powerpoint/2010/main" val="46506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Higher Education </a:t>
            </a:r>
          </a:p>
        </p:txBody>
      </p:sp>
      <p:sp>
        <p:nvSpPr>
          <p:cNvPr id="3" name="Content Placeholder 2"/>
          <p:cNvSpPr>
            <a:spLocks noGrp="1"/>
          </p:cNvSpPr>
          <p:nvPr>
            <p:ph sz="half" idx="1"/>
          </p:nvPr>
        </p:nvSpPr>
        <p:spPr>
          <a:xfrm>
            <a:off x="914400" y="1385793"/>
            <a:ext cx="3581400" cy="3886200"/>
          </a:xfrm>
        </p:spPr>
        <p:txBody>
          <a:bodyPr/>
          <a:lstStyle/>
          <a:p>
            <a:pPr marL="0" indent="0" defTabSz="89996">
              <a:spcBef>
                <a:spcPts val="0"/>
              </a:spcBef>
              <a:buClr>
                <a:srgbClr val="404041"/>
              </a:buClr>
              <a:buNone/>
              <a:defRPr sz="1800">
                <a:solidFill>
                  <a:srgbClr val="000000"/>
                </a:solidFill>
                <a:effectLst/>
                <a:uFillTx/>
              </a:defRPr>
            </a:pPr>
            <a:r>
              <a:rPr lang="en-US" kern="0" dirty="0">
                <a:solidFill>
                  <a:srgbClr val="000000"/>
                </a:solidFill>
                <a:effectLst>
                  <a:outerShdw blurRad="10160" dist="10160" dir="15900000" rotWithShape="0">
                    <a:srgbClr val="595650">
                      <a:alpha val="33000"/>
                    </a:srgbClr>
                  </a:outerShdw>
                </a:effectLst>
                <a:latin typeface="Avenir"/>
                <a:sym typeface="Avenir"/>
              </a:rPr>
              <a:t>The cost barrier kept</a:t>
            </a:r>
          </a:p>
          <a:p>
            <a:pPr marL="0" indent="0" defTabSz="89996">
              <a:spcBef>
                <a:spcPts val="0"/>
              </a:spcBef>
              <a:buClr>
                <a:srgbClr val="404041"/>
              </a:buClr>
              <a:buNone/>
              <a:defRPr sz="1800">
                <a:solidFill>
                  <a:srgbClr val="000000"/>
                </a:solidFill>
                <a:effectLst/>
                <a:uFillTx/>
              </a:defRPr>
            </a:pPr>
            <a:endParaRPr lang="en-US" sz="1100" kern="0" dirty="0">
              <a:solidFill>
                <a:srgbClr val="6C6963"/>
              </a:solidFill>
              <a:effectLst>
                <a:outerShdw blurRad="10160" dist="10160" dir="15900000" rotWithShape="0">
                  <a:srgbClr val="595650">
                    <a:alpha val="33000"/>
                  </a:srgbClr>
                </a:outerShdw>
              </a:effectLst>
              <a:latin typeface="Avenir"/>
              <a:sym typeface="Avenir"/>
            </a:endParaRPr>
          </a:p>
          <a:p>
            <a:pPr marL="0" indent="0" algn="ctr" defTabSz="89996">
              <a:spcBef>
                <a:spcPts val="0"/>
              </a:spcBef>
              <a:buClr>
                <a:srgbClr val="404041"/>
              </a:buClr>
              <a:buNone/>
              <a:defRPr sz="1800">
                <a:solidFill>
                  <a:srgbClr val="000000"/>
                </a:solidFill>
                <a:effectLst/>
                <a:uFillTx/>
              </a:defRPr>
            </a:pPr>
            <a:r>
              <a:rPr lang="en-US" sz="3200" kern="0" dirty="0">
                <a:solidFill>
                  <a:srgbClr val="F1592A"/>
                </a:solidFill>
                <a:effectLst>
                  <a:outerShdw blurRad="10160" dist="10160" dir="15900000" rotWithShape="0">
                    <a:srgbClr val="595650">
                      <a:alpha val="33000"/>
                    </a:srgbClr>
                  </a:outerShdw>
                </a:effectLst>
                <a:latin typeface="Avenir"/>
                <a:sym typeface="Avenir"/>
              </a:rPr>
              <a:t>2.4 million</a:t>
            </a:r>
          </a:p>
          <a:p>
            <a:pPr marL="0" indent="0" defTabSz="89996">
              <a:spcBef>
                <a:spcPts val="0"/>
              </a:spcBef>
              <a:buClr>
                <a:srgbClr val="404041"/>
              </a:buClr>
              <a:buNone/>
              <a:defRPr sz="1800">
                <a:solidFill>
                  <a:srgbClr val="000000"/>
                </a:solidFill>
                <a:effectLst/>
                <a:uFillTx/>
              </a:defRPr>
            </a:pPr>
            <a:endParaRPr lang="en-US" sz="1100" kern="0" dirty="0">
              <a:solidFill>
                <a:srgbClr val="6C6963"/>
              </a:solidFill>
              <a:effectLst>
                <a:outerShdw blurRad="10160" dist="10160" dir="15900000" rotWithShape="0">
                  <a:srgbClr val="595650">
                    <a:alpha val="33000"/>
                  </a:srgbClr>
                </a:outerShdw>
              </a:effectLst>
              <a:latin typeface="Avenir"/>
              <a:sym typeface="Avenir"/>
            </a:endParaRPr>
          </a:p>
          <a:p>
            <a:pPr marL="0" indent="0" defTabSz="89996">
              <a:spcBef>
                <a:spcPts val="0"/>
              </a:spcBef>
              <a:buClr>
                <a:srgbClr val="404041"/>
              </a:buClr>
              <a:buNone/>
              <a:defRPr sz="1800">
                <a:solidFill>
                  <a:srgbClr val="000000"/>
                </a:solidFill>
                <a:effectLst/>
                <a:uFillTx/>
              </a:defRPr>
            </a:pPr>
            <a:r>
              <a:rPr lang="en-US" kern="0" dirty="0">
                <a:solidFill>
                  <a:srgbClr val="000000"/>
                </a:solidFill>
                <a:effectLst>
                  <a:outerShdw blurRad="10160" dist="10160" dir="15900000" rotWithShape="0">
                    <a:srgbClr val="595650">
                      <a:alpha val="33000"/>
                    </a:srgbClr>
                  </a:outerShdw>
                </a:effectLst>
                <a:latin typeface="Avenir"/>
                <a:sym typeface="Avenir"/>
              </a:rPr>
              <a:t>low and moderate-income, college-qualified high school graduates from completing college in the previous decade.</a:t>
            </a:r>
            <a:endParaRPr lang="en-US" dirty="0"/>
          </a:p>
          <a:p>
            <a:endParaRPr lang="en-US" dirty="0"/>
          </a:p>
        </p:txBody>
      </p:sp>
      <p:sp>
        <p:nvSpPr>
          <p:cNvPr id="4" name="Content Placeholder 3"/>
          <p:cNvSpPr>
            <a:spLocks noGrp="1"/>
          </p:cNvSpPr>
          <p:nvPr>
            <p:ph sz="half" idx="2"/>
          </p:nvPr>
        </p:nvSpPr>
        <p:spPr>
          <a:xfrm>
            <a:off x="4648200" y="1385793"/>
            <a:ext cx="4038600" cy="3886200"/>
          </a:xfrm>
        </p:spPr>
        <p:txBody>
          <a:bodyPr/>
          <a:lstStyle/>
          <a:p>
            <a:pPr marL="0" indent="0" defTabSz="89996">
              <a:spcBef>
                <a:spcPts val="0"/>
              </a:spcBef>
              <a:buClr>
                <a:srgbClr val="404041"/>
              </a:buClr>
              <a:buNone/>
              <a:defRPr sz="1800">
                <a:solidFill>
                  <a:srgbClr val="000000"/>
                </a:solidFill>
                <a:effectLst/>
                <a:uFillTx/>
              </a:defRPr>
            </a:pPr>
            <a:r>
              <a:rPr lang="en-US" kern="0" dirty="0">
                <a:solidFill>
                  <a:srgbClr val="000000"/>
                </a:solidFill>
                <a:latin typeface="Avenir"/>
                <a:sym typeface="Avenir"/>
              </a:rPr>
              <a:t>The average borrower owes more than</a:t>
            </a:r>
          </a:p>
          <a:p>
            <a:pPr marL="0" indent="0" defTabSz="89996">
              <a:spcBef>
                <a:spcPts val="0"/>
              </a:spcBef>
              <a:buClr>
                <a:srgbClr val="404041"/>
              </a:buClr>
              <a:buNone/>
              <a:defRPr sz="1800">
                <a:solidFill>
                  <a:srgbClr val="000000"/>
                </a:solidFill>
                <a:effectLst/>
                <a:uFillTx/>
              </a:defRPr>
            </a:pPr>
            <a:endParaRPr lang="en-US" kern="0" dirty="0">
              <a:solidFill>
                <a:srgbClr val="6C6963"/>
              </a:solidFill>
              <a:latin typeface="Avenir"/>
              <a:sym typeface="Avenir"/>
            </a:endParaRPr>
          </a:p>
          <a:p>
            <a:pPr marL="0" indent="0" defTabSz="89996">
              <a:spcBef>
                <a:spcPts val="0"/>
              </a:spcBef>
              <a:buClr>
                <a:srgbClr val="404041"/>
              </a:buClr>
              <a:buNone/>
              <a:defRPr sz="1800">
                <a:solidFill>
                  <a:srgbClr val="000000"/>
                </a:solidFill>
                <a:effectLst/>
                <a:uFillTx/>
              </a:defRPr>
            </a:pPr>
            <a:r>
              <a:rPr lang="en-US" sz="3600" kern="0" dirty="0">
                <a:solidFill>
                  <a:srgbClr val="F1592A"/>
                </a:solidFill>
                <a:latin typeface="Avenir"/>
                <a:sym typeface="Avenir"/>
              </a:rPr>
              <a:t>         </a:t>
            </a:r>
            <a:r>
              <a:rPr lang="en-US" sz="3200" kern="0" dirty="0">
                <a:solidFill>
                  <a:srgbClr val="F1592A"/>
                </a:solidFill>
                <a:latin typeface="Avenir"/>
                <a:sym typeface="Avenir"/>
              </a:rPr>
              <a:t>$28,699</a:t>
            </a:r>
            <a:r>
              <a:rPr lang="en-US" sz="3200" kern="0" dirty="0">
                <a:solidFill>
                  <a:srgbClr val="9D3320"/>
                </a:solidFill>
                <a:latin typeface="Avenir"/>
                <a:sym typeface="Avenir"/>
              </a:rPr>
              <a:t/>
            </a:r>
            <a:br>
              <a:rPr lang="en-US" sz="3200" kern="0" dirty="0">
                <a:solidFill>
                  <a:srgbClr val="9D3320"/>
                </a:solidFill>
                <a:latin typeface="Avenir"/>
                <a:sym typeface="Avenir"/>
              </a:rPr>
            </a:br>
            <a:endParaRPr lang="en-US" sz="1600" kern="0" dirty="0">
              <a:solidFill>
                <a:srgbClr val="6C6963"/>
              </a:solidFill>
              <a:latin typeface="Avenir"/>
              <a:sym typeface="Avenir"/>
            </a:endParaRPr>
          </a:p>
          <a:p>
            <a:pPr marL="0" indent="0" defTabSz="89996">
              <a:spcBef>
                <a:spcPts val="0"/>
              </a:spcBef>
              <a:buClr>
                <a:srgbClr val="404041"/>
              </a:buClr>
              <a:buNone/>
              <a:defRPr sz="1800">
                <a:solidFill>
                  <a:srgbClr val="000000"/>
                </a:solidFill>
                <a:effectLst/>
                <a:uFillTx/>
              </a:defRPr>
            </a:pPr>
            <a:r>
              <a:rPr lang="en-US" kern="0" dirty="0">
                <a:solidFill>
                  <a:srgbClr val="000000"/>
                </a:solidFill>
                <a:latin typeface="Avenir"/>
                <a:sym typeface="Avenir"/>
              </a:rPr>
              <a:t>in student loans (class of 2016).</a:t>
            </a:r>
          </a:p>
          <a:p>
            <a:pPr marL="0" indent="0" defTabSz="89996">
              <a:spcBef>
                <a:spcPts val="0"/>
              </a:spcBef>
              <a:buClr>
                <a:srgbClr val="404041"/>
              </a:buClr>
              <a:buNone/>
              <a:defRPr sz="1800">
                <a:solidFill>
                  <a:srgbClr val="000000"/>
                </a:solidFill>
                <a:effectLst/>
                <a:uFillTx/>
              </a:defRPr>
            </a:pPr>
            <a:endParaRPr lang="en-US" dirty="0"/>
          </a:p>
          <a:p>
            <a:pPr marL="0" indent="0" algn="ctr">
              <a:buNone/>
            </a:pPr>
            <a:r>
              <a:rPr lang="en-US" sz="3200" dirty="0"/>
              <a:t>Illinois</a:t>
            </a:r>
            <a:r>
              <a:rPr lang="en-US" sz="2400" dirty="0"/>
              <a:t> = </a:t>
            </a:r>
            <a:r>
              <a:rPr lang="en-US" sz="3200" kern="0" dirty="0">
                <a:solidFill>
                  <a:srgbClr val="F1592A"/>
                </a:solidFill>
                <a:latin typeface="Avenir"/>
              </a:rPr>
              <a:t>$29,271</a:t>
            </a:r>
          </a:p>
          <a:p>
            <a:endParaRPr lang="en-US" dirty="0"/>
          </a:p>
          <a:p>
            <a:endParaRPr lang="en-US" dirty="0"/>
          </a:p>
          <a:p>
            <a:endParaRPr lang="en-US" dirty="0"/>
          </a:p>
          <a:p>
            <a:endParaRPr lang="en-US" dirty="0"/>
          </a:p>
        </p:txBody>
      </p:sp>
      <p:sp>
        <p:nvSpPr>
          <p:cNvPr id="5" name="Content Placeholder 4"/>
          <p:cNvSpPr>
            <a:spLocks noGrp="1"/>
          </p:cNvSpPr>
          <p:nvPr>
            <p:ph sz="half" idx="12"/>
          </p:nvPr>
        </p:nvSpPr>
        <p:spPr>
          <a:xfrm>
            <a:off x="888242" y="4343400"/>
            <a:ext cx="8229600" cy="1524000"/>
          </a:xfrm>
          <a:ln>
            <a:solidFill>
              <a:srgbClr val="FF0000"/>
            </a:solidFill>
          </a:ln>
        </p:spPr>
        <p:txBody>
          <a:bodyPr/>
          <a:lstStyle/>
          <a:p>
            <a:pPr marL="0" indent="0">
              <a:buNone/>
            </a:pPr>
            <a:r>
              <a:rPr lang="en-US" sz="1800" u="sng" dirty="0">
                <a:latin typeface="Times New Roman" panose="02020603050405020304" pitchFamily="18" charset="0"/>
                <a:cs typeface="Times New Roman" panose="02020603050405020304" pitchFamily="18" charset="0"/>
                <a:hlinkClick r:id="rId2"/>
              </a:rPr>
              <a:t>UIS Cares Food Pantry: Free resources for all currently enrolled UIS students</a:t>
            </a: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The UIS Cares Food Pantry opened on campus in the fall 2016 semester after individuals inquired about providing food options to students struggling with food insecurity. After years of brainstorming and attempting several variations to tackle this issue, the UIS Cares Food Pantry was born. </a:t>
            </a:r>
          </a:p>
        </p:txBody>
      </p:sp>
    </p:spTree>
    <p:extLst>
      <p:ext uri="{BB962C8B-B14F-4D97-AF65-F5344CB8AC3E}">
        <p14:creationId xmlns:p14="http://schemas.microsoft.com/office/powerpoint/2010/main" val="268346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85800"/>
            <a:ext cx="4267200" cy="304800"/>
          </a:xfrm>
        </p:spPr>
        <p:txBody>
          <a:bodyPr/>
          <a:lstStyle/>
          <a:p>
            <a:pPr lvl="0" algn="ctr"/>
            <a:r>
              <a:rPr lang="en-US" sz="1800" dirty="0">
                <a:solidFill>
                  <a:srgbClr val="000000"/>
                </a:solidFill>
              </a:rPr>
              <a:t>Illinois Higher Education Funding - $/</a:t>
            </a:r>
            <a:r>
              <a:rPr lang="en-US" sz="1800" dirty="0" smtClean="0">
                <a:solidFill>
                  <a:srgbClr val="000000"/>
                </a:solidFill>
              </a:rPr>
              <a:t>FTE</a:t>
            </a:r>
            <a:endParaRPr lang="en-US" sz="1800" dirty="0"/>
          </a:p>
        </p:txBody>
      </p:sp>
      <p:pic>
        <p:nvPicPr>
          <p:cNvPr id="4" name="Content Placeholder 3" descr="Graph of the Illinois Higher Education Funding from State Funding and Tuition Revenue:&#10;1992: State funding: 8000 dollars, Tuition Revenue: 2000 dollars.&#10;1994: State funding: 8200 dollars, Tuition Revenue: 2100 dollars.&#10;1996: State funding: 9000 dollars, Tuition Revenue: 2300 dollars.&#10;1998: State funding: 10000 dollars, Tuition Revenue: 2500 dollars.&#10;2000: State funding: 12000 dollars, Tuition Revenue: 2800 dollars.&#10;2002: State funding: 12000 dollars, Tuition Revenue: 3000 dollars.&#10;2004: State funding: 10200 dollars, Tuition Revenue: 3400 dollars.&#10;2006: State funding: 10000 dollars, Tuition Revenue: 3900 dollars.&#10;2008: State funding: 11000 dollars, Tuition Revenue: 4800 dollars.&#10;2010: State funding: 11500 dollars, Tuition Revenue: 5100 dollars.&#10;2012: State funding: 11800 dollars, Tuition Revenue: 5800 dollars.&#10;2014: State funding: 13500 dollars, Tuition Revenue: 6600 dollars.&#10;2016: State funding: 11600 dollars, Tuition Revenue: 7100 dolla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79428"/>
            <a:ext cx="8927926" cy="4660014"/>
          </a:xfrm>
        </p:spPr>
      </p:pic>
    </p:spTree>
    <p:extLst>
      <p:ext uri="{BB962C8B-B14F-4D97-AF65-F5344CB8AC3E}">
        <p14:creationId xmlns:p14="http://schemas.microsoft.com/office/powerpoint/2010/main" val="3191598487"/>
      </p:ext>
    </p:extLst>
  </p:cSld>
  <p:clrMapOvr>
    <a:masterClrMapping/>
  </p:clrMapOvr>
</p:sld>
</file>

<file path=ppt/theme/theme1.xml><?xml version="1.0" encoding="utf-8"?>
<a:theme xmlns:a="http://schemas.openxmlformats.org/drawingml/2006/main" name="UIS-PPT2010-2011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7666</TotalTime>
  <Words>1562</Words>
  <Application>Microsoft Office PowerPoint</Application>
  <PresentationFormat>On-screen Show (4:3)</PresentationFormat>
  <Paragraphs>241</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UIS-PPT2010-2011Template</vt:lpstr>
      <vt:lpstr>What is OER?  Why is it Important?</vt:lpstr>
      <vt:lpstr>Outline</vt:lpstr>
      <vt:lpstr>OER (Open Educational Resources) -             Definition</vt:lpstr>
      <vt:lpstr>/or OE – Open Education</vt:lpstr>
      <vt:lpstr>Not New ….</vt:lpstr>
      <vt:lpstr>Why Open? – Administration or Higher Education Perspective</vt:lpstr>
      <vt:lpstr>“…higher  education  shall be  equally  accessible to all”</vt:lpstr>
      <vt:lpstr>Cost of Higher Education </vt:lpstr>
      <vt:lpstr>Illinois Higher Education Funding - $/FTE</vt:lpstr>
      <vt:lpstr>US Higher Education Funding - $/FTE</vt:lpstr>
      <vt:lpstr>UIS State Support per Income Fund Dollar</vt:lpstr>
      <vt:lpstr>University of Illinois Almost half of Full-time Undergraduate Students pay less  than full tuition price Fall 2015 – All Students</vt:lpstr>
      <vt:lpstr>US Debt</vt:lpstr>
      <vt:lpstr>Cost of Textbooks</vt:lpstr>
      <vt:lpstr>Increase in Textbook Prices</vt:lpstr>
      <vt:lpstr>Students - Coping with the Cost</vt:lpstr>
      <vt:lpstr>Some Facts/Student Surveys*….</vt:lpstr>
      <vt:lpstr>What can we do?</vt:lpstr>
      <vt:lpstr>Why OE – Library Perspective</vt:lpstr>
      <vt:lpstr>Comparison of Types of Educational Materials</vt:lpstr>
      <vt:lpstr>Why OE – Faculty Perspective</vt:lpstr>
      <vt:lpstr>Correlates to ….</vt:lpstr>
      <vt:lpstr> </vt:lpstr>
      <vt:lpstr>Barriers to Faculty Adoption</vt:lpstr>
      <vt:lpstr>Answers to Overcoming Barriers</vt:lpstr>
      <vt:lpstr>Pie Chart</vt:lpstr>
      <vt:lpstr>95% Same or Better Outcomes</vt:lpstr>
      <vt:lpstr>Why/What is Open?</vt:lpstr>
      <vt:lpstr>With Creative Commons licenses, you are free to…</vt:lpstr>
      <vt:lpstr>What Can You Do?</vt:lpstr>
      <vt:lpstr>Methods/Options for Adoption</vt:lpstr>
      <vt:lpstr>Help - Library Support</vt:lpstr>
      <vt:lpstr>Help – COLRS/ITS</vt:lpstr>
      <vt:lpstr>Questions?                  Comments/Discussion…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Searching</dc:title>
  <dc:creator>KDUNG1</dc:creator>
  <cp:lastModifiedBy>Melissa N. Urban</cp:lastModifiedBy>
  <cp:revision>57</cp:revision>
  <cp:lastPrinted>2002-08-29T15:27:46Z</cp:lastPrinted>
  <dcterms:created xsi:type="dcterms:W3CDTF">2000-09-13T16:27:39Z</dcterms:created>
  <dcterms:modified xsi:type="dcterms:W3CDTF">2019-10-01T16:39:21Z</dcterms:modified>
</cp:coreProperties>
</file>