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6" r:id="rId3"/>
    <p:sldId id="262" r:id="rId4"/>
    <p:sldId id="257" r:id="rId5"/>
    <p:sldId id="264" r:id="rId6"/>
    <p:sldId id="279" r:id="rId7"/>
    <p:sldId id="265" r:id="rId8"/>
    <p:sldId id="266" r:id="rId9"/>
    <p:sldId id="268" r:id="rId10"/>
    <p:sldId id="259" r:id="rId11"/>
    <p:sldId id="269" r:id="rId12"/>
    <p:sldId id="270" r:id="rId13"/>
    <p:sldId id="271" r:id="rId14"/>
    <p:sldId id="272" r:id="rId15"/>
    <p:sldId id="273" r:id="rId16"/>
    <p:sldId id="277" r:id="rId17"/>
    <p:sldId id="275" r:id="rId18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D5A6"/>
    <a:srgbClr val="FDE6AD"/>
    <a:srgbClr val="0A3E64"/>
    <a:srgbClr val="CE783A"/>
    <a:srgbClr val="FFF7C3"/>
    <a:srgbClr val="F0D994"/>
    <a:srgbClr val="F0E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374" autoAdjust="0"/>
  </p:normalViewPr>
  <p:slideViewPr>
    <p:cSldViewPr snapToObjects="1">
      <p:cViewPr>
        <p:scale>
          <a:sx n="92" d="100"/>
          <a:sy n="92" d="100"/>
        </p:scale>
        <p:origin x="-53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D15B84-0ACD-49A6-8E55-038728AEDC68}" type="datetimeFigureOut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040BC2B-6291-46ED-A510-5ADA2D7F6D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01917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B0C6D13-4649-40CC-9C87-569F5CDF07A9}" type="datetimeFigureOut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pitchFamily="-8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378F339-6338-4BC4-9336-DBDD2EE585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6092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CAC1160-718D-4091-9850-097393D15F92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extLst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 eaLnBrk="1" hangingPunct="1">
              <a:spcBef>
                <a:spcPct val="0"/>
              </a:spcBef>
              <a:defRPr/>
            </a:pPr>
            <a:r>
              <a:rPr lang="en-US" altLang="en-US" dirty="0" smtClean="0">
                <a:ea typeface="+mn-ea"/>
              </a:rPr>
              <a:t> A logic model facilitates 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dirty="0" smtClean="0">
                <a:ea typeface="+mn-ea"/>
              </a:rPr>
              <a:t>	</a:t>
            </a:r>
            <a:r>
              <a:rPr lang="en-US" altLang="en-US" b="1" dirty="0" smtClean="0">
                <a:ea typeface="+mn-ea"/>
              </a:rPr>
              <a:t>Thinking          Planning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b="1" dirty="0" smtClean="0">
                <a:ea typeface="+mn-ea"/>
              </a:rPr>
              <a:t>	Design             Implementation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b="1" dirty="0" smtClean="0">
                <a:ea typeface="+mn-ea"/>
              </a:rPr>
              <a:t>	Analysis           Knowledge generation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en-US" b="1" dirty="0" smtClean="0">
                <a:ea typeface="+mn-ea"/>
              </a:rPr>
              <a:t>	Communications about program objectives, and Actual accomplishments</a:t>
            </a:r>
            <a:endParaRPr lang="en-US" altLang="en-US" dirty="0" smtClean="0">
              <a:ea typeface="+mn-ea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  <a:defRPr/>
            </a:pPr>
            <a:endParaRPr lang="en-US" altLang="en-US" b="1" dirty="0" smtClean="0">
              <a:ea typeface="+mn-ea"/>
            </a:endParaRPr>
          </a:p>
          <a:p>
            <a:pPr marL="171450" indent="-17145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altLang="en-US" b="1" dirty="0" smtClean="0">
                <a:ea typeface="+mn-ea"/>
              </a:rPr>
              <a:t>Keep in mind your audience</a:t>
            </a:r>
            <a:r>
              <a:rPr lang="en-US" altLang="en-US" dirty="0" smtClean="0">
                <a:ea typeface="+mn-ea"/>
              </a:rPr>
              <a:t>.  Who are you trying to convince that your proposal has merit?</a:t>
            </a:r>
          </a:p>
          <a:p>
            <a:pPr marL="628650" lvl="1" indent="-17145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altLang="en-US" dirty="0" smtClean="0">
                <a:ea typeface="+mn-ea"/>
              </a:rPr>
              <a:t>Stakeholders </a:t>
            </a:r>
          </a:p>
          <a:p>
            <a:pPr marL="628650" lvl="1" indent="-17145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altLang="en-US" dirty="0" smtClean="0">
                <a:ea typeface="+mn-ea"/>
              </a:rPr>
              <a:t>Reviewers</a:t>
            </a:r>
          </a:p>
          <a:p>
            <a:pPr marL="628650" lvl="1" indent="-17145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altLang="en-US" dirty="0" smtClean="0">
                <a:ea typeface="+mn-ea"/>
              </a:rPr>
              <a:t>Colleagues and Community of Researchers</a:t>
            </a:r>
          </a:p>
          <a:p>
            <a:pPr marL="628650" lvl="1" indent="-171450" eaLnBrk="1" hangingPunct="1">
              <a:spcBef>
                <a:spcPct val="0"/>
              </a:spcBef>
              <a:buFontTx/>
              <a:buChar char="•"/>
              <a:defRPr/>
            </a:pPr>
            <a:r>
              <a:rPr lang="en-US" altLang="en-US" dirty="0" smtClean="0">
                <a:ea typeface="+mn-ea"/>
              </a:rPr>
              <a:t>Funders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8C16956-E754-4796-9A7F-18651B7DF6E0}" type="slidenum">
              <a:rPr lang="en-US" altLang="en-US"/>
              <a:pPr/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Emphasize the components of planned work and intended results. </a:t>
            </a:r>
          </a:p>
          <a:p>
            <a:r>
              <a:rPr lang="en-US" altLang="en-US" dirty="0" smtClean="0"/>
              <a:t>Step 1: Begin with the Situation and Priorities:</a:t>
            </a:r>
          </a:p>
          <a:p>
            <a:r>
              <a:rPr lang="en-US" altLang="en-US" dirty="0" smtClean="0"/>
              <a:t>Situation include: Needs and assets; Symptoms versus problems; Stakeholder Engagement</a:t>
            </a:r>
          </a:p>
          <a:p>
            <a:r>
              <a:rPr lang="en-US" altLang="en-US" dirty="0" smtClean="0"/>
              <a:t>Priorities include: Mission, Vision, Values, Mandates, Resources, Collaborators, Competitors</a:t>
            </a:r>
          </a:p>
          <a:p>
            <a:r>
              <a:rPr lang="en-US" altLang="en-US" dirty="0" smtClean="0"/>
              <a:t>Step 2: Develop your long-term outcome(s)  What is the end result that you want to accomplish</a:t>
            </a:r>
          </a:p>
          <a:p>
            <a:r>
              <a:rPr lang="en-US" altLang="en-US" dirty="0" smtClean="0"/>
              <a:t>Step 3: Develop the medium-term outcome(s) </a:t>
            </a:r>
          </a:p>
          <a:p>
            <a:r>
              <a:rPr lang="en-US" altLang="en-US" dirty="0" smtClean="0"/>
              <a:t>Step 4: Short-term</a:t>
            </a:r>
          </a:p>
          <a:p>
            <a:r>
              <a:rPr lang="en-US" altLang="en-US" dirty="0" smtClean="0"/>
              <a:t>Step 5: Participants</a:t>
            </a:r>
          </a:p>
          <a:p>
            <a:r>
              <a:rPr lang="en-US" altLang="en-US" dirty="0" smtClean="0"/>
              <a:t>Step 6: Activities</a:t>
            </a:r>
          </a:p>
          <a:p>
            <a:r>
              <a:rPr lang="en-US" altLang="en-US" dirty="0" smtClean="0"/>
              <a:t>Step 7: Resources/Inputs</a:t>
            </a:r>
          </a:p>
          <a:p>
            <a:r>
              <a:rPr lang="en-US" altLang="en-US" dirty="0" smtClean="0"/>
              <a:t>Step 8: Assumptions and External Factors</a:t>
            </a:r>
          </a:p>
          <a:p>
            <a:r>
              <a:rPr lang="en-US" altLang="en-US" dirty="0" smtClean="0"/>
              <a:t>Step 9: Evaluation </a:t>
            </a:r>
          </a:p>
          <a:p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B89A989-EBE8-4AF2-A3C7-237DDDBDFD43}" type="slidenum">
              <a:rPr lang="en-US" altLang="en-US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Long Term – Conditions outcome(s): What is the expected lasting outcome?  Does it align with the grantor</a:t>
            </a:r>
            <a:r>
              <a:rPr lang="ja-JP" altLang="en-US" smtClean="0"/>
              <a:t>’</a:t>
            </a:r>
            <a:r>
              <a:rPr lang="en-US" altLang="ja-JP" smtClean="0"/>
              <a:t>s expectation?  </a:t>
            </a:r>
          </a:p>
          <a:p>
            <a:r>
              <a:rPr lang="en-US" altLang="en-US" smtClean="0"/>
              <a:t>Medium Term – Action outcomes: Changes in behaviors, practices, policy, decision-making, social action.  </a:t>
            </a:r>
          </a:p>
          <a:p>
            <a:r>
              <a:rPr lang="en-US" altLang="en-US" smtClean="0"/>
              <a:t>Short Term – Learning outcomes: Awareness, knowledge, attitudes, skills, opinions, aspirations, motivations.</a:t>
            </a:r>
          </a:p>
          <a:p>
            <a:endParaRPr lang="en-US" altLang="en-US" smtClean="0"/>
          </a:p>
          <a:p>
            <a:r>
              <a:rPr lang="en-US" altLang="en-US" smtClean="0"/>
              <a:t>These each have different instruments to measure the effectiveness of your outputs.  Measured outcomes should point toward the long term conditions/goals.  Plan these carefully with an eye toward mid-term corrections and adjustments to your outputs. </a:t>
            </a:r>
          </a:p>
          <a:p>
            <a:endParaRPr lang="en-US" altLang="en-US" smtClean="0"/>
          </a:p>
          <a:p>
            <a:r>
              <a:rPr lang="en-US" altLang="en-US" smtClean="0"/>
              <a:t>Medium and short-term outcomes are results driven.</a:t>
            </a:r>
          </a:p>
          <a:p>
            <a:endParaRPr lang="en-US" altLang="en-US" smtClean="0"/>
          </a:p>
          <a:p>
            <a:r>
              <a:rPr lang="en-US" altLang="en-US" b="1" smtClean="0"/>
              <a:t>NOTE: THESE 3 COLUMNS ARE OFTEN MERGED INTO A SINGLE COLUMN OF OUTCOMES WHEN ADDING TO THE ACTUAL PROPOSAL APPLICATION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25A1D0D-8998-476A-8BE9-69AC205B25D6}" type="slidenum">
              <a:rPr lang="en-US" altLang="en-US"/>
              <a:pPr/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In slide 5 we defined planned work and intended results.  Here are some things to consider when working on the planned work section of the logic model. </a:t>
            </a:r>
          </a:p>
          <a:p>
            <a:r>
              <a:rPr lang="en-US" altLang="en-US" smtClean="0"/>
              <a:t>What you think you need to implement your proposal.</a:t>
            </a:r>
          </a:p>
          <a:p>
            <a:r>
              <a:rPr lang="en-US" altLang="en-US" smtClean="0"/>
              <a:t>What resources will either enable or limit your proposal’s effectiveness?</a:t>
            </a:r>
          </a:p>
          <a:p>
            <a:r>
              <a:rPr lang="en-US" altLang="en-US" smtClean="0"/>
              <a:t>Enabling resources: funding, existing organizations, potential partners, existing organizational and interpersonal networks, staff, volunteers, time, facilities, equipment, supplies.</a:t>
            </a:r>
          </a:p>
          <a:p>
            <a:r>
              <a:rPr lang="en-US" altLang="en-US" smtClean="0"/>
              <a:t>Limiting Resources: Attitudes, Lack of resources, policies, regulations, geography, facilities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97F6C70-1B71-4752-8F5D-D200FA641D83}" type="slidenum">
              <a:rPr lang="en-US" altLang="en-US"/>
              <a:pPr/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Activities are what we do:  Workshops, meetings, services created, products developed, conduct training, facilitate activities, partnering, media and marketing</a:t>
            </a:r>
          </a:p>
          <a:p>
            <a:r>
              <a:rPr lang="en-US" altLang="en-US" smtClean="0"/>
              <a:t>Participation is who we reach: participants, clients, agencies, customers, satisfaction with program from the participants.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D7A65EA-7B10-4BE6-BED8-DC67337BF4CC}" type="slidenum">
              <a:rPr lang="en-US" altLang="en-US"/>
              <a:pPr/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Staff, volunteers, time, money, research base, materials, equipment, technology, partners.</a:t>
            </a:r>
          </a:p>
          <a:p>
            <a:endParaRPr lang="en-US" altLang="en-US" smtClean="0"/>
          </a:p>
          <a:p>
            <a:r>
              <a:rPr lang="en-US" altLang="en-US" smtClean="0"/>
              <a:t>This is also a good place to determine what you can bring to the project and what you need the additional resources to provide.</a:t>
            </a:r>
          </a:p>
          <a:p>
            <a:r>
              <a:rPr lang="en-US" altLang="en-US" smtClean="0"/>
              <a:t>Are there potential community partners that can collaborate with the project?</a:t>
            </a:r>
          </a:p>
          <a:p>
            <a:r>
              <a:rPr lang="en-US" altLang="en-US" smtClean="0"/>
              <a:t>Can you leverage funds from Foundations or other philanthropic giving to support part of the project that can</a:t>
            </a:r>
            <a:r>
              <a:rPr lang="ja-JP" altLang="en-US" smtClean="0"/>
              <a:t>’</a:t>
            </a:r>
            <a:r>
              <a:rPr lang="en-US" altLang="ja-JP" smtClean="0"/>
              <a:t>t be funded by the grantor? </a:t>
            </a: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FCA2ED2-E68B-4299-A3B4-7CA30D173262}" type="slidenum">
              <a:rPr lang="en-US" altLang="en-US"/>
              <a:pPr/>
              <a:t>12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A logic model should include both assumptions and external factors</a:t>
            </a:r>
          </a:p>
          <a:p>
            <a:endParaRPr lang="en-US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FE9C6A38-2E91-49C7-AA15-DF3DE765D023}" type="slidenum">
              <a:rPr lang="en-US" altLang="en-US"/>
              <a:pPr/>
              <a:t>13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Formative Evaluation </a:t>
            </a:r>
            <a:r>
              <a:rPr lang="mr-IN" altLang="en-US" smtClean="0">
                <a:latin typeface="Mangal" pitchFamily="18" charset="0"/>
              </a:rPr>
              <a:t>–</a:t>
            </a:r>
            <a:r>
              <a:rPr lang="en-US" altLang="en-US" smtClean="0"/>
              <a:t> Helps improve you program</a:t>
            </a:r>
          </a:p>
          <a:p>
            <a:r>
              <a:rPr lang="en-US" altLang="en-US" smtClean="0"/>
              <a:t>Summative Evaluation </a:t>
            </a:r>
            <a:r>
              <a:rPr lang="mr-IN" altLang="en-US" smtClean="0">
                <a:latin typeface="Mangal" pitchFamily="18" charset="0"/>
              </a:rPr>
              <a:t>–</a:t>
            </a:r>
            <a:r>
              <a:rPr lang="en-US" altLang="en-US" smtClean="0"/>
              <a:t> Helps prove if your program worked the way you planned. 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3A247D8-6936-47B2-8C33-9AB4786C529F}" type="slidenum">
              <a:rPr lang="en-US" altLang="en-US"/>
              <a:pPr/>
              <a:t>16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  <a:cs typeface="Times New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F2B2D-9794-4FCB-8C83-353D3144100F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C5C6B28-DB02-4781-B497-91F22A0202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392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813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1"/>
            <a:ext cx="77724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5F3FB-8AFF-4F4B-B9CA-136B38F98166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F9C40C-8916-4316-B392-24E0135754D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0677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1"/>
            <a:ext cx="35814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7B616-0927-4549-B342-EAC733FB4C0E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46B196-1EE3-4A26-90B9-6AF6220BB57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0240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535113"/>
            <a:ext cx="3582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174875"/>
            <a:ext cx="3582988" cy="3311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3115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B4C0E-3A19-41AA-8565-B482ADDF43A8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C18746-A8CA-4391-8634-29460F9266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129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305CB-5835-43EE-8D9C-8BA469BB0378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F153DF-6332-46C2-8975-B2F7A66321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8290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23E34-BC51-4AAE-B18B-440ED54AD530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A86165-CABC-489B-B3D5-8B19447BD2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58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14400" y="685800"/>
            <a:ext cx="2551113" cy="4800600"/>
          </a:xfrm>
          <a:prstGeom prst="rect">
            <a:avLst/>
          </a:prstGeom>
          <a:solidFill>
            <a:srgbClr val="F1D5A6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0"/>
            <a:ext cx="2551112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1"/>
            <a:ext cx="5111750" cy="48005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435100"/>
            <a:ext cx="2551113" cy="4051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CD871-0496-45DD-B351-B5A346FE2942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BB8B28-4D40-4130-8E81-551800C044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4378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720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9592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38738"/>
            <a:ext cx="5486400" cy="3476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9E158-F773-4A57-A94D-841D43E22E69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C74654-3B9B-4E86-93C9-525EFB021B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612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714625"/>
            <a:ext cx="9144000" cy="2743200"/>
          </a:xfrm>
          <a:prstGeom prst="rect">
            <a:avLst/>
          </a:prstGeom>
          <a:solidFill>
            <a:srgbClr val="F1D5A6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>
              <a:latin typeface="Arial" charset="0"/>
              <a:ea typeface="ＭＳ Ｐゴシック" pitchFamily="-8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909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715207"/>
            <a:ext cx="7772400" cy="13757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  <a:latin typeface="Times New Roman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29D8C-3F17-4850-8861-E6D173848585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7211EC0-8C9B-468A-878A-48149B05D2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222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5867400"/>
            <a:ext cx="6510338" cy="990600"/>
          </a:xfrm>
          <a:prstGeom prst="rect">
            <a:avLst/>
          </a:prstGeom>
          <a:solidFill>
            <a:srgbClr val="0A3E64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latin typeface="Calibri" pitchFamily="-84" charset="0"/>
              <a:ea typeface="ＭＳ Ｐゴシック" pitchFamily="-84" charset="-128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600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642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35871A9-8F30-4732-8656-A7EB8C152C9A}" type="datetime1">
              <a:rPr lang="en-US" altLang="en-US"/>
              <a:pPr>
                <a:defRPr/>
              </a:pPr>
              <a:t>10/1/2019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300" y="6361113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20CA0B7-A963-47F0-B851-69146E7FA79E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31" name="Picture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6100" y="5867400"/>
            <a:ext cx="182880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228600" y="658813"/>
            <a:ext cx="263525" cy="174625"/>
          </a:xfrm>
          <a:prstGeom prst="rect">
            <a:avLst/>
          </a:prstGeom>
          <a:solidFill>
            <a:srgbClr val="0A3E64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r" eaLnBrk="1" hangingPunct="1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228600" y="884238"/>
            <a:ext cx="265113" cy="173037"/>
          </a:xfrm>
          <a:prstGeom prst="rect">
            <a:avLst/>
          </a:prstGeom>
          <a:solidFill>
            <a:srgbClr val="CE783A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544513" y="884238"/>
            <a:ext cx="265112" cy="173037"/>
          </a:xfrm>
          <a:prstGeom prst="rect">
            <a:avLst/>
          </a:prstGeom>
          <a:solidFill>
            <a:srgbClr val="F1D5A6"/>
          </a:solidFill>
          <a:ln>
            <a:noFill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1" r:id="rId7"/>
    <p:sldLayoutId id="2147483920" r:id="rId8"/>
    <p:sldLayoutId id="2147483922" r:id="rId9"/>
    <p:sldLayoutId id="2147483923" r:id="rId10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/>
          <a:ea typeface="MS PGothic" panose="020B0600070205080204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84" charset="0"/>
          <a:ea typeface="MS PGothic" panose="020B0600070205080204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84" charset="0"/>
          <a:ea typeface="MS PGothic" panose="020B0600070205080204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84" charset="0"/>
          <a:ea typeface="MS PGothic" panose="020B0600070205080204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84" charset="0"/>
          <a:ea typeface="MS PGothic" panose="020B0600070205080204" pitchFamily="34" charset="-128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84" charset="0"/>
          <a:ea typeface="ＭＳ Ｐゴシック" pitchFamily="-8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84" charset="0"/>
          <a:ea typeface="ＭＳ Ｐゴシック" pitchFamily="-8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84" charset="0"/>
          <a:ea typeface="ＭＳ Ｐゴシック" pitchFamily="-8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84" charset="0"/>
          <a:ea typeface="ＭＳ Ｐゴシック" pitchFamily="-8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A3E64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Arial"/>
          <a:ea typeface="MS PGothic" panose="020B0600070205080204" pitchFamily="34" charset="-128"/>
          <a:cs typeface="ＭＳ Ｐゴシック" pitchFamily="-8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CE783A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1D5A6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Using Logic Models in Project Proposals</a:t>
            </a:r>
          </a:p>
        </p:txBody>
      </p:sp>
      <p:sp>
        <p:nvSpPr>
          <p:cNvPr id="5123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2800" smtClean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Donald R. Long</a:t>
            </a:r>
          </a:p>
          <a:p>
            <a:pPr algn="l" eaLnBrk="1" hangingPunct="1"/>
            <a:r>
              <a:rPr lang="en-US" altLang="en-US" sz="2800" smtClean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&amp; Sponsored Programs</a:t>
            </a:r>
          </a:p>
          <a:p>
            <a:pPr algn="l" eaLnBrk="1" hangingPunct="1"/>
            <a:r>
              <a:rPr lang="en-US" altLang="en-US" sz="2800" smtClean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Presentation 4/20/2018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Planned Work - Resources</a:t>
            </a:r>
          </a:p>
        </p:txBody>
      </p:sp>
      <p:graphicFrame>
        <p:nvGraphicFramePr>
          <p:cNvPr id="2" name="Content Placeholder 1" descr="Table with headers Enabling and Limiting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0695108"/>
              </p:ext>
            </p:extLst>
          </p:nvPr>
        </p:nvGraphicFramePr>
        <p:xfrm>
          <a:off x="914400" y="1600200"/>
          <a:ext cx="7772400" cy="296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Enabling 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Limiting</a:t>
                      </a:r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Funding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Attitudes</a:t>
                      </a:r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Facilities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Policies</a:t>
                      </a:r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Equipment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Regulations</a:t>
                      </a:r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Time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Geography</a:t>
                      </a:r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Supplies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Limited Enabling Resources</a:t>
                      </a:r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Partners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Networks</a:t>
                      </a:r>
                      <a:endParaRPr lang="en-US" sz="18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25" marB="45725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2975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Outputs </a:t>
            </a:r>
          </a:p>
        </p:txBody>
      </p:sp>
      <p:pic>
        <p:nvPicPr>
          <p:cNvPr id="3" name="Content Placeholder 2" descr="Logic model template:&#10;An arrow with spaces for situation and priorities points right towards the rest of the chart.&#10;The chart has an overall heading Planned Work, Outputs. Below this are Activities: what we do, and Participation: who we reach.&#10;Below the chart are Assumptions, External Factors, and Evaluation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1200953"/>
            <a:ext cx="8077201" cy="459183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01700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Inputs  </a:t>
            </a:r>
          </a:p>
        </p:txBody>
      </p:sp>
      <p:pic>
        <p:nvPicPr>
          <p:cNvPr id="3" name="Content Placeholder 2" descr="Logic model template:&#10;An arrow with spaces for situation and priorities points right towards the rest of the chart.&#10;The chart contains a block reading What we invest, under the headings Resources/Inputs and Planned Work.&#10;Below the chart are Assumptions, External Factors, and Evaluation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84" y="1176338"/>
            <a:ext cx="8229600" cy="46505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Assumptions &amp; External Factors </a:t>
            </a:r>
          </a:p>
        </p:txBody>
      </p:sp>
      <p:pic>
        <p:nvPicPr>
          <p:cNvPr id="3" name="Content Placeholder 2" descr="An arrow with spaces for situation and priorities points right towards nothing.&#10;Below are boxes labeled Assumptions, External Factors, and Evaluation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17638"/>
            <a:ext cx="8382000" cy="439664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Assumptions &amp; External Factors</a:t>
            </a:r>
          </a:p>
        </p:txBody>
      </p:sp>
      <p:graphicFrame>
        <p:nvGraphicFramePr>
          <p:cNvPr id="4" name="Content Placeholder 3" descr="Table with headers Assumptions and External Factor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8442695"/>
              </p:ext>
            </p:extLst>
          </p:nvPr>
        </p:nvGraphicFramePr>
        <p:xfrm>
          <a:off x="928688" y="1600200"/>
          <a:ext cx="7772400" cy="3508380"/>
        </p:xfrm>
        <a:graphic>
          <a:graphicData uri="http://schemas.openxmlformats.org/drawingml/2006/table">
            <a:tbl>
              <a:tblPr firstRow="1"/>
              <a:tblGrid>
                <a:gridCol w="388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13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Assumptions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External Factors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0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Beliefs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Aspects that influence or are influenced by the project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13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Ideas/biases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Cultural and environmental issues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005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What we expect the program to achieve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Demographics 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13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Participant</a:t>
                      </a:r>
                      <a:r>
                        <a:rPr kumimoji="0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’</a:t>
                      </a:r>
                      <a:r>
                        <a:rPr kumimoji="0" lang="en-US" altLang="ja-JP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 learning styles &amp; behavior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Family circumstances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13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Resources and staff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Experiences of participants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13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External/Internal influences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Media, community policy, priorities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13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Competition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Evaluation Section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3886200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Program evaluation is necessary to determine:</a:t>
            </a:r>
          </a:p>
          <a:p>
            <a:pPr lvl="1"/>
            <a:r>
              <a:rPr lang="en-US" altLang="en-US" sz="2400" smtClean="0">
                <a:latin typeface="Arial" panose="020B0604020202020204" pitchFamily="34" charset="0"/>
              </a:rPr>
              <a:t>Effectiveness of program</a:t>
            </a:r>
          </a:p>
          <a:p>
            <a:pPr lvl="1"/>
            <a:r>
              <a:rPr lang="en-US" altLang="en-US" sz="2400" smtClean="0">
                <a:latin typeface="Arial" panose="020B0604020202020204" pitchFamily="34" charset="0"/>
              </a:rPr>
              <a:t>To meet grantor requirements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Logic Model provides:</a:t>
            </a:r>
          </a:p>
          <a:p>
            <a:pPr lvl="1"/>
            <a:r>
              <a:rPr lang="en-US" altLang="en-US" sz="2400" smtClean="0">
                <a:latin typeface="Arial" panose="020B0604020202020204" pitchFamily="34" charset="0"/>
              </a:rPr>
              <a:t>Information about what and when to measure</a:t>
            </a:r>
          </a:p>
          <a:p>
            <a:pPr lvl="1"/>
            <a:r>
              <a:rPr lang="en-US" altLang="en-US" sz="2400" smtClean="0">
                <a:latin typeface="Arial" panose="020B0604020202020204" pitchFamily="34" charset="0"/>
              </a:rPr>
              <a:t>Match evaluation to the program</a:t>
            </a:r>
          </a:p>
          <a:p>
            <a:pPr lvl="1"/>
            <a:r>
              <a:rPr lang="en-US" altLang="en-US" sz="2400" smtClean="0">
                <a:latin typeface="Arial" panose="020B0604020202020204" pitchFamily="34" charset="0"/>
              </a:rPr>
              <a:t>Focus on key and important information</a:t>
            </a:r>
            <a:r>
              <a:rPr lang="en-US" altLang="en-US" smtClean="0">
                <a:latin typeface="Arial" panose="020B0604020202020204" pitchFamily="34" charset="0"/>
              </a:rPr>
              <a:t> </a:t>
            </a:r>
          </a:p>
          <a:p>
            <a:pPr lvl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Evaluation	</a:t>
            </a:r>
          </a:p>
        </p:txBody>
      </p:sp>
      <p:graphicFrame>
        <p:nvGraphicFramePr>
          <p:cNvPr id="4" name="Content Placeholder 3" descr="Table with headers Formative Evaluation -- Improve, and Summative evaluation - Prove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87757438"/>
              </p:ext>
            </p:extLst>
          </p:nvPr>
        </p:nvGraphicFramePr>
        <p:xfrm>
          <a:off x="685800" y="1219200"/>
          <a:ext cx="7772400" cy="4499295"/>
        </p:xfrm>
        <a:graphic>
          <a:graphicData uri="http://schemas.openxmlformats.org/drawingml/2006/table">
            <a:tbl>
              <a:tblPr firstRow="1"/>
              <a:tblGrid>
                <a:gridCol w="3886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8449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Formative Evaluation </a:t>
                      </a:r>
                      <a:r>
                        <a:rPr kumimoji="0" lang="mr-IN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Mangal" panose="02040503050203030202" pitchFamily="18" charset="0"/>
                          <a:ea typeface="MS PGothic" panose="020B0600070205080204" pitchFamily="34" charset="-128"/>
                        </a:rPr>
                        <a:t>–</a:t>
                      </a: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Improve</a:t>
                      </a:r>
                    </a:p>
                  </a:txBody>
                  <a:tcPr marL="42134" marR="421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Summative Evaluation - Prove</a:t>
                      </a:r>
                    </a:p>
                  </a:txBody>
                  <a:tcPr marL="42134" marR="421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765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Provides information that helps you improve your program. Generates periodic reports. Information can be shared quickly.</a:t>
                      </a:r>
                    </a:p>
                  </a:txBody>
                  <a:tcPr marL="42134" marR="421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Generates information that can be used to demonstrate the results of your program to funders and your interested communities.</a:t>
                      </a:r>
                    </a:p>
                  </a:txBody>
                  <a:tcPr marL="42134" marR="421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5333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Focues most on program activities, outputs, and short-term outcomes for the purpose of monitoring progress and making mid-course corrections when needed.</a:t>
                      </a:r>
                    </a:p>
                  </a:txBody>
                  <a:tcPr marL="42134" marR="421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Focuses most on program’s intermediate-term outcomes and impact.  Although data may be collected throughout the program, the purpose is to determine the value and worth of a program based on results.</a:t>
                      </a:r>
                    </a:p>
                  </a:txBody>
                  <a:tcPr marL="42134" marR="421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7658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Helpful in bringing suggestions for improvement to the attention of staff.</a:t>
                      </a:r>
                    </a:p>
                  </a:txBody>
                  <a:tcPr marL="42134" marR="421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0A3E64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CE783A"/>
                        </a:buClr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F1D5A6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Helpful in describing the quality and effectiveness of your program by documenting its impact on participants and the community. </a:t>
                      </a:r>
                    </a:p>
                  </a:txBody>
                  <a:tcPr marL="42134" marR="4213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0" y="6096000"/>
            <a:ext cx="6400800" cy="567057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000" dirty="0">
                <a:solidFill>
                  <a:schemeClr val="bg1"/>
                </a:solidFill>
              </a:rPr>
              <a:t>Adapted from Bon, S.L., Boyd, S.E., &amp; Montgomery, D.L. (1997 Taking Stock: A Practical Guide to Evaluating Your Own Programs, Chapel Hill N.C. Horizon Research </a:t>
            </a:r>
            <a:r>
              <a:rPr lang="en-US" altLang="en-US" sz="1000" dirty="0" err="1">
                <a:solidFill>
                  <a:schemeClr val="bg1"/>
                </a:solidFill>
              </a:rPr>
              <a:t>Incop</a:t>
            </a:r>
            <a:r>
              <a:rPr lang="en-US" altLang="en-US" sz="1000" dirty="0">
                <a:solidFill>
                  <a:schemeClr val="bg1"/>
                </a:solidFill>
              </a:rPr>
              <a:t>. Available online at http://www.Horizon-research.com</a:t>
            </a:r>
          </a:p>
          <a:p>
            <a:endParaRPr lang="en-US" sz="1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Sample Logic Model</a:t>
            </a:r>
          </a:p>
        </p:txBody>
      </p:sp>
      <p:pic>
        <p:nvPicPr>
          <p:cNvPr id="3" name="Content Placeholder 2" descr="Example of a logic model.&#10;Planned work:&#10;Inputs:&#10;Consumers, providers, and payers to participate in governance processes.&#10;Sufficient staff with expertise and leadership skills to implement the program at the local level.&#10;Sufficient external technical assistance to support staff in program implementation.&#10;Activities:&#10;Activities that encourage consumers, providers, and payers to seek support, and achieve common goals.&#10;Activities that increase consumer awareness and access to health promotion, disease prevention, and primary care services.&#10;Activities that increase linkages among medical, health, and human service systems.&#10;Activities that lead to the development of a community access and coverage plan.&#10;Activities that lead to the development of a community health information network.&#10;Activities that lead to the development of a community health assessment and reporting program.&#10;End Your Planned Work.&#10;Your Intended Results:&#10;Outputs:&#10;Consumers, providers, and payers serving on the CCHIP Governing Board seek, support, and achieve common goals.&#10;Increased community access and participation in health promotion, disease prevention, and primary care services.&#10;Linkages are forged among mendical, health, and human service systems.&#10;Third Party administered contract for community wide coverage is in place.&#10;Fiber optic information network is in place (CHIN).&#10;Community health assessment and reporting program is in place.&#10;Outcomes:&#10;CCHIP Governing Board is deemed inclusive and accountable by the community stakeholders.&#10;Increased numbers of community members utilize the health promotion, disease prevention, and primary care service provided.&#10;Improved access / coverage for the insured, under, and non insured in the community.&#10;Community members utilize the CHIN for information collection, storage, analysis, and exchange.&#10;Information provided by the Health Report Card is used to make community health decisions.&#10;Impact: Improved Health Status.&#10;End Model.&#10;Example of an Outcome Approach model (example drawn from the Calhoun County Health Improvement Program, funded under the Comprehensive Community Health Models of Michigan initiative).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187" y="1188168"/>
            <a:ext cx="7772400" cy="431233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2987" y="5500498"/>
            <a:ext cx="7162800" cy="380999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000" dirty="0"/>
              <a:t>with the permission of the W.K. Kellogg Foundation – Logic Model Development Guide, How to Read a Logic Model</a:t>
            </a:r>
          </a:p>
          <a:p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Creating a Logic Model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3886200"/>
          </a:xfrm>
        </p:spPr>
        <p:txBody>
          <a:bodyPr/>
          <a:lstStyle/>
          <a:p>
            <a:pPr>
              <a:buFont typeface="Wingdings" charset="0"/>
              <a:buChar char="§"/>
              <a:defRPr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You </a:t>
            </a: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will: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Learn how to plan your proposal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Learn how to create an illustration that helps proposal readers follow and understand your planned work and projected outcomes</a:t>
            </a:r>
          </a:p>
          <a:p>
            <a:pPr lvl="1">
              <a:buFont typeface="Arial" charset="0"/>
              <a:buChar char="–"/>
              <a:defRPr/>
            </a:pPr>
            <a:r>
              <a:rPr lang="en-US" dirty="0" smtClean="0">
                <a:latin typeface="Arial" charset="0"/>
                <a:ea typeface="ＭＳ Ｐゴシック" charset="0"/>
                <a:cs typeface="ＭＳ Ｐゴシック" charset="0"/>
              </a:rPr>
              <a:t>Helps you plan your proposal in a logical and sequential manner</a:t>
            </a:r>
          </a:p>
          <a:p>
            <a:pPr marL="457200" lvl="1" indent="0">
              <a:buFont typeface="Arial" charset="0"/>
              <a:buNone/>
              <a:defRPr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>
              <a:buFont typeface="Arial" charset="0"/>
              <a:buChar char="–"/>
              <a:defRPr/>
            </a:pPr>
            <a:endParaRPr lang="en-US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Chart the Course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3886200"/>
          </a:xfrm>
        </p:spPr>
        <p:txBody>
          <a:bodyPr/>
          <a:lstStyle/>
          <a:p>
            <a:pPr marL="457200" lvl="1" indent="0" algn="ctr" eaLnBrk="1" hangingPunct="1">
              <a:buFont typeface="Arial" panose="020B0604020202020204" pitchFamily="34" charset="0"/>
              <a:buNone/>
            </a:pPr>
            <a:r>
              <a:rPr lang="en-US" altLang="en-US" sz="2000" i="1" smtClean="0">
                <a:latin typeface="Arial" panose="020B0604020202020204" pitchFamily="34" charset="0"/>
              </a:rPr>
              <a:t>Logic models are usually a graphical depiction of the logical relationships between the resources, activities, outputs and outcomes of a program.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en-US" altLang="en-US" sz="2400" i="1" smtClean="0">
                <a:latin typeface="Arial" panose="020B0604020202020204" pitchFamily="34" charset="0"/>
              </a:rPr>
              <a:t>						</a:t>
            </a:r>
            <a:r>
              <a:rPr lang="en-US" altLang="en-US" sz="1800" i="1" smtClean="0">
                <a:latin typeface="Arial" panose="020B0604020202020204" pitchFamily="34" charset="0"/>
              </a:rPr>
              <a:t>- Paul McCawley, University of Idaho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endParaRPr lang="en-US" altLang="en-US" sz="1800" i="1" smtClean="0">
              <a:latin typeface="Arial" panose="020B0604020202020204" pitchFamily="34" charset="0"/>
            </a:endParaRP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en-US" altLang="en-US" sz="2000" i="1" smtClean="0">
                <a:latin typeface="Arial" panose="020B0604020202020204" pitchFamily="34" charset="0"/>
              </a:rPr>
              <a:t>The program logic model is defined as a picture of how your organization does its work – the theory and assumptions underlying the program.  A program logic model links outcomes (both short- and long-term) with program activities/processes and the theoretical assumptions/principles of the program.</a:t>
            </a:r>
          </a:p>
          <a:p>
            <a:pPr marL="457200" lvl="1" indent="0" eaLnBrk="1" hangingPunct="1">
              <a:buFont typeface="Arial" panose="020B0604020202020204" pitchFamily="34" charset="0"/>
              <a:buNone/>
            </a:pPr>
            <a:r>
              <a:rPr lang="en-US" altLang="en-US" sz="1800" i="1" smtClean="0">
                <a:latin typeface="Arial" panose="020B0604020202020204" pitchFamily="34" charset="0"/>
              </a:rPr>
              <a:t>		- W.K. Kellogg Foundation, Logic Model Development Guide</a:t>
            </a:r>
          </a:p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i="1" smtClean="0">
                <a:latin typeface="Arial" panose="020B0604020202020204" pitchFamily="34" charset="0"/>
                <a:cs typeface="Arial" panose="020B0604020202020204" pitchFamily="34" charset="0"/>
              </a:rPr>
              <a:t>Logic Model Is: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38862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A systematic visualization of your understanding about how your proposal works.</a:t>
            </a:r>
          </a:p>
          <a:p>
            <a:pPr eaLnBrk="1" hangingPunct="1">
              <a:defRPr/>
            </a:pPr>
            <a:r>
              <a:rPr lang="en-US" altLang="en-US" sz="2800" dirty="0">
                <a:latin typeface="Arial" panose="020B0604020202020204" pitchFamily="34" charset="0"/>
                <a:ea typeface="ＭＳ Ｐゴシック" panose="020B0600070205080204" pitchFamily="34" charset="-128"/>
              </a:rPr>
              <a:t>P</a:t>
            </a:r>
            <a:r>
              <a:rPr lang="en-US" altLang="en-US" sz="2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resents the theory and assumptions underlying your proposal.</a:t>
            </a:r>
          </a:p>
          <a:p>
            <a:pPr eaLnBrk="1" hangingPunct="1">
              <a:defRPr/>
            </a:pPr>
            <a:r>
              <a:rPr lang="en-US" altLang="en-US" sz="2800" dirty="0" smtClean="0">
                <a:latin typeface="Arial" panose="020B0604020202020204" pitchFamily="34" charset="0"/>
                <a:ea typeface="ＭＳ Ｐゴシック" panose="020B0600070205080204" pitchFamily="34" charset="-128"/>
              </a:rPr>
              <a:t>Highlights how your proposal is expected to work to achieve the desired outcomes.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eaLnBrk="1" hangingPunct="1">
              <a:defRPr/>
            </a:pPr>
            <a:endParaRPr lang="en-US" altLang="en-US" sz="2800" dirty="0" smtClean="0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19162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Template </a:t>
            </a:r>
          </a:p>
        </p:txBody>
      </p:sp>
      <p:pic>
        <p:nvPicPr>
          <p:cNvPr id="3" name="Content Placeholder 2" descr="Logic model template:&#10;An arrow with spaces for situation and priorities points right towards the rest of the chart.&#10;The first half of the chart is labeled planned work and contains spaces for Resources/Inputs and the Outputs Activities and Participation.&#10;The second half of the chart is labeled intended results and contains spaces for the Outcomes Short Term, Medium Term, and Long Term.&#10;Below the chart are Assumptions, External Factors, and Evaluation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" y="1123767"/>
            <a:ext cx="8107680" cy="46429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Reading a Logic Model</a:t>
            </a:r>
          </a:p>
        </p:txBody>
      </p:sp>
      <p:pic>
        <p:nvPicPr>
          <p:cNvPr id="4" name="Content Placeholder 3" descr="A 5 part chain of elements. The first two are grouped into Planned Work, and the latter 3 are grouped into Anticipated Results.&#10;From the start of the chain the elements read:&#10;Resources / Inputs: Certain resources are needed to operate your program.&#10;Activities: If you have access to them then you can use them to accomplish your planned activities.&#10;Outputs: If you accomplish your planned activities, then you will hopefully deliver the amount of product and / or service that you intended.&#10;Outcomes: If you accomplish your planned activities to the extent you intended, then your participants will benefit in certain ways.&#10;Impact: If these benefits to participants are achieved, then certain changes in organizations, communities, or systems might be expected to occur.&#10;Used with the permission of the W.K. Kellogg Foundation - Logic Model Development Guide, How to Read a Logic Model.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872" y="1300849"/>
            <a:ext cx="7348728" cy="45159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Situation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191000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Define the importance of the issue?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Describe how the issue was identified?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Who do you expect to reach/involve in the project and what are their needs?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Are your program goals clearly identified and stated?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Who are the stakeholders and how will they be involved?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Priorities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3886200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</a:rPr>
              <a:t>Identify internal and external priorities that might impact the proposal.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Are there any collaborators that might be beneficial to you or the project?</a:t>
            </a:r>
          </a:p>
          <a:p>
            <a:r>
              <a:rPr lang="en-US" altLang="en-US" smtClean="0">
                <a:latin typeface="Arial" panose="020B0604020202020204" pitchFamily="34" charset="0"/>
              </a:rPr>
              <a:t>Who are your known and/or suspected competitors and how might this influence your proposal?</a:t>
            </a:r>
          </a:p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950913" y="261938"/>
            <a:ext cx="7772400" cy="865187"/>
          </a:xfrm>
        </p:spPr>
        <p:txBody>
          <a:bodyPr/>
          <a:lstStyle/>
          <a:p>
            <a:r>
              <a:rPr lang="en-US" altLang="en-US" smtClean="0">
                <a:latin typeface="Arial" panose="020B0604020202020204" pitchFamily="34" charset="0"/>
                <a:cs typeface="Arial" panose="020B0604020202020204" pitchFamily="34" charset="0"/>
              </a:rPr>
              <a:t>Outcomes</a:t>
            </a:r>
          </a:p>
        </p:txBody>
      </p:sp>
      <p:pic>
        <p:nvPicPr>
          <p:cNvPr id="3" name="Content Placeholder 2" descr="Logic model template:&#10;An arrow with spaces for situation and priorities points right towards the rest of the chart.&#10;The chart shows an overall header reading Intended Results and Outcomes. The Short Term outcome is learning; the medium term outcome is action; and the long term outcome is conditions.&#10;Below the chart are Assumptions, External Factors, and Evaluation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46" y="1127125"/>
            <a:ext cx="8172967" cy="4648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IS-PPT2010-2011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UIS-PPT2010-2011Template</Template>
  <TotalTime>1404</TotalTime>
  <Words>1046</Words>
  <Application>Microsoft Office PowerPoint</Application>
  <PresentationFormat>On-screen Show (4:3)</PresentationFormat>
  <Paragraphs>142</Paragraphs>
  <Slides>17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UIS-PPT2010-2011Template</vt:lpstr>
      <vt:lpstr>Using Logic Models in Project Proposals</vt:lpstr>
      <vt:lpstr>Creating a Logic Model</vt:lpstr>
      <vt:lpstr>Chart the Course</vt:lpstr>
      <vt:lpstr>Logic Model Is:</vt:lpstr>
      <vt:lpstr>Template </vt:lpstr>
      <vt:lpstr>Reading a Logic Model</vt:lpstr>
      <vt:lpstr>Situation</vt:lpstr>
      <vt:lpstr>Priorities </vt:lpstr>
      <vt:lpstr>Outcomes</vt:lpstr>
      <vt:lpstr>Planned Work - Resources</vt:lpstr>
      <vt:lpstr>Outputs </vt:lpstr>
      <vt:lpstr>Inputs  </vt:lpstr>
      <vt:lpstr>Assumptions &amp; External Factors </vt:lpstr>
      <vt:lpstr>Assumptions &amp; External Factors</vt:lpstr>
      <vt:lpstr>Evaluation Section</vt:lpstr>
      <vt:lpstr>Evaluation </vt:lpstr>
      <vt:lpstr>Sample Logic Model</vt:lpstr>
    </vt:vector>
  </TitlesOfParts>
  <Company>University of Illinois Springfield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Vice Chancellor for Academic Affairs and Provost Office</dc:title>
  <dc:creator>Long, Donald</dc:creator>
  <cp:lastModifiedBy>Melissa N. Urban</cp:lastModifiedBy>
  <cp:revision>91</cp:revision>
  <cp:lastPrinted>2012-03-22T14:24:38Z</cp:lastPrinted>
  <dcterms:created xsi:type="dcterms:W3CDTF">2012-02-21T22:35:12Z</dcterms:created>
  <dcterms:modified xsi:type="dcterms:W3CDTF">2019-10-01T16:43:15Z</dcterms:modified>
</cp:coreProperties>
</file>