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8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8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8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8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84" charset="-128"/>
        <a:cs typeface="+mn-cs"/>
      </a:defRPr>
    </a:lvl5pPr>
    <a:lvl6pPr marL="2286000" algn="l" defTabSz="914400" rtl="0" eaLnBrk="1" latinLnBrk="0" hangingPunct="1">
      <a:defRPr kern="1200">
        <a:solidFill>
          <a:schemeClr val="tx1"/>
        </a:solidFill>
        <a:latin typeface="Arial" charset="0"/>
        <a:ea typeface="ＭＳ Ｐゴシック" pitchFamily="-84" charset="-128"/>
        <a:cs typeface="+mn-cs"/>
      </a:defRPr>
    </a:lvl6pPr>
    <a:lvl7pPr marL="2743200" algn="l" defTabSz="914400" rtl="0" eaLnBrk="1" latinLnBrk="0" hangingPunct="1">
      <a:defRPr kern="1200">
        <a:solidFill>
          <a:schemeClr val="tx1"/>
        </a:solidFill>
        <a:latin typeface="Arial" charset="0"/>
        <a:ea typeface="ＭＳ Ｐゴシック" pitchFamily="-84" charset="-128"/>
        <a:cs typeface="+mn-cs"/>
      </a:defRPr>
    </a:lvl7pPr>
    <a:lvl8pPr marL="3200400" algn="l" defTabSz="914400" rtl="0" eaLnBrk="1" latinLnBrk="0" hangingPunct="1">
      <a:defRPr kern="1200">
        <a:solidFill>
          <a:schemeClr val="tx1"/>
        </a:solidFill>
        <a:latin typeface="Arial" charset="0"/>
        <a:ea typeface="ＭＳ Ｐゴシック" pitchFamily="-84" charset="-128"/>
        <a:cs typeface="+mn-cs"/>
      </a:defRPr>
    </a:lvl8pPr>
    <a:lvl9pPr marL="3657600" algn="l" defTabSz="914400" rtl="0" eaLnBrk="1" latinLnBrk="0" hangingPunct="1">
      <a:defRPr kern="1200">
        <a:solidFill>
          <a:schemeClr val="tx1"/>
        </a:solidFill>
        <a:latin typeface="Arial" charset="0"/>
        <a:ea typeface="ＭＳ Ｐゴシック" pitchFamily="-84" charset="-128"/>
        <a:cs typeface="+mn-cs"/>
      </a:defRPr>
    </a:lvl9pPr>
  </p:defaultTextStyle>
  <p:extLst>
    <p:ext uri="{EFAFB233-063F-42B5-8137-9DF3F51BA10A}">
      <p15:sldGuideLst xmlns:p15="http://schemas.microsoft.com/office/powerpoint/2012/main">
        <p15:guide id="1" orient="horz" pos="3888" userDrawn="1">
          <p15:clr>
            <a:srgbClr val="A4A3A4"/>
          </p15:clr>
        </p15:guide>
        <p15:guide id="2" pos="58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66"/>
    <a:srgbClr val="F3B329"/>
    <a:srgbClr val="A5C42A"/>
    <a:srgbClr val="CC006A"/>
    <a:srgbClr val="0092D2"/>
    <a:srgbClr val="46206A"/>
    <a:srgbClr val="002B52"/>
    <a:srgbClr val="F1D5A6"/>
    <a:srgbClr val="FDE6AD"/>
    <a:srgbClr val="0A3E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12" autoAdjust="0"/>
  </p:normalViewPr>
  <p:slideViewPr>
    <p:cSldViewPr snapToObjects="1">
      <p:cViewPr varScale="1">
        <p:scale>
          <a:sx n="127" d="100"/>
          <a:sy n="127" d="100"/>
        </p:scale>
        <p:origin x="480" y="176"/>
      </p:cViewPr>
      <p:guideLst>
        <p:guide orient="horz" pos="3888"/>
        <p:guide pos="5856"/>
      </p:guideLst>
    </p:cSldViewPr>
  </p:slideViewPr>
  <p:notesTextViewPr>
    <p:cViewPr>
      <p:scale>
        <a:sx n="1" d="1"/>
        <a:sy n="1" d="1"/>
      </p:scale>
      <p:origin x="0" y="0"/>
    </p:cViewPr>
  </p:notesTextViewPr>
  <p:notesViewPr>
    <p:cSldViewPr snapToObject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D36A671-F4C5-4A44-8E6C-CE01035CA30F}" type="datetime1">
              <a:rPr lang="en-US" smtClean="0"/>
              <a:t>6/3/21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4B71B81C-18AF-4C60-82C1-B662EFD61956}" type="slidenum">
              <a:rPr lang="en-US"/>
              <a:pPr>
                <a:defRPr/>
              </a:pPr>
              <a:t>‹#›</a:t>
            </a:fld>
            <a:endParaRPr lang="en-US"/>
          </a:p>
        </p:txBody>
      </p:sp>
    </p:spTree>
    <p:extLst>
      <p:ext uri="{BB962C8B-B14F-4D97-AF65-F5344CB8AC3E}">
        <p14:creationId xmlns:p14="http://schemas.microsoft.com/office/powerpoint/2010/main" val="1508442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286197-3B66-2346-99B4-6253A0CF8B32}" type="datetime1">
              <a:rPr lang="en-US" smtClean="0"/>
              <a:t>6/3/21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330B18-72FD-AC47-91A0-A512B3937E09}" type="slidenum">
              <a:rPr lang="en-US" smtClean="0"/>
              <a:t>‹#›</a:t>
            </a:fld>
            <a:endParaRPr lang="en-US"/>
          </a:p>
        </p:txBody>
      </p:sp>
    </p:spTree>
    <p:extLst>
      <p:ext uri="{BB962C8B-B14F-4D97-AF65-F5344CB8AC3E}">
        <p14:creationId xmlns:p14="http://schemas.microsoft.com/office/powerpoint/2010/main" val="3694996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a:off x="1" y="4419602"/>
            <a:ext cx="12264825" cy="2438399"/>
          </a:xfrm>
          <a:prstGeom prst="rect">
            <a:avLst/>
          </a:prstGeom>
          <a:solidFill>
            <a:srgbClr val="003366"/>
          </a:solidFill>
          <a:ln>
            <a:noFill/>
          </a:ln>
          <a:effectLst>
            <a:outerShdw blurRad="40000" dist="23000" dir="5400000" rotWithShape="0">
              <a:srgbClr val="808080">
                <a:alpha val="34999"/>
              </a:srgbClr>
            </a:outerShdw>
          </a:effectLst>
        </p:spPr>
        <p:txBody>
          <a:bodyPr anchor="ctr"/>
          <a:lstStyle/>
          <a:p>
            <a:pPr algn="ctr">
              <a:defRPr/>
            </a:pPr>
            <a:endParaRPr lang="en-US">
              <a:solidFill>
                <a:srgbClr val="FFFFFF"/>
              </a:solidFill>
              <a:latin typeface="Calibri" pitchFamily="-84" charset="0"/>
            </a:endParaRPr>
          </a:p>
        </p:txBody>
      </p:sp>
      <p:sp>
        <p:nvSpPr>
          <p:cNvPr id="2" name="Title 1"/>
          <p:cNvSpPr>
            <a:spLocks noGrp="1"/>
          </p:cNvSpPr>
          <p:nvPr>
            <p:ph type="ctrTitle"/>
          </p:nvPr>
        </p:nvSpPr>
        <p:spPr>
          <a:xfrm>
            <a:off x="1187944" y="4648201"/>
            <a:ext cx="10363200" cy="1207669"/>
          </a:xfrm>
        </p:spPr>
        <p:txBody>
          <a:bodyPr/>
          <a:lstStyle>
            <a:lvl1pPr algn="r">
              <a:defRPr sz="4000">
                <a:solidFill>
                  <a:schemeClr val="bg1"/>
                </a:solidFill>
                <a:latin typeface="+mn-lt"/>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3998075" y="5947944"/>
            <a:ext cx="7518400" cy="365125"/>
          </a:xfrm>
        </p:spPr>
        <p:txBody>
          <a:bodyPr/>
          <a:lstStyle>
            <a:lvl1pPr marL="0" indent="0" algn="r">
              <a:buNone/>
              <a:defRPr sz="2400" baseline="0">
                <a:solidFill>
                  <a:schemeClr val="bg1"/>
                </a:solidFill>
                <a:latin typeface="+mj-lt"/>
                <a:cs typeface="Times New Roman"/>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descr="6777894430_d25baa65b2_b.jpg"/>
          <p:cNvPicPr>
            <a:picLocks noChangeAspect="1"/>
          </p:cNvPicPr>
          <p:nvPr userDrawn="1"/>
        </p:nvPicPr>
        <p:blipFill rotWithShape="1">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t="6353" b="29172"/>
          <a:stretch/>
        </p:blipFill>
        <p:spPr>
          <a:xfrm>
            <a:off x="0" y="0"/>
            <a:ext cx="12264827" cy="4465040"/>
          </a:xfrm>
          <a:prstGeom prst="rect">
            <a:avLst/>
          </a:prstGeom>
        </p:spPr>
      </p:pic>
    </p:spTree>
    <p:extLst>
      <p:ext uri="{BB962C8B-B14F-4D97-AF65-F5344CB8AC3E}">
        <p14:creationId xmlns:p14="http://schemas.microsoft.com/office/powerpoint/2010/main" val="1980501143"/>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728853"/>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219200" y="2209800"/>
            <a:ext cx="10363200" cy="3810000"/>
          </a:xfrm>
        </p:spPr>
        <p:txBody>
          <a:bodyPr/>
          <a:lstStyle>
            <a:lvl1pPr>
              <a:buClr>
                <a:srgbClr val="003366"/>
              </a:buClr>
              <a:defRPr>
                <a:latin typeface="Arial" panose="020B0604020202020204" pitchFamily="34" charset="0"/>
                <a:cs typeface="Arial" panose="020B0604020202020204" pitchFamily="34" charset="0"/>
              </a:defRPr>
            </a:lvl1pPr>
            <a:lvl2pPr marL="742950" indent="-285750">
              <a:buClr>
                <a:srgbClr val="003366"/>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003366"/>
              </a:buClr>
              <a:buFont typeface="Courier New" panose="02070309020205020404" pitchFamily="49" charset="0"/>
              <a:buChar char="o"/>
              <a:defRPr>
                <a:latin typeface="Arial" panose="020B0604020202020204" pitchFamily="34" charset="0"/>
                <a:cs typeface="Arial" panose="020B0604020202020204" pitchFamily="34" charset="0"/>
              </a:defRPr>
            </a:lvl3pPr>
            <a:lvl4pPr>
              <a:buClr>
                <a:srgbClr val="003366"/>
              </a:buClr>
              <a:defRPr/>
            </a:lvl4pPr>
            <a:lvl5pPr>
              <a:buClr>
                <a:srgbClr val="003366"/>
              </a:buClr>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6"/>
          <p:cNvSpPr>
            <a:spLocks noGrp="1"/>
          </p:cNvSpPr>
          <p:nvPr>
            <p:ph type="sldNum" sz="quarter" idx="4"/>
          </p:nvPr>
        </p:nvSpPr>
        <p:spPr>
          <a:xfrm>
            <a:off x="8737600" y="61722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9B2AB-5319-FC43-9DFA-B39ECF88E227}" type="slidenum">
              <a:rPr lang="en-US" smtClean="0"/>
              <a:t>‹#›</a:t>
            </a:fld>
            <a:endParaRPr lang="en-US"/>
          </a:p>
        </p:txBody>
      </p:sp>
      <p:sp>
        <p:nvSpPr>
          <p:cNvPr id="14" name="TextBox 13"/>
          <p:cNvSpPr txBox="1"/>
          <p:nvPr userDrawn="1"/>
        </p:nvSpPr>
        <p:spPr>
          <a:xfrm>
            <a:off x="2439766" y="6759004"/>
            <a:ext cx="184731" cy="369332"/>
          </a:xfrm>
          <a:prstGeom prst="rect">
            <a:avLst/>
          </a:prstGeom>
          <a:noFill/>
        </p:spPr>
        <p:txBody>
          <a:bodyPr wrap="none" rtlCol="0">
            <a:spAutoFit/>
          </a:bodyPr>
          <a:lstStyle/>
          <a:p>
            <a:endParaRPr lang="en-US" dirty="0"/>
          </a:p>
        </p:txBody>
      </p:sp>
      <p:sp>
        <p:nvSpPr>
          <p:cNvPr id="6" name="Title 5"/>
          <p:cNvSpPr>
            <a:spLocks noGrp="1"/>
          </p:cNvSpPr>
          <p:nvPr>
            <p:ph type="title" hasCustomPrompt="1"/>
          </p:nvPr>
        </p:nvSpPr>
        <p:spPr/>
        <p:txBody>
          <a:bodyPr/>
          <a:lstStyle>
            <a:lvl1pPr>
              <a:defRPr baseline="0">
                <a:latin typeface="Arial" panose="020B0604020202020204" pitchFamily="34" charset="0"/>
                <a:cs typeface="Arial" panose="020B0604020202020204" pitchFamily="34" charset="0"/>
              </a:defRPr>
            </a:lvl1pPr>
          </a:lstStyle>
          <a:p>
            <a:r>
              <a:rPr lang="en-US" dirty="0"/>
              <a:t>Click to edit text</a:t>
            </a:r>
          </a:p>
        </p:txBody>
      </p:sp>
    </p:spTree>
    <p:extLst>
      <p:ext uri="{BB962C8B-B14F-4D97-AF65-F5344CB8AC3E}">
        <p14:creationId xmlns:p14="http://schemas.microsoft.com/office/powerpoint/2010/main" val="1754333776"/>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text</a:t>
            </a:r>
          </a:p>
        </p:txBody>
      </p:sp>
      <p:sp>
        <p:nvSpPr>
          <p:cNvPr id="3" name="Content Placeholder 2"/>
          <p:cNvSpPr>
            <a:spLocks noGrp="1"/>
          </p:cNvSpPr>
          <p:nvPr>
            <p:ph sz="half" idx="1" hasCustomPrompt="1"/>
          </p:nvPr>
        </p:nvSpPr>
        <p:spPr>
          <a:xfrm>
            <a:off x="1219200" y="2209800"/>
            <a:ext cx="47752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97600" y="22098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4"/>
          </p:nvPr>
        </p:nvSpPr>
        <p:spPr>
          <a:xfrm>
            <a:off x="8737600" y="61722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9B2AB-5319-FC43-9DFA-B39ECF88E227}" type="slidenum">
              <a:rPr lang="en-US" smtClean="0"/>
              <a:t>‹#›</a:t>
            </a:fld>
            <a:endParaRPr lang="en-US"/>
          </a:p>
        </p:txBody>
      </p:sp>
    </p:spTree>
    <p:extLst>
      <p:ext uri="{BB962C8B-B14F-4D97-AF65-F5344CB8AC3E}">
        <p14:creationId xmlns:p14="http://schemas.microsoft.com/office/powerpoint/2010/main" val="1406617807"/>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text</a:t>
            </a:r>
          </a:p>
        </p:txBody>
      </p:sp>
      <p:sp>
        <p:nvSpPr>
          <p:cNvPr id="3" name="Text Placeholder 2"/>
          <p:cNvSpPr>
            <a:spLocks noGrp="1"/>
          </p:cNvSpPr>
          <p:nvPr>
            <p:ph type="body" idx="1" hasCustomPrompt="1"/>
          </p:nvPr>
        </p:nvSpPr>
        <p:spPr>
          <a:xfrm>
            <a:off x="1219200" y="2103438"/>
            <a:ext cx="4777317" cy="639762"/>
          </a:xfrm>
        </p:spPr>
        <p:txBody>
          <a:bodyPr anchor="ctr"/>
          <a:lstStyle>
            <a:lvl1pPr marL="0" indent="0">
              <a:buNone/>
              <a:defRPr sz="24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4" name="Content Placeholder 3"/>
          <p:cNvSpPr>
            <a:spLocks noGrp="1"/>
          </p:cNvSpPr>
          <p:nvPr>
            <p:ph sz="half" idx="2" hasCustomPrompt="1"/>
          </p:nvPr>
        </p:nvSpPr>
        <p:spPr>
          <a:xfrm>
            <a:off x="1219200" y="2743201"/>
            <a:ext cx="4777317" cy="3311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2103438"/>
            <a:ext cx="5389033"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6" name="Content Placeholder 5"/>
          <p:cNvSpPr>
            <a:spLocks noGrp="1"/>
          </p:cNvSpPr>
          <p:nvPr>
            <p:ph sz="quarter" idx="4" hasCustomPrompt="1"/>
          </p:nvPr>
        </p:nvSpPr>
        <p:spPr>
          <a:xfrm>
            <a:off x="6193368" y="2743201"/>
            <a:ext cx="5389033" cy="3311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6"/>
          <p:cNvSpPr>
            <a:spLocks noGrp="1"/>
          </p:cNvSpPr>
          <p:nvPr>
            <p:ph type="sldNum" sz="quarter" idx="10"/>
          </p:nvPr>
        </p:nvSpPr>
        <p:spPr>
          <a:xfrm>
            <a:off x="8737600" y="61722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9B2AB-5319-FC43-9DFA-B39ECF88E227}" type="slidenum">
              <a:rPr lang="en-US" smtClean="0"/>
              <a:t>‹#›</a:t>
            </a:fld>
            <a:endParaRPr lang="en-US"/>
          </a:p>
        </p:txBody>
      </p:sp>
    </p:spTree>
    <p:extLst>
      <p:ext uri="{BB962C8B-B14F-4D97-AF65-F5344CB8AC3E}">
        <p14:creationId xmlns:p14="http://schemas.microsoft.com/office/powerpoint/2010/main" val="133228506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edit text</a:t>
            </a:r>
          </a:p>
        </p:txBody>
      </p:sp>
    </p:spTree>
    <p:extLst>
      <p:ext uri="{BB962C8B-B14F-4D97-AF65-F5344CB8AC3E}">
        <p14:creationId xmlns:p14="http://schemas.microsoft.com/office/powerpoint/2010/main" val="2871230916"/>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317205"/>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219201" y="1295400"/>
            <a:ext cx="3401484" cy="4800600"/>
          </a:xfrm>
          <a:prstGeom prst="rect">
            <a:avLst/>
          </a:prstGeom>
          <a:solidFill>
            <a:schemeClr val="bg1">
              <a:lumMod val="85000"/>
            </a:schemeClr>
          </a:solidFill>
          <a:ln>
            <a:noFill/>
          </a:ln>
          <a:effectLst>
            <a:outerShdw blurRad="40000" dist="23000" dir="5400000" rotWithShape="0">
              <a:srgbClr val="808080">
                <a:alpha val="34999"/>
              </a:srgbClr>
            </a:outerShdw>
          </a:effectLst>
        </p:spPr>
        <p:txBody>
          <a:bodyPr/>
          <a:lstStyle/>
          <a:p>
            <a:pPr>
              <a:defRPr/>
            </a:pPr>
            <a:endParaRPr lang="en-US"/>
          </a:p>
        </p:txBody>
      </p:sp>
      <p:sp>
        <p:nvSpPr>
          <p:cNvPr id="2" name="Title 1"/>
          <p:cNvSpPr>
            <a:spLocks noGrp="1"/>
          </p:cNvSpPr>
          <p:nvPr>
            <p:ph type="title" hasCustomPrompt="1"/>
          </p:nvPr>
        </p:nvSpPr>
        <p:spPr>
          <a:xfrm>
            <a:off x="1219201" y="1308100"/>
            <a:ext cx="3401483" cy="749300"/>
          </a:xfrm>
        </p:spPr>
        <p:txBody>
          <a:bodyPr anchor="t"/>
          <a:lstStyle>
            <a:lvl1pPr algn="l">
              <a:defRPr sz="2000" b="1"/>
            </a:lvl1pPr>
          </a:lstStyle>
          <a:p>
            <a:r>
              <a:rPr lang="en-US" dirty="0"/>
              <a:t>Click to edit text</a:t>
            </a:r>
          </a:p>
        </p:txBody>
      </p:sp>
      <p:sp>
        <p:nvSpPr>
          <p:cNvPr id="3" name="Content Placeholder 2"/>
          <p:cNvSpPr>
            <a:spLocks noGrp="1"/>
          </p:cNvSpPr>
          <p:nvPr>
            <p:ph idx="1" hasCustomPrompt="1"/>
          </p:nvPr>
        </p:nvSpPr>
        <p:spPr>
          <a:xfrm>
            <a:off x="4766733" y="1295401"/>
            <a:ext cx="6815667" cy="48005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1219201" y="2044700"/>
            <a:ext cx="3401484" cy="4051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text</a:t>
            </a:r>
          </a:p>
        </p:txBody>
      </p:sp>
      <p:sp>
        <p:nvSpPr>
          <p:cNvPr id="8" name="Slide Number Placeholder 6"/>
          <p:cNvSpPr>
            <a:spLocks noGrp="1"/>
          </p:cNvSpPr>
          <p:nvPr>
            <p:ph type="sldNum" sz="quarter" idx="4"/>
          </p:nvPr>
        </p:nvSpPr>
        <p:spPr>
          <a:xfrm>
            <a:off x="8737600" y="61722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9B2AB-5319-FC43-9DFA-B39ECF88E227}" type="slidenum">
              <a:rPr lang="en-US" smtClean="0"/>
              <a:t>‹#›</a:t>
            </a:fld>
            <a:endParaRPr lang="en-US"/>
          </a:p>
        </p:txBody>
      </p:sp>
    </p:spTree>
    <p:extLst>
      <p:ext uri="{BB962C8B-B14F-4D97-AF65-F5344CB8AC3E}">
        <p14:creationId xmlns:p14="http://schemas.microsoft.com/office/powerpoint/2010/main" val="3503574838"/>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89717" y="5105400"/>
            <a:ext cx="7315200" cy="566738"/>
          </a:xfrm>
        </p:spPr>
        <p:txBody>
          <a:bodyPr anchor="b"/>
          <a:lstStyle>
            <a:lvl1pPr algn="l">
              <a:defRPr sz="2000" b="1"/>
            </a:lvl1pPr>
          </a:lstStyle>
          <a:p>
            <a:r>
              <a:rPr lang="en-US" dirty="0"/>
              <a:t>Click to edit text</a:t>
            </a:r>
          </a:p>
        </p:txBody>
      </p:sp>
      <p:sp>
        <p:nvSpPr>
          <p:cNvPr id="3" name="Picture Placeholder 2"/>
          <p:cNvSpPr>
            <a:spLocks noGrp="1"/>
          </p:cNvSpPr>
          <p:nvPr>
            <p:ph type="pic" idx="1"/>
          </p:nvPr>
        </p:nvSpPr>
        <p:spPr>
          <a:xfrm>
            <a:off x="2389717" y="1146176"/>
            <a:ext cx="7315200" cy="39592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hasCustomPrompt="1"/>
          </p:nvPr>
        </p:nvSpPr>
        <p:spPr>
          <a:xfrm>
            <a:off x="2389717" y="5672138"/>
            <a:ext cx="7315200" cy="347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text</a:t>
            </a:r>
          </a:p>
        </p:txBody>
      </p:sp>
    </p:spTree>
    <p:extLst>
      <p:ext uri="{BB962C8B-B14F-4D97-AF65-F5344CB8AC3E}">
        <p14:creationId xmlns:p14="http://schemas.microsoft.com/office/powerpoint/2010/main" val="2453432332"/>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auto">
          <a:xfrm>
            <a:off x="0" y="2714625"/>
            <a:ext cx="12192000" cy="2743200"/>
          </a:xfrm>
          <a:prstGeom prst="rect">
            <a:avLst/>
          </a:prstGeom>
          <a:solidFill>
            <a:schemeClr val="bg1">
              <a:lumMod val="85000"/>
            </a:schemeClr>
          </a:solidFill>
          <a:ln>
            <a:noFill/>
          </a:ln>
          <a:effectLst>
            <a:outerShdw blurRad="40000" dist="23000" dir="5400000" rotWithShape="0">
              <a:srgbClr val="808080">
                <a:alpha val="34999"/>
              </a:srgbClr>
            </a:outerShdw>
          </a:effectLst>
        </p:spPr>
        <p:txBody>
          <a:bodyPr/>
          <a:lstStyle/>
          <a:p>
            <a:pPr>
              <a:defRPr/>
            </a:pPr>
            <a:endParaRPr lang="en-US"/>
          </a:p>
        </p:txBody>
      </p:sp>
      <p:sp>
        <p:nvSpPr>
          <p:cNvPr id="2" name="Title 1"/>
          <p:cNvSpPr>
            <a:spLocks noGrp="1"/>
          </p:cNvSpPr>
          <p:nvPr>
            <p:ph type="title" hasCustomPrompt="1"/>
          </p:nvPr>
        </p:nvSpPr>
        <p:spPr>
          <a:xfrm>
            <a:off x="963084" y="4090988"/>
            <a:ext cx="10363200" cy="1362075"/>
          </a:xfrm>
        </p:spPr>
        <p:txBody>
          <a:bodyPr anchor="t"/>
          <a:lstStyle>
            <a:lvl1pPr algn="r">
              <a:defRPr sz="4000" b="1" cap="all"/>
            </a:lvl1pPr>
          </a:lstStyle>
          <a:p>
            <a:r>
              <a:rPr lang="en-US" dirty="0"/>
              <a:t>Click to edit text</a:t>
            </a:r>
          </a:p>
        </p:txBody>
      </p:sp>
      <p:sp>
        <p:nvSpPr>
          <p:cNvPr id="3" name="Text Placeholder 2"/>
          <p:cNvSpPr>
            <a:spLocks noGrp="1"/>
          </p:cNvSpPr>
          <p:nvPr>
            <p:ph type="body" idx="1" hasCustomPrompt="1"/>
          </p:nvPr>
        </p:nvSpPr>
        <p:spPr>
          <a:xfrm>
            <a:off x="963084" y="2715207"/>
            <a:ext cx="10363200" cy="1375780"/>
          </a:xfrm>
        </p:spPr>
        <p:txBody>
          <a:bodyPr anchor="b"/>
          <a:lstStyle>
            <a:lvl1pPr marL="0" indent="0" algn="r">
              <a:buNone/>
              <a:defRPr sz="2000">
                <a:solidFill>
                  <a:schemeClr val="tx1"/>
                </a:solidFill>
                <a:latin typeface="Times New Roman"/>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text</a:t>
            </a:r>
          </a:p>
        </p:txBody>
      </p:sp>
    </p:spTree>
    <p:extLst>
      <p:ext uri="{BB962C8B-B14F-4D97-AF65-F5344CB8AC3E}">
        <p14:creationId xmlns:p14="http://schemas.microsoft.com/office/powerpoint/2010/main" val="1934275536"/>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a:spLocks noChangeArrowheads="1"/>
          </p:cNvSpPr>
          <p:nvPr/>
        </p:nvSpPr>
        <p:spPr bwMode="auto">
          <a:xfrm>
            <a:off x="0" y="0"/>
            <a:ext cx="12192000" cy="990600"/>
          </a:xfrm>
          <a:prstGeom prst="rect">
            <a:avLst/>
          </a:prstGeom>
          <a:solidFill>
            <a:srgbClr val="003366"/>
          </a:solidFill>
          <a:ln>
            <a:noFill/>
          </a:ln>
          <a:effectLst>
            <a:outerShdw blurRad="40000" dist="23000" dir="5400000" rotWithShape="0">
              <a:srgbClr val="808080">
                <a:alpha val="34999"/>
              </a:srgbClr>
            </a:outerShdw>
          </a:effectLst>
        </p:spPr>
        <p:txBody>
          <a:bodyPr anchor="ctr"/>
          <a:lstStyle/>
          <a:p>
            <a:pPr algn="ctr">
              <a:defRPr/>
            </a:pPr>
            <a:endParaRPr lang="en-US">
              <a:solidFill>
                <a:srgbClr val="FFFFFF"/>
              </a:solidFill>
              <a:latin typeface="Calibri" pitchFamily="-84" charset="0"/>
            </a:endParaRPr>
          </a:p>
        </p:txBody>
      </p:sp>
      <p:sp>
        <p:nvSpPr>
          <p:cNvPr id="1027" name="Title Placeholder 1"/>
          <p:cNvSpPr>
            <a:spLocks noGrp="1"/>
          </p:cNvSpPr>
          <p:nvPr>
            <p:ph type="title"/>
          </p:nvPr>
        </p:nvSpPr>
        <p:spPr bwMode="auto">
          <a:xfrm>
            <a:off x="1219200" y="1066800"/>
            <a:ext cx="103632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text</a:t>
            </a:r>
          </a:p>
        </p:txBody>
      </p:sp>
      <p:sp>
        <p:nvSpPr>
          <p:cNvPr id="1028" name="Text Placeholder 2"/>
          <p:cNvSpPr>
            <a:spLocks noGrp="1"/>
          </p:cNvSpPr>
          <p:nvPr>
            <p:ph type="body" idx="1"/>
          </p:nvPr>
        </p:nvSpPr>
        <p:spPr bwMode="auto">
          <a:xfrm>
            <a:off x="1219200" y="2209800"/>
            <a:ext cx="10363200" cy="3886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4"/>
          </p:nvPr>
        </p:nvSpPr>
        <p:spPr>
          <a:xfrm>
            <a:off x="8737600" y="61722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9B2AB-5319-FC43-9DFA-B39ECF88E227}" type="slidenum">
              <a:rPr lang="en-US" smtClean="0"/>
              <a:t>‹#›</a:t>
            </a:fld>
            <a:endParaRPr lang="en-US"/>
          </a:p>
        </p:txBody>
      </p:sp>
      <p:pic>
        <p:nvPicPr>
          <p:cNvPr id="4" name="Picture 3">
            <a:extLst>
              <a:ext uri="{FF2B5EF4-FFF2-40B4-BE49-F238E27FC236}">
                <a16:creationId xmlns:a16="http://schemas.microsoft.com/office/drawing/2014/main" id="{EFB96B4B-F228-884A-A49B-7EF3EA42A971}"/>
              </a:ext>
            </a:extLst>
          </p:cNvPr>
          <p:cNvPicPr>
            <a:picLocks noChangeAspect="1"/>
          </p:cNvPicPr>
          <p:nvPr userDrawn="1"/>
        </p:nvPicPr>
        <p:blipFill>
          <a:blip r:embed="rId12"/>
          <a:stretch>
            <a:fillRect/>
          </a:stretch>
        </p:blipFill>
        <p:spPr>
          <a:xfrm>
            <a:off x="9677400" y="152400"/>
            <a:ext cx="1730234" cy="627908"/>
          </a:xfrm>
          <a:prstGeom prst="rect">
            <a:avLst/>
          </a:prstGeom>
        </p:spPr>
      </p:pic>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30" r:id="rId7"/>
    <p:sldLayoutId id="2147483829" r:id="rId8"/>
    <p:sldLayoutId id="2147483831" r:id="rId9"/>
    <p:sldLayoutId id="2147483832" r:id="rId10"/>
  </p:sldLayoutIdLst>
  <p:transition spd="slow">
    <p:wipe/>
  </p:transition>
  <p:hf hdr="0" ftr="0" dt="0"/>
  <p:txStyles>
    <p:titleStyle>
      <a:lvl1pPr algn="l" defTabSz="457200" rtl="0" eaLnBrk="1" fontAlgn="base" hangingPunct="1">
        <a:spcBef>
          <a:spcPct val="0"/>
        </a:spcBef>
        <a:spcAft>
          <a:spcPct val="0"/>
        </a:spcAft>
        <a:defRPr sz="4400" kern="1200" baseline="0">
          <a:solidFill>
            <a:srgbClr val="002B52"/>
          </a:solidFill>
          <a:latin typeface="+mn-lt"/>
          <a:ea typeface="ＭＳ Ｐゴシック" pitchFamily="-84" charset="-128"/>
          <a:cs typeface="Arial"/>
        </a:defRPr>
      </a:lvl1pPr>
      <a:lvl2pPr algn="l" defTabSz="457200" rtl="0" eaLnBrk="1" fontAlgn="base" hangingPunct="1">
        <a:spcBef>
          <a:spcPct val="0"/>
        </a:spcBef>
        <a:spcAft>
          <a:spcPct val="0"/>
        </a:spcAft>
        <a:defRPr sz="4400">
          <a:solidFill>
            <a:schemeClr val="tx1"/>
          </a:solidFill>
          <a:latin typeface="Arial" pitchFamily="-84" charset="0"/>
          <a:ea typeface="ＭＳ Ｐゴシック" pitchFamily="-84" charset="-128"/>
          <a:cs typeface="Arial" charset="0"/>
        </a:defRPr>
      </a:lvl2pPr>
      <a:lvl3pPr algn="l" defTabSz="457200" rtl="0" eaLnBrk="1" fontAlgn="base" hangingPunct="1">
        <a:spcBef>
          <a:spcPct val="0"/>
        </a:spcBef>
        <a:spcAft>
          <a:spcPct val="0"/>
        </a:spcAft>
        <a:defRPr sz="4400">
          <a:solidFill>
            <a:schemeClr val="tx1"/>
          </a:solidFill>
          <a:latin typeface="Arial" pitchFamily="-84" charset="0"/>
          <a:ea typeface="ＭＳ Ｐゴシック" pitchFamily="-84" charset="-128"/>
          <a:cs typeface="Arial" charset="0"/>
        </a:defRPr>
      </a:lvl3pPr>
      <a:lvl4pPr algn="l" defTabSz="457200" rtl="0" eaLnBrk="1" fontAlgn="base" hangingPunct="1">
        <a:spcBef>
          <a:spcPct val="0"/>
        </a:spcBef>
        <a:spcAft>
          <a:spcPct val="0"/>
        </a:spcAft>
        <a:defRPr sz="4400">
          <a:solidFill>
            <a:schemeClr val="tx1"/>
          </a:solidFill>
          <a:latin typeface="Arial" pitchFamily="-84" charset="0"/>
          <a:ea typeface="ＭＳ Ｐゴシック" pitchFamily="-84" charset="-128"/>
          <a:cs typeface="Arial" charset="0"/>
        </a:defRPr>
      </a:lvl4pPr>
      <a:lvl5pPr algn="l" defTabSz="457200" rtl="0" eaLnBrk="1" fontAlgn="base" hangingPunct="1">
        <a:spcBef>
          <a:spcPct val="0"/>
        </a:spcBef>
        <a:spcAft>
          <a:spcPct val="0"/>
        </a:spcAft>
        <a:defRPr sz="4400">
          <a:solidFill>
            <a:schemeClr val="tx1"/>
          </a:solidFill>
          <a:latin typeface="Arial" pitchFamily="-84" charset="0"/>
          <a:ea typeface="ＭＳ Ｐゴシック" pitchFamily="-84" charset="-128"/>
          <a:cs typeface="Arial" charset="0"/>
        </a:defRPr>
      </a:lvl5pPr>
      <a:lvl6pPr marL="457200" algn="ctr" defTabSz="457200" rtl="0" eaLnBrk="1" fontAlgn="base" hangingPunct="1">
        <a:spcBef>
          <a:spcPct val="0"/>
        </a:spcBef>
        <a:spcAft>
          <a:spcPct val="0"/>
        </a:spcAft>
        <a:defRPr sz="4400">
          <a:solidFill>
            <a:schemeClr val="tx1"/>
          </a:solidFill>
          <a:latin typeface="Arial" pitchFamily="-84" charset="0"/>
          <a:ea typeface="ＭＳ Ｐゴシック" pitchFamily="-84" charset="-128"/>
        </a:defRPr>
      </a:lvl6pPr>
      <a:lvl7pPr marL="914400" algn="ctr" defTabSz="457200" rtl="0" eaLnBrk="1" fontAlgn="base" hangingPunct="1">
        <a:spcBef>
          <a:spcPct val="0"/>
        </a:spcBef>
        <a:spcAft>
          <a:spcPct val="0"/>
        </a:spcAft>
        <a:defRPr sz="4400">
          <a:solidFill>
            <a:schemeClr val="tx1"/>
          </a:solidFill>
          <a:latin typeface="Arial" pitchFamily="-84" charset="0"/>
          <a:ea typeface="ＭＳ Ｐゴシック" pitchFamily="-84" charset="-128"/>
        </a:defRPr>
      </a:lvl7pPr>
      <a:lvl8pPr marL="1371600" algn="ctr" defTabSz="457200" rtl="0" eaLnBrk="1" fontAlgn="base" hangingPunct="1">
        <a:spcBef>
          <a:spcPct val="0"/>
        </a:spcBef>
        <a:spcAft>
          <a:spcPct val="0"/>
        </a:spcAft>
        <a:defRPr sz="4400">
          <a:solidFill>
            <a:schemeClr val="tx1"/>
          </a:solidFill>
          <a:latin typeface="Arial" pitchFamily="-84" charset="0"/>
          <a:ea typeface="ＭＳ Ｐゴシック" pitchFamily="-84" charset="-128"/>
        </a:defRPr>
      </a:lvl8pPr>
      <a:lvl9pPr marL="1828800" algn="ctr" defTabSz="457200" rtl="0" eaLnBrk="1" fontAlgn="base" hangingPunct="1">
        <a:spcBef>
          <a:spcPct val="0"/>
        </a:spcBef>
        <a:spcAft>
          <a:spcPct val="0"/>
        </a:spcAft>
        <a:defRPr sz="4400">
          <a:solidFill>
            <a:schemeClr val="tx1"/>
          </a:solidFill>
          <a:latin typeface="Arial" pitchFamily="-84" charset="0"/>
          <a:ea typeface="ＭＳ Ｐゴシック" pitchFamily="-84" charset="-128"/>
        </a:defRPr>
      </a:lvl9pPr>
    </p:titleStyle>
    <p:bodyStyle>
      <a:lvl1pPr marL="342900" indent="-342900" algn="l" defTabSz="457200" rtl="0" eaLnBrk="1" fontAlgn="base" hangingPunct="1">
        <a:spcBef>
          <a:spcPct val="20000"/>
        </a:spcBef>
        <a:spcAft>
          <a:spcPct val="0"/>
        </a:spcAft>
        <a:buClr>
          <a:srgbClr val="0A3E64"/>
        </a:buClr>
        <a:buFont typeface="Wingdings" pitchFamily="2" charset="2"/>
        <a:buChar char="§"/>
        <a:defRPr sz="3200" kern="1200">
          <a:solidFill>
            <a:schemeClr val="tx1"/>
          </a:solidFill>
          <a:latin typeface="+mj-lt"/>
          <a:ea typeface="ＭＳ Ｐゴシック" pitchFamily="-84" charset="-128"/>
          <a:cs typeface="ＭＳ Ｐゴシック" pitchFamily="-84" charset="-128"/>
        </a:defRPr>
      </a:lvl1pPr>
      <a:lvl2pPr marL="742950" indent="-285750" algn="l" defTabSz="457200" rtl="0" eaLnBrk="1" fontAlgn="base" hangingPunct="1">
        <a:spcBef>
          <a:spcPct val="20000"/>
        </a:spcBef>
        <a:spcAft>
          <a:spcPct val="0"/>
        </a:spcAft>
        <a:buClr>
          <a:srgbClr val="CE783A"/>
        </a:buClr>
        <a:buFont typeface="Arial" charset="0"/>
        <a:buChar char="–"/>
        <a:defRPr sz="2800" kern="1200">
          <a:solidFill>
            <a:schemeClr val="tx1"/>
          </a:solidFill>
          <a:latin typeface="+mj-lt"/>
          <a:ea typeface="ＭＳ Ｐゴシック" pitchFamily="-84" charset="-128"/>
          <a:cs typeface="+mn-cs"/>
        </a:defRPr>
      </a:lvl2pPr>
      <a:lvl3pPr marL="1143000" indent="-228600" algn="l" defTabSz="457200" rtl="0" eaLnBrk="1" fontAlgn="base" hangingPunct="1">
        <a:spcBef>
          <a:spcPct val="20000"/>
        </a:spcBef>
        <a:spcAft>
          <a:spcPct val="0"/>
        </a:spcAft>
        <a:buClr>
          <a:srgbClr val="F1D5A6"/>
        </a:buClr>
        <a:buFont typeface="Arial" charset="0"/>
        <a:buChar char="•"/>
        <a:defRPr sz="2400" kern="1200">
          <a:solidFill>
            <a:schemeClr val="tx1"/>
          </a:solidFill>
          <a:latin typeface="+mj-lt"/>
          <a:ea typeface="ＭＳ Ｐゴシック" pitchFamily="-84"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j-lt"/>
          <a:ea typeface="ＭＳ Ｐゴシック" pitchFamily="-84"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j-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paymybill.uillinois.edu/FERPA" TargetMode="External"/><Relationship Id="rId2" Type="http://schemas.openxmlformats.org/officeDocument/2006/relationships/hyperlink" Target="https://www.aits.uillinois.edu/UserFiles/Servers/Server_474/File/Section%2019.5%20-%20OBFS.pdf" TargetMode="External"/><Relationship Id="rId1" Type="http://schemas.openxmlformats.org/officeDocument/2006/relationships/slideLayout" Target="../slideLayouts/slideLayout2.xml"/><Relationship Id="rId4" Type="http://schemas.openxmlformats.org/officeDocument/2006/relationships/hyperlink" Target="https://www.uis.edu/registration/records/studentRecordPolicy/"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uis.edu/form/ferpa-training-qui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uis.edu/registration/records/studentRecordPolic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anose="020B0604020202020204" pitchFamily="34" charset="0"/>
                <a:cs typeface="Arial" panose="020B0604020202020204" pitchFamily="34" charset="0"/>
              </a:rPr>
              <a:t>FERPA Tutorial</a:t>
            </a:r>
          </a:p>
        </p:txBody>
      </p:sp>
      <p:sp>
        <p:nvSpPr>
          <p:cNvPr id="3" name="Subtitle 2"/>
          <p:cNvSpPr>
            <a:spLocks noGrp="1"/>
          </p:cNvSpPr>
          <p:nvPr>
            <p:ph type="subTitle" idx="1"/>
          </p:nvPr>
        </p:nvSpPr>
        <p:spPr/>
        <p:txBody>
          <a:bodyPr/>
          <a:lstStyle/>
          <a:p>
            <a:endParaRPr lang="en-US" dirty="0">
              <a:latin typeface="Arial" panose="020B0604020202020204" pitchFamily="34" charset="0"/>
              <a:cs typeface="Arial" panose="020B0604020202020204" pitchFamily="34" charset="0"/>
            </a:endParaRP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B9762B-BDD2-4356-B681-A0C79DA84AB2}"/>
              </a:ext>
            </a:extLst>
          </p:cNvPr>
          <p:cNvSpPr>
            <a:spLocks noGrp="1"/>
          </p:cNvSpPr>
          <p:nvPr>
            <p:ph idx="1"/>
          </p:nvPr>
        </p:nvSpPr>
        <p:spPr/>
        <p:txBody>
          <a:bodyPr/>
          <a:lstStyle/>
          <a:p>
            <a:pPr marL="0" indent="0">
              <a:buNone/>
            </a:pPr>
            <a:r>
              <a:rPr lang="en-US" dirty="0"/>
              <a:t>Students have the right to require that directory information about them not be disclosed.</a:t>
            </a:r>
          </a:p>
          <a:p>
            <a:pPr marL="857250" lvl="1" indent="-457200"/>
            <a:r>
              <a:rPr lang="en-US" dirty="0"/>
              <a:t>To make this request, a student must submit a “Request to Prevent Disclosure of Directory Information Form” to the Office of Records and Registration. Students who request suppression of directory information usually do so because of serious, even dangerous, circumstances. It is critical that their absolute privacy be protected in every situation.</a:t>
            </a:r>
          </a:p>
        </p:txBody>
      </p:sp>
      <p:sp>
        <p:nvSpPr>
          <p:cNvPr id="3" name="Slide Number Placeholder 2">
            <a:extLst>
              <a:ext uri="{FF2B5EF4-FFF2-40B4-BE49-F238E27FC236}">
                <a16:creationId xmlns:a16="http://schemas.microsoft.com/office/drawing/2014/main" id="{379D19C3-FBA7-4E55-B42D-01D8A6BB1343}"/>
              </a:ext>
            </a:extLst>
          </p:cNvPr>
          <p:cNvSpPr>
            <a:spLocks noGrp="1"/>
          </p:cNvSpPr>
          <p:nvPr>
            <p:ph type="sldNum" sz="quarter" idx="4"/>
          </p:nvPr>
        </p:nvSpPr>
        <p:spPr/>
        <p:txBody>
          <a:bodyPr/>
          <a:lstStyle/>
          <a:p>
            <a:fld id="{1539B2AB-5319-FC43-9DFA-B39ECF88E227}" type="slidenum">
              <a:rPr lang="en-US" smtClean="0"/>
              <a:t>9</a:t>
            </a:fld>
            <a:endParaRPr lang="en-US"/>
          </a:p>
        </p:txBody>
      </p:sp>
      <p:sp>
        <p:nvSpPr>
          <p:cNvPr id="4" name="Title 3">
            <a:extLst>
              <a:ext uri="{FF2B5EF4-FFF2-40B4-BE49-F238E27FC236}">
                <a16:creationId xmlns:a16="http://schemas.microsoft.com/office/drawing/2014/main" id="{A04E3384-09FD-4C4D-AA1C-E81AC67B3AD8}"/>
              </a:ext>
            </a:extLst>
          </p:cNvPr>
          <p:cNvSpPr>
            <a:spLocks noGrp="1"/>
          </p:cNvSpPr>
          <p:nvPr>
            <p:ph type="title"/>
          </p:nvPr>
        </p:nvSpPr>
        <p:spPr/>
        <p:txBody>
          <a:bodyPr/>
          <a:lstStyle/>
          <a:p>
            <a:r>
              <a:rPr lang="en-US" dirty="0"/>
              <a:t>Suppressed Directory Information</a:t>
            </a:r>
          </a:p>
        </p:txBody>
      </p:sp>
      <p:sp>
        <p:nvSpPr>
          <p:cNvPr id="5" name="Action Button: Go Forward or Next 4">
            <a:hlinkClick r:id="" action="ppaction://hlinkshowjump?jump=nextslide" highlightClick="1"/>
            <a:extLst>
              <a:ext uri="{FF2B5EF4-FFF2-40B4-BE49-F238E27FC236}">
                <a16:creationId xmlns:a16="http://schemas.microsoft.com/office/drawing/2014/main" id="{1058315E-E085-4169-B53E-110E7BB57EB1}"/>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BF9D59C7-1A9F-4064-A612-AE3A97EA74C2}"/>
              </a:ext>
            </a:extLst>
          </p:cNvPr>
          <p:cNvSpPr/>
          <p:nvPr/>
        </p:nvSpPr>
        <p:spPr>
          <a:xfrm>
            <a:off x="2438400" y="6172201"/>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1224375"/>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9A1354-D16E-48E3-8898-035756495947}"/>
              </a:ext>
            </a:extLst>
          </p:cNvPr>
          <p:cNvSpPr>
            <a:spLocks noGrp="1"/>
          </p:cNvSpPr>
          <p:nvPr>
            <p:ph idx="1"/>
          </p:nvPr>
        </p:nvSpPr>
        <p:spPr/>
        <p:txBody>
          <a:bodyPr/>
          <a:lstStyle/>
          <a:p>
            <a:pPr marL="0" indent="0">
              <a:buNone/>
            </a:pPr>
            <a:r>
              <a:rPr lang="en-US" sz="2800" dirty="0"/>
              <a:t>If a student has elected to suppress directory information, the University will respond to inquiries as follows:</a:t>
            </a:r>
          </a:p>
          <a:p>
            <a:pPr marL="400050" lvl="1" indent="0">
              <a:buNone/>
            </a:pPr>
            <a:r>
              <a:rPr lang="en-US" sz="2400" dirty="0"/>
              <a:t>“There is no information available for any student by that name.”</a:t>
            </a:r>
          </a:p>
          <a:p>
            <a:pPr marL="0" indent="0">
              <a:buNone/>
            </a:pPr>
            <a:r>
              <a:rPr lang="en-US" sz="2800" dirty="0"/>
              <a:t>To remove a previously submitted request to suppress directory information, a student must submit a “Request to Revoke Previous Request to Prevent Disclosure of Directory Information Form” to the Office of Records and Registration.</a:t>
            </a:r>
          </a:p>
        </p:txBody>
      </p:sp>
      <p:sp>
        <p:nvSpPr>
          <p:cNvPr id="3" name="Slide Number Placeholder 2">
            <a:extLst>
              <a:ext uri="{FF2B5EF4-FFF2-40B4-BE49-F238E27FC236}">
                <a16:creationId xmlns:a16="http://schemas.microsoft.com/office/drawing/2014/main" id="{9F1773E9-F358-4E98-9B66-0F8EB72B4F5C}"/>
              </a:ext>
            </a:extLst>
          </p:cNvPr>
          <p:cNvSpPr>
            <a:spLocks noGrp="1"/>
          </p:cNvSpPr>
          <p:nvPr>
            <p:ph type="sldNum" sz="quarter" idx="4"/>
          </p:nvPr>
        </p:nvSpPr>
        <p:spPr/>
        <p:txBody>
          <a:bodyPr/>
          <a:lstStyle/>
          <a:p>
            <a:fld id="{1539B2AB-5319-FC43-9DFA-B39ECF88E227}" type="slidenum">
              <a:rPr lang="en-US" smtClean="0"/>
              <a:t>10</a:t>
            </a:fld>
            <a:endParaRPr lang="en-US"/>
          </a:p>
        </p:txBody>
      </p:sp>
      <p:sp>
        <p:nvSpPr>
          <p:cNvPr id="4" name="Title 3">
            <a:extLst>
              <a:ext uri="{FF2B5EF4-FFF2-40B4-BE49-F238E27FC236}">
                <a16:creationId xmlns:a16="http://schemas.microsoft.com/office/drawing/2014/main" id="{F89A85A1-C7B7-4FD2-8994-6B88B0137DE4}"/>
              </a:ext>
            </a:extLst>
          </p:cNvPr>
          <p:cNvSpPr>
            <a:spLocks noGrp="1"/>
          </p:cNvSpPr>
          <p:nvPr>
            <p:ph type="title"/>
          </p:nvPr>
        </p:nvSpPr>
        <p:spPr/>
        <p:txBody>
          <a:bodyPr/>
          <a:lstStyle/>
          <a:p>
            <a:r>
              <a:rPr lang="en-US" dirty="0"/>
              <a:t>Suppressed Directory Information</a:t>
            </a:r>
          </a:p>
        </p:txBody>
      </p:sp>
      <p:sp>
        <p:nvSpPr>
          <p:cNvPr id="5" name="Action Button: Go Forward or Next 4">
            <a:hlinkClick r:id="" action="ppaction://hlinkshowjump?jump=nextslide" highlightClick="1"/>
            <a:extLst>
              <a:ext uri="{FF2B5EF4-FFF2-40B4-BE49-F238E27FC236}">
                <a16:creationId xmlns:a16="http://schemas.microsoft.com/office/drawing/2014/main" id="{B0012DB3-0697-44C4-9D02-059404492A57}"/>
              </a:ext>
            </a:extLst>
          </p:cNvPr>
          <p:cNvSpPr/>
          <p:nvPr/>
        </p:nvSpPr>
        <p:spPr>
          <a:xfrm>
            <a:off x="9296400" y="6172200"/>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8166BADC-6C21-4830-83AF-CCB5BE3D752D}"/>
              </a:ext>
            </a:extLst>
          </p:cNvPr>
          <p:cNvSpPr/>
          <p:nvPr/>
        </p:nvSpPr>
        <p:spPr>
          <a:xfrm>
            <a:off x="2438400" y="6172199"/>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6731930"/>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46CA2D-073C-410D-8971-904E958E4D65}"/>
              </a:ext>
            </a:extLst>
          </p:cNvPr>
          <p:cNvSpPr>
            <a:spLocks noGrp="1"/>
          </p:cNvSpPr>
          <p:nvPr>
            <p:ph idx="1"/>
          </p:nvPr>
        </p:nvSpPr>
        <p:spPr/>
        <p:txBody>
          <a:bodyPr/>
          <a:lstStyle/>
          <a:p>
            <a:pPr marL="0" indent="0">
              <a:buNone/>
            </a:pPr>
            <a:r>
              <a:rPr lang="en-US" dirty="0"/>
              <a:t>In carrying out your responsibilities at the University, you may use suppressed directory information only as necessary to meet the direct educational needs of the student. For example, the student’s name and address may be used in a mailing to inform the student of registration deadlines.</a:t>
            </a:r>
          </a:p>
        </p:txBody>
      </p:sp>
      <p:sp>
        <p:nvSpPr>
          <p:cNvPr id="3" name="Slide Number Placeholder 2">
            <a:extLst>
              <a:ext uri="{FF2B5EF4-FFF2-40B4-BE49-F238E27FC236}">
                <a16:creationId xmlns:a16="http://schemas.microsoft.com/office/drawing/2014/main" id="{F2437205-7156-4066-B410-9808812A74C0}"/>
              </a:ext>
            </a:extLst>
          </p:cNvPr>
          <p:cNvSpPr>
            <a:spLocks noGrp="1"/>
          </p:cNvSpPr>
          <p:nvPr>
            <p:ph type="sldNum" sz="quarter" idx="4"/>
          </p:nvPr>
        </p:nvSpPr>
        <p:spPr/>
        <p:txBody>
          <a:bodyPr/>
          <a:lstStyle/>
          <a:p>
            <a:fld id="{1539B2AB-5319-FC43-9DFA-B39ECF88E227}" type="slidenum">
              <a:rPr lang="en-US" smtClean="0"/>
              <a:t>11</a:t>
            </a:fld>
            <a:endParaRPr lang="en-US"/>
          </a:p>
        </p:txBody>
      </p:sp>
      <p:sp>
        <p:nvSpPr>
          <p:cNvPr id="4" name="Title 3">
            <a:extLst>
              <a:ext uri="{FF2B5EF4-FFF2-40B4-BE49-F238E27FC236}">
                <a16:creationId xmlns:a16="http://schemas.microsoft.com/office/drawing/2014/main" id="{1B186EA5-40AA-4CAC-83FC-B043E57233A6}"/>
              </a:ext>
            </a:extLst>
          </p:cNvPr>
          <p:cNvSpPr>
            <a:spLocks noGrp="1"/>
          </p:cNvSpPr>
          <p:nvPr>
            <p:ph type="title"/>
          </p:nvPr>
        </p:nvSpPr>
        <p:spPr/>
        <p:txBody>
          <a:bodyPr/>
          <a:lstStyle/>
          <a:p>
            <a:r>
              <a:rPr lang="en-US" dirty="0"/>
              <a:t>Suppressed Directory Information</a:t>
            </a:r>
          </a:p>
        </p:txBody>
      </p:sp>
      <p:sp>
        <p:nvSpPr>
          <p:cNvPr id="5" name="Action Button: Go Forward or Next 4">
            <a:hlinkClick r:id="" action="ppaction://hlinkshowjump?jump=nextslide" highlightClick="1"/>
            <a:extLst>
              <a:ext uri="{FF2B5EF4-FFF2-40B4-BE49-F238E27FC236}">
                <a16:creationId xmlns:a16="http://schemas.microsoft.com/office/drawing/2014/main" id="{3E47336D-1FCF-45EB-A84F-D33C531AA8E0}"/>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09AA41A5-C614-4C44-81F3-A5924057A9C4}"/>
              </a:ext>
            </a:extLst>
          </p:cNvPr>
          <p:cNvSpPr/>
          <p:nvPr/>
        </p:nvSpPr>
        <p:spPr>
          <a:xfrm>
            <a:off x="2438400" y="6172200"/>
            <a:ext cx="457200" cy="457201"/>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1894476"/>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788121-6EC0-4866-A0DD-4476641AC4F5}"/>
              </a:ext>
            </a:extLst>
          </p:cNvPr>
          <p:cNvSpPr>
            <a:spLocks noGrp="1"/>
          </p:cNvSpPr>
          <p:nvPr>
            <p:ph idx="1"/>
          </p:nvPr>
        </p:nvSpPr>
        <p:spPr/>
        <p:txBody>
          <a:bodyPr/>
          <a:lstStyle/>
          <a:p>
            <a:pPr marL="0" indent="0">
              <a:buNone/>
            </a:pPr>
            <a:r>
              <a:rPr lang="en-US" dirty="0"/>
              <a:t>Do not reveal suppressed information to anyone who does not need it to complete official University duties directly related to the student’s educational needs. This restriction applies to all forms of communication, both written and verbal.</a:t>
            </a:r>
          </a:p>
        </p:txBody>
      </p:sp>
      <p:sp>
        <p:nvSpPr>
          <p:cNvPr id="3" name="Slide Number Placeholder 2">
            <a:extLst>
              <a:ext uri="{FF2B5EF4-FFF2-40B4-BE49-F238E27FC236}">
                <a16:creationId xmlns:a16="http://schemas.microsoft.com/office/drawing/2014/main" id="{E4AE2171-784C-4471-AE16-855BBF0507FB}"/>
              </a:ext>
            </a:extLst>
          </p:cNvPr>
          <p:cNvSpPr>
            <a:spLocks noGrp="1"/>
          </p:cNvSpPr>
          <p:nvPr>
            <p:ph type="sldNum" sz="quarter" idx="4"/>
          </p:nvPr>
        </p:nvSpPr>
        <p:spPr/>
        <p:txBody>
          <a:bodyPr/>
          <a:lstStyle/>
          <a:p>
            <a:fld id="{1539B2AB-5319-FC43-9DFA-B39ECF88E227}" type="slidenum">
              <a:rPr lang="en-US" smtClean="0"/>
              <a:t>12</a:t>
            </a:fld>
            <a:endParaRPr lang="en-US"/>
          </a:p>
        </p:txBody>
      </p:sp>
      <p:sp>
        <p:nvSpPr>
          <p:cNvPr id="4" name="Title 3">
            <a:extLst>
              <a:ext uri="{FF2B5EF4-FFF2-40B4-BE49-F238E27FC236}">
                <a16:creationId xmlns:a16="http://schemas.microsoft.com/office/drawing/2014/main" id="{560DCB04-04F0-42FA-8821-54FA11C4D3BB}"/>
              </a:ext>
            </a:extLst>
          </p:cNvPr>
          <p:cNvSpPr>
            <a:spLocks noGrp="1"/>
          </p:cNvSpPr>
          <p:nvPr>
            <p:ph type="title"/>
          </p:nvPr>
        </p:nvSpPr>
        <p:spPr/>
        <p:txBody>
          <a:bodyPr/>
          <a:lstStyle/>
          <a:p>
            <a:r>
              <a:rPr lang="en-US" dirty="0"/>
              <a:t>Suppressed Directory Information</a:t>
            </a:r>
          </a:p>
        </p:txBody>
      </p:sp>
      <p:sp>
        <p:nvSpPr>
          <p:cNvPr id="5" name="Action Button: Go Forward or Next 4">
            <a:hlinkClick r:id="" action="ppaction://hlinkshowjump?jump=nextslide" highlightClick="1"/>
            <a:extLst>
              <a:ext uri="{FF2B5EF4-FFF2-40B4-BE49-F238E27FC236}">
                <a16:creationId xmlns:a16="http://schemas.microsoft.com/office/drawing/2014/main" id="{ADB04D83-FBEA-4E2D-9FF3-1C829C0EBEFF}"/>
              </a:ext>
            </a:extLst>
          </p:cNvPr>
          <p:cNvSpPr/>
          <p:nvPr/>
        </p:nvSpPr>
        <p:spPr>
          <a:xfrm>
            <a:off x="9296400" y="6172200"/>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2A5D6B6A-F464-44F8-A829-25CCEE16FB9B}"/>
              </a:ext>
            </a:extLst>
          </p:cNvPr>
          <p:cNvSpPr/>
          <p:nvPr/>
        </p:nvSpPr>
        <p:spPr>
          <a:xfrm>
            <a:off x="2438400" y="6172201"/>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7623020"/>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C3D08A-0242-4A40-AA4B-046525282BD5}"/>
              </a:ext>
            </a:extLst>
          </p:cNvPr>
          <p:cNvSpPr>
            <a:spLocks noGrp="1"/>
          </p:cNvSpPr>
          <p:nvPr>
            <p:ph idx="1"/>
          </p:nvPr>
        </p:nvSpPr>
        <p:spPr/>
        <p:txBody>
          <a:bodyPr/>
          <a:lstStyle/>
          <a:p>
            <a:r>
              <a:rPr lang="en-US" dirty="0"/>
              <a:t>How to Recognize Suppressed Information</a:t>
            </a:r>
          </a:p>
          <a:p>
            <a:pPr lvl="1"/>
            <a:r>
              <a:rPr lang="en-US" sz="2400" dirty="0"/>
              <a:t>In Banner, the first time you attempt to access a suppressed record, you must respond to the pop-up confidentiality message shown below by clicking on the OK button.</a:t>
            </a:r>
          </a:p>
          <a:p>
            <a:pPr lvl="1"/>
            <a:endParaRPr lang="en-US" sz="2400" dirty="0"/>
          </a:p>
        </p:txBody>
      </p:sp>
      <p:sp>
        <p:nvSpPr>
          <p:cNvPr id="3" name="Slide Number Placeholder 2">
            <a:extLst>
              <a:ext uri="{FF2B5EF4-FFF2-40B4-BE49-F238E27FC236}">
                <a16:creationId xmlns:a16="http://schemas.microsoft.com/office/drawing/2014/main" id="{30F73258-B6F0-4BBF-95DF-694696D932EE}"/>
              </a:ext>
            </a:extLst>
          </p:cNvPr>
          <p:cNvSpPr>
            <a:spLocks noGrp="1"/>
          </p:cNvSpPr>
          <p:nvPr>
            <p:ph type="sldNum" sz="quarter" idx="4"/>
          </p:nvPr>
        </p:nvSpPr>
        <p:spPr/>
        <p:txBody>
          <a:bodyPr/>
          <a:lstStyle/>
          <a:p>
            <a:fld id="{1539B2AB-5319-FC43-9DFA-B39ECF88E227}" type="slidenum">
              <a:rPr lang="en-US" smtClean="0"/>
              <a:t>13</a:t>
            </a:fld>
            <a:endParaRPr lang="en-US"/>
          </a:p>
        </p:txBody>
      </p:sp>
      <p:sp>
        <p:nvSpPr>
          <p:cNvPr id="4" name="Title 3">
            <a:extLst>
              <a:ext uri="{FF2B5EF4-FFF2-40B4-BE49-F238E27FC236}">
                <a16:creationId xmlns:a16="http://schemas.microsoft.com/office/drawing/2014/main" id="{A06416E9-277E-4AD1-91E9-838E474CC39D}"/>
              </a:ext>
            </a:extLst>
          </p:cNvPr>
          <p:cNvSpPr>
            <a:spLocks noGrp="1"/>
          </p:cNvSpPr>
          <p:nvPr>
            <p:ph type="title"/>
          </p:nvPr>
        </p:nvSpPr>
        <p:spPr/>
        <p:txBody>
          <a:bodyPr/>
          <a:lstStyle/>
          <a:p>
            <a:r>
              <a:rPr lang="en-US" dirty="0"/>
              <a:t>Suppressed Directory Information</a:t>
            </a:r>
          </a:p>
        </p:txBody>
      </p:sp>
      <p:pic>
        <p:nvPicPr>
          <p:cNvPr id="6" name="Picture 5">
            <a:extLst>
              <a:ext uri="{FF2B5EF4-FFF2-40B4-BE49-F238E27FC236}">
                <a16:creationId xmlns:a16="http://schemas.microsoft.com/office/drawing/2014/main" id="{162FEC2D-D2E9-4987-9EA7-B07A2F3F2142}"/>
              </a:ext>
            </a:extLst>
          </p:cNvPr>
          <p:cNvPicPr>
            <a:picLocks noChangeAspect="1"/>
          </p:cNvPicPr>
          <p:nvPr/>
        </p:nvPicPr>
        <p:blipFill>
          <a:blip r:embed="rId2"/>
          <a:stretch>
            <a:fillRect/>
          </a:stretch>
        </p:blipFill>
        <p:spPr>
          <a:xfrm>
            <a:off x="4246720" y="4057650"/>
            <a:ext cx="3698558" cy="1047750"/>
          </a:xfrm>
          <a:prstGeom prst="rect">
            <a:avLst/>
          </a:prstGeom>
        </p:spPr>
      </p:pic>
      <p:sp>
        <p:nvSpPr>
          <p:cNvPr id="7" name="TextBox 6">
            <a:extLst>
              <a:ext uri="{FF2B5EF4-FFF2-40B4-BE49-F238E27FC236}">
                <a16:creationId xmlns:a16="http://schemas.microsoft.com/office/drawing/2014/main" id="{6210CF35-2A32-4420-8667-87A4B91C2A1D}"/>
              </a:ext>
            </a:extLst>
          </p:cNvPr>
          <p:cNvSpPr txBox="1"/>
          <p:nvPr/>
        </p:nvSpPr>
        <p:spPr>
          <a:xfrm>
            <a:off x="1752600" y="5257800"/>
            <a:ext cx="9829800" cy="1015663"/>
          </a:xfrm>
          <a:prstGeom prst="rect">
            <a:avLst/>
          </a:prstGeom>
          <a:noFill/>
        </p:spPr>
        <p:txBody>
          <a:bodyPr wrap="square" rtlCol="0">
            <a:spAutoFit/>
          </a:bodyPr>
          <a:lstStyle/>
          <a:p>
            <a:r>
              <a:rPr lang="en-US" sz="2000" dirty="0"/>
              <a:t>Subsequent forms using that same record show only the Confidential marker in the upper left corner. When working with student data, carefully examine records and computer screens for any indication that the information is suppressed.</a:t>
            </a:r>
          </a:p>
        </p:txBody>
      </p:sp>
      <p:sp>
        <p:nvSpPr>
          <p:cNvPr id="8" name="Action Button: Go Forward or Next 7">
            <a:hlinkClick r:id="" action="ppaction://hlinkshowjump?jump=nextslide" highlightClick="1"/>
            <a:extLst>
              <a:ext uri="{FF2B5EF4-FFF2-40B4-BE49-F238E27FC236}">
                <a16:creationId xmlns:a16="http://schemas.microsoft.com/office/drawing/2014/main" id="{D49C5F0F-36CA-4667-A253-D6172BB4923D}"/>
              </a:ext>
            </a:extLst>
          </p:cNvPr>
          <p:cNvSpPr/>
          <p:nvPr/>
        </p:nvSpPr>
        <p:spPr>
          <a:xfrm>
            <a:off x="9296400" y="6172201"/>
            <a:ext cx="457200" cy="457199"/>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Action Button: Go Back or Previous 8">
            <a:hlinkClick r:id="" action="ppaction://hlinkshowjump?jump=previousslide" highlightClick="1"/>
            <a:extLst>
              <a:ext uri="{FF2B5EF4-FFF2-40B4-BE49-F238E27FC236}">
                <a16:creationId xmlns:a16="http://schemas.microsoft.com/office/drawing/2014/main" id="{A7014197-A993-4BC4-BB85-26EDC5B03EAD}"/>
              </a:ext>
            </a:extLst>
          </p:cNvPr>
          <p:cNvSpPr/>
          <p:nvPr/>
        </p:nvSpPr>
        <p:spPr>
          <a:xfrm>
            <a:off x="2438400" y="6172201"/>
            <a:ext cx="457200" cy="457199"/>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008423"/>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0E6C3C-0DD3-47CC-8D35-E9D5F49E0588}"/>
              </a:ext>
            </a:extLst>
          </p:cNvPr>
          <p:cNvSpPr>
            <a:spLocks noGrp="1"/>
          </p:cNvSpPr>
          <p:nvPr>
            <p:ph idx="1"/>
          </p:nvPr>
        </p:nvSpPr>
        <p:spPr/>
        <p:txBody>
          <a:bodyPr/>
          <a:lstStyle/>
          <a:p>
            <a:r>
              <a:rPr lang="en-US" dirty="0"/>
              <a:t>Non-directory information is any educational record not classified as directory information.</a:t>
            </a:r>
          </a:p>
          <a:p>
            <a:pPr lvl="1"/>
            <a:r>
              <a:rPr lang="en-US" sz="2400" dirty="0"/>
              <a:t>This private information must not be released to anyone, including parents of the student, without written consent from the student. This applies to all student records, whether or not directory information has been suppressed. University staff may access this information only if they have a legitimate need to use it in fulfillment of official duties.</a:t>
            </a:r>
          </a:p>
        </p:txBody>
      </p:sp>
      <p:sp>
        <p:nvSpPr>
          <p:cNvPr id="3" name="Slide Number Placeholder 2">
            <a:extLst>
              <a:ext uri="{FF2B5EF4-FFF2-40B4-BE49-F238E27FC236}">
                <a16:creationId xmlns:a16="http://schemas.microsoft.com/office/drawing/2014/main" id="{D1E0A297-9649-4FD7-B4D6-1A69F7011013}"/>
              </a:ext>
            </a:extLst>
          </p:cNvPr>
          <p:cNvSpPr>
            <a:spLocks noGrp="1"/>
          </p:cNvSpPr>
          <p:nvPr>
            <p:ph type="sldNum" sz="quarter" idx="4"/>
          </p:nvPr>
        </p:nvSpPr>
        <p:spPr/>
        <p:txBody>
          <a:bodyPr/>
          <a:lstStyle/>
          <a:p>
            <a:fld id="{1539B2AB-5319-FC43-9DFA-B39ECF88E227}" type="slidenum">
              <a:rPr lang="en-US" smtClean="0"/>
              <a:t>14</a:t>
            </a:fld>
            <a:endParaRPr lang="en-US"/>
          </a:p>
        </p:txBody>
      </p:sp>
      <p:sp>
        <p:nvSpPr>
          <p:cNvPr id="4" name="Title 3">
            <a:extLst>
              <a:ext uri="{FF2B5EF4-FFF2-40B4-BE49-F238E27FC236}">
                <a16:creationId xmlns:a16="http://schemas.microsoft.com/office/drawing/2014/main" id="{48953553-6855-4B05-9DAE-B23308BEEC1C}"/>
              </a:ext>
            </a:extLst>
          </p:cNvPr>
          <p:cNvSpPr>
            <a:spLocks noGrp="1"/>
          </p:cNvSpPr>
          <p:nvPr>
            <p:ph type="title"/>
          </p:nvPr>
        </p:nvSpPr>
        <p:spPr/>
        <p:txBody>
          <a:bodyPr/>
          <a:lstStyle/>
          <a:p>
            <a:r>
              <a:rPr lang="en-US" dirty="0"/>
              <a:t>Non-directory Information</a:t>
            </a:r>
          </a:p>
        </p:txBody>
      </p:sp>
      <p:sp>
        <p:nvSpPr>
          <p:cNvPr id="5" name="Action Button: Go Forward or Next 4">
            <a:hlinkClick r:id="" action="ppaction://hlinkshowjump?jump=nextslide" highlightClick="1"/>
            <a:extLst>
              <a:ext uri="{FF2B5EF4-FFF2-40B4-BE49-F238E27FC236}">
                <a16:creationId xmlns:a16="http://schemas.microsoft.com/office/drawing/2014/main" id="{3E1E890B-BF80-4F8E-BFE2-164EB5185267}"/>
              </a:ext>
            </a:extLst>
          </p:cNvPr>
          <p:cNvSpPr/>
          <p:nvPr/>
        </p:nvSpPr>
        <p:spPr>
          <a:xfrm>
            <a:off x="9296400" y="6172200"/>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E95277A9-2046-48EB-8D60-2B321B7055B1}"/>
              </a:ext>
            </a:extLst>
          </p:cNvPr>
          <p:cNvSpPr/>
          <p:nvPr/>
        </p:nvSpPr>
        <p:spPr>
          <a:xfrm>
            <a:off x="2438400" y="6172201"/>
            <a:ext cx="457200" cy="457199"/>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547293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A4BFB81-91C6-48A4-8C61-2BBF58CBFD8E}"/>
              </a:ext>
            </a:extLst>
          </p:cNvPr>
          <p:cNvSpPr>
            <a:spLocks noGrp="1"/>
          </p:cNvSpPr>
          <p:nvPr>
            <p:ph idx="1"/>
          </p:nvPr>
        </p:nvSpPr>
        <p:spPr/>
        <p:txBody>
          <a:bodyPr/>
          <a:lstStyle/>
          <a:p>
            <a:r>
              <a:rPr lang="en-US" dirty="0"/>
              <a:t>Conditions for Release of Educational Records</a:t>
            </a:r>
          </a:p>
          <a:p>
            <a:pPr lvl="1"/>
            <a:r>
              <a:rPr lang="en-US" sz="2400" dirty="0"/>
              <a:t>Designated University employees may release non-directory information under certain strictly defined conditions. If someone outside your college or department requests non-directory information, refer the requestor to the Office of Records and Registration. Staff can evaluate the request and assure that it is handled according to the law and University policy.</a:t>
            </a:r>
          </a:p>
          <a:p>
            <a:pPr marL="57150" indent="0">
              <a:buNone/>
            </a:pPr>
            <a:r>
              <a:rPr lang="en-US" sz="2200" b="1" dirty="0"/>
              <a:t>Important note: </a:t>
            </a:r>
            <a:r>
              <a:rPr lang="en-US" sz="2200" dirty="0"/>
              <a:t>In the event of a health or safety emergency, student information may be released to appropriate authorities as required to protect the safety of students.</a:t>
            </a:r>
          </a:p>
        </p:txBody>
      </p:sp>
      <p:sp>
        <p:nvSpPr>
          <p:cNvPr id="3" name="Slide Number Placeholder 2">
            <a:extLst>
              <a:ext uri="{FF2B5EF4-FFF2-40B4-BE49-F238E27FC236}">
                <a16:creationId xmlns:a16="http://schemas.microsoft.com/office/drawing/2014/main" id="{3D93973C-5121-4182-BC2F-690D73BBD7BB}"/>
              </a:ext>
            </a:extLst>
          </p:cNvPr>
          <p:cNvSpPr>
            <a:spLocks noGrp="1"/>
          </p:cNvSpPr>
          <p:nvPr>
            <p:ph type="sldNum" sz="quarter" idx="4"/>
          </p:nvPr>
        </p:nvSpPr>
        <p:spPr/>
        <p:txBody>
          <a:bodyPr/>
          <a:lstStyle/>
          <a:p>
            <a:fld id="{1539B2AB-5319-FC43-9DFA-B39ECF88E227}" type="slidenum">
              <a:rPr lang="en-US" smtClean="0"/>
              <a:t>15</a:t>
            </a:fld>
            <a:endParaRPr lang="en-US"/>
          </a:p>
        </p:txBody>
      </p:sp>
      <p:sp>
        <p:nvSpPr>
          <p:cNvPr id="4" name="Title 3">
            <a:extLst>
              <a:ext uri="{FF2B5EF4-FFF2-40B4-BE49-F238E27FC236}">
                <a16:creationId xmlns:a16="http://schemas.microsoft.com/office/drawing/2014/main" id="{C54640F5-8BB3-4081-9CB1-5A07E9E6D9EC}"/>
              </a:ext>
            </a:extLst>
          </p:cNvPr>
          <p:cNvSpPr>
            <a:spLocks noGrp="1"/>
          </p:cNvSpPr>
          <p:nvPr>
            <p:ph type="title"/>
          </p:nvPr>
        </p:nvSpPr>
        <p:spPr/>
        <p:txBody>
          <a:bodyPr/>
          <a:lstStyle/>
          <a:p>
            <a:r>
              <a:rPr lang="en-US" dirty="0"/>
              <a:t>Non-directory Information</a:t>
            </a:r>
          </a:p>
        </p:txBody>
      </p:sp>
      <p:sp>
        <p:nvSpPr>
          <p:cNvPr id="5" name="Action Button: Go Forward or Next 4">
            <a:hlinkClick r:id="" action="ppaction://hlinkshowjump?jump=nextslide" highlightClick="1"/>
            <a:extLst>
              <a:ext uri="{FF2B5EF4-FFF2-40B4-BE49-F238E27FC236}">
                <a16:creationId xmlns:a16="http://schemas.microsoft.com/office/drawing/2014/main" id="{11F3A61B-FAEF-4428-B12D-08D669531FED}"/>
              </a:ext>
            </a:extLst>
          </p:cNvPr>
          <p:cNvSpPr/>
          <p:nvPr/>
        </p:nvSpPr>
        <p:spPr>
          <a:xfrm>
            <a:off x="9296400" y="6172201"/>
            <a:ext cx="457200" cy="457199"/>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14CD6964-6AE7-4101-935F-0B42144574E9}"/>
              </a:ext>
            </a:extLst>
          </p:cNvPr>
          <p:cNvSpPr/>
          <p:nvPr/>
        </p:nvSpPr>
        <p:spPr>
          <a:xfrm>
            <a:off x="2438400" y="6172201"/>
            <a:ext cx="457200" cy="457199"/>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6925025"/>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3E0E00-458F-44FB-8BD5-D0E7913DBB3C}"/>
              </a:ext>
            </a:extLst>
          </p:cNvPr>
          <p:cNvSpPr>
            <a:spLocks noGrp="1"/>
          </p:cNvSpPr>
          <p:nvPr>
            <p:ph idx="1"/>
          </p:nvPr>
        </p:nvSpPr>
        <p:spPr/>
        <p:txBody>
          <a:bodyPr/>
          <a:lstStyle/>
          <a:p>
            <a:r>
              <a:rPr lang="en-US" dirty="0"/>
              <a:t>Who Is Responsible?</a:t>
            </a:r>
          </a:p>
          <a:p>
            <a:pPr marL="0" indent="0">
              <a:buNone/>
            </a:pPr>
            <a:endParaRPr lang="en-US" dirty="0"/>
          </a:p>
        </p:txBody>
      </p:sp>
      <p:sp>
        <p:nvSpPr>
          <p:cNvPr id="3" name="Slide Number Placeholder 2">
            <a:extLst>
              <a:ext uri="{FF2B5EF4-FFF2-40B4-BE49-F238E27FC236}">
                <a16:creationId xmlns:a16="http://schemas.microsoft.com/office/drawing/2014/main" id="{E04278E3-BBCE-476A-AD76-6347CA277151}"/>
              </a:ext>
            </a:extLst>
          </p:cNvPr>
          <p:cNvSpPr>
            <a:spLocks noGrp="1"/>
          </p:cNvSpPr>
          <p:nvPr>
            <p:ph type="sldNum" sz="quarter" idx="4"/>
          </p:nvPr>
        </p:nvSpPr>
        <p:spPr/>
        <p:txBody>
          <a:bodyPr/>
          <a:lstStyle/>
          <a:p>
            <a:fld id="{1539B2AB-5319-FC43-9DFA-B39ECF88E227}" type="slidenum">
              <a:rPr lang="en-US" smtClean="0"/>
              <a:t>16</a:t>
            </a:fld>
            <a:endParaRPr lang="en-US"/>
          </a:p>
        </p:txBody>
      </p:sp>
      <p:sp>
        <p:nvSpPr>
          <p:cNvPr id="4" name="Title 3">
            <a:extLst>
              <a:ext uri="{FF2B5EF4-FFF2-40B4-BE49-F238E27FC236}">
                <a16:creationId xmlns:a16="http://schemas.microsoft.com/office/drawing/2014/main" id="{39F18A77-DD39-4359-89BE-797476B8AD5D}"/>
              </a:ext>
            </a:extLst>
          </p:cNvPr>
          <p:cNvSpPr>
            <a:spLocks noGrp="1"/>
          </p:cNvSpPr>
          <p:nvPr>
            <p:ph type="title"/>
          </p:nvPr>
        </p:nvSpPr>
        <p:spPr/>
        <p:txBody>
          <a:bodyPr/>
          <a:lstStyle/>
          <a:p>
            <a:r>
              <a:rPr lang="en-US" dirty="0"/>
              <a:t>Protecting a Student’s Privacy</a:t>
            </a:r>
          </a:p>
        </p:txBody>
      </p:sp>
      <p:sp>
        <p:nvSpPr>
          <p:cNvPr id="5" name="TextBox 4">
            <a:extLst>
              <a:ext uri="{FF2B5EF4-FFF2-40B4-BE49-F238E27FC236}">
                <a16:creationId xmlns:a16="http://schemas.microsoft.com/office/drawing/2014/main" id="{400B924D-0DC5-468D-BBAF-23F3D79F87BC}"/>
              </a:ext>
            </a:extLst>
          </p:cNvPr>
          <p:cNvSpPr txBox="1"/>
          <p:nvPr/>
        </p:nvSpPr>
        <p:spPr>
          <a:xfrm>
            <a:off x="4267200" y="2895600"/>
            <a:ext cx="3581400" cy="1569660"/>
          </a:xfrm>
          <a:prstGeom prst="rect">
            <a:avLst/>
          </a:prstGeom>
          <a:noFill/>
        </p:spPr>
        <p:txBody>
          <a:bodyPr wrap="square" rtlCol="0">
            <a:spAutoFit/>
          </a:bodyPr>
          <a:lstStyle/>
          <a:p>
            <a:r>
              <a:rPr lang="en-US" sz="9600" dirty="0"/>
              <a:t>YOU!!</a:t>
            </a:r>
          </a:p>
        </p:txBody>
      </p:sp>
      <p:sp>
        <p:nvSpPr>
          <p:cNvPr id="6" name="TextBox 5">
            <a:extLst>
              <a:ext uri="{FF2B5EF4-FFF2-40B4-BE49-F238E27FC236}">
                <a16:creationId xmlns:a16="http://schemas.microsoft.com/office/drawing/2014/main" id="{5E3F9406-90D3-40A0-AF8F-AD45FB022AD5}"/>
              </a:ext>
            </a:extLst>
          </p:cNvPr>
          <p:cNvSpPr txBox="1"/>
          <p:nvPr/>
        </p:nvSpPr>
        <p:spPr>
          <a:xfrm>
            <a:off x="1524000" y="4572000"/>
            <a:ext cx="9982200" cy="1569660"/>
          </a:xfrm>
          <a:prstGeom prst="rect">
            <a:avLst/>
          </a:prstGeom>
          <a:noFill/>
        </p:spPr>
        <p:txBody>
          <a:bodyPr wrap="square" rtlCol="0">
            <a:spAutoFit/>
          </a:bodyPr>
          <a:lstStyle/>
          <a:p>
            <a:r>
              <a:rPr lang="en-US" sz="2400" dirty="0"/>
              <a:t>If you have access to student data, you are responsible for its proper handling. No matter what the form or content, you are accountable for handling student records in accordance with the law and University policy.</a:t>
            </a:r>
          </a:p>
        </p:txBody>
      </p:sp>
      <p:sp>
        <p:nvSpPr>
          <p:cNvPr id="7" name="Action Button: Go Forward or Next 6">
            <a:hlinkClick r:id="" action="ppaction://hlinkshowjump?jump=nextslide" highlightClick="1"/>
            <a:extLst>
              <a:ext uri="{FF2B5EF4-FFF2-40B4-BE49-F238E27FC236}">
                <a16:creationId xmlns:a16="http://schemas.microsoft.com/office/drawing/2014/main" id="{73E6759E-FD8F-40D5-9F43-9B8C7A6F7B0E}"/>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Action Button: Go Back or Previous 7">
            <a:hlinkClick r:id="" action="ppaction://hlinkshowjump?jump=previousslide" highlightClick="1"/>
            <a:extLst>
              <a:ext uri="{FF2B5EF4-FFF2-40B4-BE49-F238E27FC236}">
                <a16:creationId xmlns:a16="http://schemas.microsoft.com/office/drawing/2014/main" id="{80EB6975-15CF-4505-8F4B-619674233DF6}"/>
              </a:ext>
            </a:extLst>
          </p:cNvPr>
          <p:cNvSpPr/>
          <p:nvPr/>
        </p:nvSpPr>
        <p:spPr>
          <a:xfrm>
            <a:off x="2438400" y="6172201"/>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7280405"/>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DE07A5-466D-4C00-9128-7005B39EECC9}"/>
              </a:ext>
            </a:extLst>
          </p:cNvPr>
          <p:cNvSpPr>
            <a:spLocks noGrp="1"/>
          </p:cNvSpPr>
          <p:nvPr>
            <p:ph idx="1"/>
          </p:nvPr>
        </p:nvSpPr>
        <p:spPr/>
        <p:txBody>
          <a:bodyPr/>
          <a:lstStyle/>
          <a:p>
            <a:pPr marL="0" indent="0">
              <a:buNone/>
            </a:pPr>
            <a:r>
              <a:rPr lang="en-US" dirty="0"/>
              <a:t>Review the websites below to become familiar with campus policies on access to student data.</a:t>
            </a:r>
          </a:p>
          <a:p>
            <a:r>
              <a:rPr lang="en-US" dirty="0"/>
              <a:t>Campus Policies</a:t>
            </a:r>
          </a:p>
          <a:p>
            <a:pPr lvl="1"/>
            <a:r>
              <a:rPr lang="en-US" dirty="0">
                <a:hlinkClick r:id="rId2"/>
              </a:rPr>
              <a:t>AITS Compliance </a:t>
            </a:r>
            <a:r>
              <a:rPr lang="en-US" dirty="0"/>
              <a:t>(pdf)</a:t>
            </a:r>
          </a:p>
          <a:p>
            <a:pPr lvl="1"/>
            <a:r>
              <a:rPr lang="en-US" dirty="0">
                <a:hlinkClick r:id="rId3"/>
              </a:rPr>
              <a:t>Student Financial Services</a:t>
            </a:r>
            <a:endParaRPr lang="en-US" dirty="0"/>
          </a:p>
          <a:p>
            <a:pPr lvl="1"/>
            <a:r>
              <a:rPr lang="en-US" dirty="0">
                <a:hlinkClick r:id="rId4"/>
              </a:rPr>
              <a:t>Student Record Policy</a:t>
            </a:r>
            <a:endParaRPr lang="en-US" dirty="0"/>
          </a:p>
        </p:txBody>
      </p:sp>
      <p:sp>
        <p:nvSpPr>
          <p:cNvPr id="3" name="Slide Number Placeholder 2">
            <a:extLst>
              <a:ext uri="{FF2B5EF4-FFF2-40B4-BE49-F238E27FC236}">
                <a16:creationId xmlns:a16="http://schemas.microsoft.com/office/drawing/2014/main" id="{BEFDAF1C-C336-4E9C-A308-1B91B6AE9698}"/>
              </a:ext>
            </a:extLst>
          </p:cNvPr>
          <p:cNvSpPr>
            <a:spLocks noGrp="1"/>
          </p:cNvSpPr>
          <p:nvPr>
            <p:ph type="sldNum" sz="quarter" idx="4"/>
          </p:nvPr>
        </p:nvSpPr>
        <p:spPr/>
        <p:txBody>
          <a:bodyPr/>
          <a:lstStyle/>
          <a:p>
            <a:fld id="{1539B2AB-5319-FC43-9DFA-B39ECF88E227}" type="slidenum">
              <a:rPr lang="en-US" smtClean="0"/>
              <a:t>17</a:t>
            </a:fld>
            <a:endParaRPr lang="en-US"/>
          </a:p>
        </p:txBody>
      </p:sp>
      <p:sp>
        <p:nvSpPr>
          <p:cNvPr id="4" name="Title 3">
            <a:extLst>
              <a:ext uri="{FF2B5EF4-FFF2-40B4-BE49-F238E27FC236}">
                <a16:creationId xmlns:a16="http://schemas.microsoft.com/office/drawing/2014/main" id="{38D4F9DB-206F-45B3-863D-7B8383FDF71B}"/>
              </a:ext>
            </a:extLst>
          </p:cNvPr>
          <p:cNvSpPr>
            <a:spLocks noGrp="1"/>
          </p:cNvSpPr>
          <p:nvPr>
            <p:ph type="title"/>
          </p:nvPr>
        </p:nvSpPr>
        <p:spPr/>
        <p:txBody>
          <a:bodyPr/>
          <a:lstStyle/>
          <a:p>
            <a:r>
              <a:rPr lang="en-US" dirty="0"/>
              <a:t>Your Responsibilities</a:t>
            </a:r>
          </a:p>
        </p:txBody>
      </p:sp>
      <p:sp>
        <p:nvSpPr>
          <p:cNvPr id="5" name="Action Button: Go Forward or Next 4">
            <a:hlinkClick r:id="" action="ppaction://hlinkshowjump?jump=nextslide" highlightClick="1"/>
            <a:extLst>
              <a:ext uri="{FF2B5EF4-FFF2-40B4-BE49-F238E27FC236}">
                <a16:creationId xmlns:a16="http://schemas.microsoft.com/office/drawing/2014/main" id="{1CCC3A1A-EC9B-4E77-A016-A899E9686FDF}"/>
              </a:ext>
            </a:extLst>
          </p:cNvPr>
          <p:cNvSpPr/>
          <p:nvPr/>
        </p:nvSpPr>
        <p:spPr>
          <a:xfrm>
            <a:off x="9296400" y="6172201"/>
            <a:ext cx="457200" cy="457199"/>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058FC5A5-6F2B-4134-800C-28E51445392D}"/>
              </a:ext>
            </a:extLst>
          </p:cNvPr>
          <p:cNvSpPr/>
          <p:nvPr/>
        </p:nvSpPr>
        <p:spPr>
          <a:xfrm>
            <a:off x="2438400" y="6172201"/>
            <a:ext cx="457200" cy="457199"/>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5831482"/>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E52381-A8B9-408D-A5EA-B840DA513346}"/>
              </a:ext>
            </a:extLst>
          </p:cNvPr>
          <p:cNvSpPr>
            <a:spLocks noGrp="1"/>
          </p:cNvSpPr>
          <p:nvPr>
            <p:ph idx="1"/>
          </p:nvPr>
        </p:nvSpPr>
        <p:spPr/>
        <p:txBody>
          <a:bodyPr/>
          <a:lstStyle/>
          <a:p>
            <a:pPr marL="0" indent="0">
              <a:buNone/>
            </a:pPr>
            <a:r>
              <a:rPr lang="en-US" sz="2800" dirty="0"/>
              <a:t>FERPA requires that anyone accessing private student records have a “legitimate educational interest” in the information.</a:t>
            </a:r>
          </a:p>
          <a:p>
            <a:pPr lvl="1"/>
            <a:r>
              <a:rPr lang="en-US" sz="2000" dirty="0"/>
              <a:t>Student data may be used only as required for fulfilling officially assigned University responsibilities.</a:t>
            </a:r>
          </a:p>
          <a:p>
            <a:pPr lvl="1"/>
            <a:r>
              <a:rPr lang="en-US" sz="2000" dirty="0"/>
              <a:t>Student data may be shared among University staff as necessary to carry out those responsibilities; however, do not use email to share student data unless it is encrypted.</a:t>
            </a:r>
          </a:p>
          <a:p>
            <a:pPr lvl="1"/>
            <a:r>
              <a:rPr lang="en-US" sz="2000" dirty="0"/>
              <a:t>Private information must not be released to third parties outside the University, including parents of students.</a:t>
            </a:r>
          </a:p>
          <a:p>
            <a:pPr marL="0" indent="0">
              <a:buNone/>
            </a:pPr>
            <a:r>
              <a:rPr lang="en-US" sz="2200" dirty="0"/>
              <a:t>All outside parties must contact the Office of Records and Registration to seek release of restricted or non-directory student records.</a:t>
            </a:r>
          </a:p>
        </p:txBody>
      </p:sp>
      <p:sp>
        <p:nvSpPr>
          <p:cNvPr id="3" name="Slide Number Placeholder 2">
            <a:extLst>
              <a:ext uri="{FF2B5EF4-FFF2-40B4-BE49-F238E27FC236}">
                <a16:creationId xmlns:a16="http://schemas.microsoft.com/office/drawing/2014/main" id="{3992D9FE-B228-4611-B1B1-64677161A23E}"/>
              </a:ext>
            </a:extLst>
          </p:cNvPr>
          <p:cNvSpPr>
            <a:spLocks noGrp="1"/>
          </p:cNvSpPr>
          <p:nvPr>
            <p:ph type="sldNum" sz="quarter" idx="4"/>
          </p:nvPr>
        </p:nvSpPr>
        <p:spPr/>
        <p:txBody>
          <a:bodyPr/>
          <a:lstStyle/>
          <a:p>
            <a:fld id="{1539B2AB-5319-FC43-9DFA-B39ECF88E227}" type="slidenum">
              <a:rPr lang="en-US" smtClean="0"/>
              <a:t>18</a:t>
            </a:fld>
            <a:endParaRPr lang="en-US"/>
          </a:p>
        </p:txBody>
      </p:sp>
      <p:sp>
        <p:nvSpPr>
          <p:cNvPr id="4" name="Title 3">
            <a:extLst>
              <a:ext uri="{FF2B5EF4-FFF2-40B4-BE49-F238E27FC236}">
                <a16:creationId xmlns:a16="http://schemas.microsoft.com/office/drawing/2014/main" id="{079B303E-BAF2-4A5B-8EF3-024AD807B926}"/>
              </a:ext>
            </a:extLst>
          </p:cNvPr>
          <p:cNvSpPr>
            <a:spLocks noGrp="1"/>
          </p:cNvSpPr>
          <p:nvPr>
            <p:ph type="title"/>
          </p:nvPr>
        </p:nvSpPr>
        <p:spPr/>
        <p:txBody>
          <a:bodyPr/>
          <a:lstStyle/>
          <a:p>
            <a:r>
              <a:rPr lang="en-US" dirty="0"/>
              <a:t>Student Records</a:t>
            </a:r>
          </a:p>
        </p:txBody>
      </p:sp>
      <p:sp>
        <p:nvSpPr>
          <p:cNvPr id="5" name="Action Button: Go Forward or Next 4">
            <a:hlinkClick r:id="" action="ppaction://hlinkshowjump?jump=nextslide" highlightClick="1"/>
            <a:extLst>
              <a:ext uri="{FF2B5EF4-FFF2-40B4-BE49-F238E27FC236}">
                <a16:creationId xmlns:a16="http://schemas.microsoft.com/office/drawing/2014/main" id="{D3F5AFC5-E056-4AF5-A386-EE32834C70DB}"/>
              </a:ext>
            </a:extLst>
          </p:cNvPr>
          <p:cNvSpPr/>
          <p:nvPr/>
        </p:nvSpPr>
        <p:spPr>
          <a:xfrm>
            <a:off x="9296400" y="6172201"/>
            <a:ext cx="457200" cy="457199"/>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87E3E462-1656-4A93-9FC8-42384C1BFC94}"/>
              </a:ext>
            </a:extLst>
          </p:cNvPr>
          <p:cNvSpPr/>
          <p:nvPr/>
        </p:nvSpPr>
        <p:spPr>
          <a:xfrm>
            <a:off x="2438400" y="6172201"/>
            <a:ext cx="457200" cy="457199"/>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381771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dirty="0">
                <a:latin typeface="Arial" panose="020B0604020202020204" pitchFamily="34" charset="0"/>
                <a:cs typeface="Arial" panose="020B0604020202020204" pitchFamily="34" charset="0"/>
              </a:rPr>
              <a:t>The Family Educational Rights and Privacy Act of 1974, commonly known as FERPA, is a federal law governing the privacy of educational records.</a:t>
            </a:r>
          </a:p>
          <a:p>
            <a:pPr marL="0" indent="0">
              <a:buNone/>
            </a:pPr>
            <a:r>
              <a:rPr lang="en-US" sz="2800" dirty="0">
                <a:latin typeface="Arial" panose="020B0604020202020204" pitchFamily="34" charset="0"/>
                <a:cs typeface="Arial" panose="020B0604020202020204" pitchFamily="34" charset="0"/>
              </a:rPr>
              <a:t>It grants specific rights to students and sets restrictions on how schools may handle educational records. FERPA requires that schools obtain written permission from students before releasing educational records. In certain well-defined circumstances, some information may be released without written permission from the student.</a:t>
            </a:r>
          </a:p>
        </p:txBody>
      </p:sp>
      <p:sp>
        <p:nvSpPr>
          <p:cNvPr id="3" name="Slide Number Placeholder 2"/>
          <p:cNvSpPr>
            <a:spLocks noGrp="1"/>
          </p:cNvSpPr>
          <p:nvPr>
            <p:ph type="sldNum" sz="quarter" idx="4"/>
          </p:nvPr>
        </p:nvSpPr>
        <p:spPr/>
        <p:txBody>
          <a:bodyPr/>
          <a:lstStyle/>
          <a:p>
            <a:fld id="{1539B2AB-5319-FC43-9DFA-B39ECF88E227}" type="slidenum">
              <a:rPr lang="en-US" smtClean="0"/>
              <a:t>1</a:t>
            </a:fld>
            <a:endParaRPr lang="en-US"/>
          </a:p>
        </p:txBody>
      </p:sp>
      <p:sp>
        <p:nvSpPr>
          <p:cNvPr id="4" name="Title 3"/>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FERPA?</a:t>
            </a:r>
          </a:p>
        </p:txBody>
      </p:sp>
      <p:sp>
        <p:nvSpPr>
          <p:cNvPr id="6" name="Action Button: Go Forward or Next 5">
            <a:hlinkClick r:id="" action="ppaction://hlinkshowjump?jump=nextslide" highlightClick="1"/>
            <a:extLst>
              <a:ext uri="{FF2B5EF4-FFF2-40B4-BE49-F238E27FC236}">
                <a16:creationId xmlns:a16="http://schemas.microsoft.com/office/drawing/2014/main" id="{AE898D4F-13DE-4AA3-A765-5322CE61430F}"/>
              </a:ext>
            </a:extLst>
          </p:cNvPr>
          <p:cNvSpPr/>
          <p:nvPr/>
        </p:nvSpPr>
        <p:spPr>
          <a:xfrm>
            <a:off x="9296400" y="6172200"/>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0939725"/>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F2FE63-B859-45EF-811E-DEC371FB0D87}"/>
              </a:ext>
            </a:extLst>
          </p:cNvPr>
          <p:cNvSpPr>
            <a:spLocks noGrp="1"/>
          </p:cNvSpPr>
          <p:nvPr>
            <p:ph idx="1"/>
          </p:nvPr>
        </p:nvSpPr>
        <p:spPr/>
        <p:txBody>
          <a:bodyPr/>
          <a:lstStyle/>
          <a:p>
            <a:r>
              <a:rPr lang="en-US" dirty="0"/>
              <a:t>Anyone who wishes to contact students as part of a research project must apply to the Institutional Review Board (IRB). No student record may be used for academic research without official approval of the IRB.</a:t>
            </a:r>
          </a:p>
          <a:p>
            <a:r>
              <a:rPr lang="en-US" dirty="0"/>
              <a:t>Student records may not be used for commercial or political purposes.</a:t>
            </a:r>
          </a:p>
        </p:txBody>
      </p:sp>
      <p:sp>
        <p:nvSpPr>
          <p:cNvPr id="3" name="Slide Number Placeholder 2">
            <a:extLst>
              <a:ext uri="{FF2B5EF4-FFF2-40B4-BE49-F238E27FC236}">
                <a16:creationId xmlns:a16="http://schemas.microsoft.com/office/drawing/2014/main" id="{13EA35CA-B881-4415-AC80-010533A03025}"/>
              </a:ext>
            </a:extLst>
          </p:cNvPr>
          <p:cNvSpPr>
            <a:spLocks noGrp="1"/>
          </p:cNvSpPr>
          <p:nvPr>
            <p:ph type="sldNum" sz="quarter" idx="4"/>
          </p:nvPr>
        </p:nvSpPr>
        <p:spPr/>
        <p:txBody>
          <a:bodyPr/>
          <a:lstStyle/>
          <a:p>
            <a:fld id="{1539B2AB-5319-FC43-9DFA-B39ECF88E227}" type="slidenum">
              <a:rPr lang="en-US" smtClean="0"/>
              <a:t>19</a:t>
            </a:fld>
            <a:endParaRPr lang="en-US"/>
          </a:p>
        </p:txBody>
      </p:sp>
      <p:sp>
        <p:nvSpPr>
          <p:cNvPr id="4" name="Title 3">
            <a:extLst>
              <a:ext uri="{FF2B5EF4-FFF2-40B4-BE49-F238E27FC236}">
                <a16:creationId xmlns:a16="http://schemas.microsoft.com/office/drawing/2014/main" id="{0EC6C169-650F-44E1-9E1C-7AD539C61015}"/>
              </a:ext>
            </a:extLst>
          </p:cNvPr>
          <p:cNvSpPr>
            <a:spLocks noGrp="1"/>
          </p:cNvSpPr>
          <p:nvPr>
            <p:ph type="title"/>
          </p:nvPr>
        </p:nvSpPr>
        <p:spPr/>
        <p:txBody>
          <a:bodyPr/>
          <a:lstStyle/>
          <a:p>
            <a:r>
              <a:rPr lang="en-US" sz="4000" dirty="0"/>
              <a:t>Other Prohibited Uses of Student Records</a:t>
            </a:r>
          </a:p>
        </p:txBody>
      </p:sp>
      <p:sp>
        <p:nvSpPr>
          <p:cNvPr id="5" name="Action Button: Go Forward or Next 4">
            <a:hlinkClick r:id="" action="ppaction://hlinkshowjump?jump=nextslide" highlightClick="1"/>
            <a:extLst>
              <a:ext uri="{FF2B5EF4-FFF2-40B4-BE49-F238E27FC236}">
                <a16:creationId xmlns:a16="http://schemas.microsoft.com/office/drawing/2014/main" id="{E06A9976-5410-4C24-AA03-BEE367E72892}"/>
              </a:ext>
            </a:extLst>
          </p:cNvPr>
          <p:cNvSpPr/>
          <p:nvPr/>
        </p:nvSpPr>
        <p:spPr>
          <a:xfrm>
            <a:off x="9296400" y="6172201"/>
            <a:ext cx="457200" cy="457199"/>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7B9ED30B-27D1-4E33-A533-217FBD83CB5C}"/>
              </a:ext>
            </a:extLst>
          </p:cNvPr>
          <p:cNvSpPr/>
          <p:nvPr/>
        </p:nvSpPr>
        <p:spPr>
          <a:xfrm>
            <a:off x="2438400" y="6172200"/>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4681192"/>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A855AA-44DA-4963-BB93-7782B33A4931}"/>
              </a:ext>
            </a:extLst>
          </p:cNvPr>
          <p:cNvSpPr>
            <a:spLocks noGrp="1"/>
          </p:cNvSpPr>
          <p:nvPr>
            <p:ph idx="1"/>
          </p:nvPr>
        </p:nvSpPr>
        <p:spPr/>
        <p:txBody>
          <a:bodyPr/>
          <a:lstStyle/>
          <a:p>
            <a:pPr marL="0" indent="0">
              <a:buNone/>
            </a:pPr>
            <a:r>
              <a:rPr lang="en-US" dirty="0"/>
              <a:t>Some University records are subject to the Illinois Freedom of Information Act. This law gives citizens the right to information about the affairs of government.</a:t>
            </a:r>
          </a:p>
          <a:p>
            <a:pPr lvl="1"/>
            <a:r>
              <a:rPr lang="en-US" dirty="0"/>
              <a:t>Do not confuse this with a right to access student educational records. Student records are protected by FERPA, and their privacy is not impacted by FOIA. </a:t>
            </a:r>
            <a:r>
              <a:rPr lang="en-US" b="1" dirty="0"/>
              <a:t>FOIA does not grant anyone the right to view a student’s private educational record.</a:t>
            </a:r>
          </a:p>
        </p:txBody>
      </p:sp>
      <p:sp>
        <p:nvSpPr>
          <p:cNvPr id="3" name="Slide Number Placeholder 2">
            <a:extLst>
              <a:ext uri="{FF2B5EF4-FFF2-40B4-BE49-F238E27FC236}">
                <a16:creationId xmlns:a16="http://schemas.microsoft.com/office/drawing/2014/main" id="{4940BAC1-8E58-49F1-B2A3-A5DB1B5CC8C6}"/>
              </a:ext>
            </a:extLst>
          </p:cNvPr>
          <p:cNvSpPr>
            <a:spLocks noGrp="1"/>
          </p:cNvSpPr>
          <p:nvPr>
            <p:ph type="sldNum" sz="quarter" idx="4"/>
          </p:nvPr>
        </p:nvSpPr>
        <p:spPr/>
        <p:txBody>
          <a:bodyPr/>
          <a:lstStyle/>
          <a:p>
            <a:fld id="{1539B2AB-5319-FC43-9DFA-B39ECF88E227}" type="slidenum">
              <a:rPr lang="en-US" smtClean="0"/>
              <a:t>20</a:t>
            </a:fld>
            <a:endParaRPr lang="en-US"/>
          </a:p>
        </p:txBody>
      </p:sp>
      <p:sp>
        <p:nvSpPr>
          <p:cNvPr id="4" name="Title 3">
            <a:extLst>
              <a:ext uri="{FF2B5EF4-FFF2-40B4-BE49-F238E27FC236}">
                <a16:creationId xmlns:a16="http://schemas.microsoft.com/office/drawing/2014/main" id="{C1E8C51A-1DB6-41E7-8046-7C6B365290A4}"/>
              </a:ext>
            </a:extLst>
          </p:cNvPr>
          <p:cNvSpPr>
            <a:spLocks noGrp="1"/>
          </p:cNvSpPr>
          <p:nvPr>
            <p:ph type="title"/>
          </p:nvPr>
        </p:nvSpPr>
        <p:spPr/>
        <p:txBody>
          <a:bodyPr/>
          <a:lstStyle/>
          <a:p>
            <a:r>
              <a:rPr lang="en-US" dirty="0"/>
              <a:t>Freedom of Information Act (FOIA)</a:t>
            </a:r>
          </a:p>
        </p:txBody>
      </p:sp>
      <p:sp>
        <p:nvSpPr>
          <p:cNvPr id="5" name="Action Button: Go Forward or Next 4">
            <a:hlinkClick r:id="" action="ppaction://hlinkshowjump?jump=nextslide" highlightClick="1"/>
            <a:extLst>
              <a:ext uri="{FF2B5EF4-FFF2-40B4-BE49-F238E27FC236}">
                <a16:creationId xmlns:a16="http://schemas.microsoft.com/office/drawing/2014/main" id="{A95A33D2-FE6B-44A7-8D25-4FB7B552F02D}"/>
              </a:ext>
            </a:extLst>
          </p:cNvPr>
          <p:cNvSpPr/>
          <p:nvPr/>
        </p:nvSpPr>
        <p:spPr>
          <a:xfrm>
            <a:off x="9296400" y="6172201"/>
            <a:ext cx="457200" cy="457199"/>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F57E9A56-7AAE-4006-B250-385F3EB21984}"/>
              </a:ext>
            </a:extLst>
          </p:cNvPr>
          <p:cNvSpPr/>
          <p:nvPr/>
        </p:nvSpPr>
        <p:spPr>
          <a:xfrm>
            <a:off x="2438400" y="6172201"/>
            <a:ext cx="457200" cy="457199"/>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7506388"/>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14B352-92BB-444D-8856-DC4A9B3F743D}"/>
              </a:ext>
            </a:extLst>
          </p:cNvPr>
          <p:cNvSpPr>
            <a:spLocks noGrp="1"/>
          </p:cNvSpPr>
          <p:nvPr>
            <p:ph idx="1"/>
          </p:nvPr>
        </p:nvSpPr>
        <p:spPr/>
        <p:txBody>
          <a:bodyPr/>
          <a:lstStyle/>
          <a:p>
            <a:r>
              <a:rPr lang="en-US" dirty="0"/>
              <a:t>Do not grant others access to student information by allowing them to use your </a:t>
            </a:r>
            <a:r>
              <a:rPr lang="en-US" dirty="0" err="1"/>
              <a:t>EnterpriseID</a:t>
            </a:r>
            <a:r>
              <a:rPr lang="en-US" dirty="0"/>
              <a:t> or NetID.</a:t>
            </a:r>
          </a:p>
          <a:p>
            <a:pPr lvl="1"/>
            <a:r>
              <a:rPr lang="en-US" dirty="0"/>
              <a:t>Your </a:t>
            </a:r>
            <a:r>
              <a:rPr lang="en-US" dirty="0" err="1"/>
              <a:t>EnterpriseID</a:t>
            </a:r>
            <a:r>
              <a:rPr lang="en-US" dirty="0"/>
              <a:t> and password and NetID and password are your electronic identification. The University’s Information Security Policy explicitly forbids sharing it.</a:t>
            </a:r>
          </a:p>
        </p:txBody>
      </p:sp>
      <p:sp>
        <p:nvSpPr>
          <p:cNvPr id="3" name="Slide Number Placeholder 2">
            <a:extLst>
              <a:ext uri="{FF2B5EF4-FFF2-40B4-BE49-F238E27FC236}">
                <a16:creationId xmlns:a16="http://schemas.microsoft.com/office/drawing/2014/main" id="{CD25A819-D75E-4699-8EA9-6C223E00B6CA}"/>
              </a:ext>
            </a:extLst>
          </p:cNvPr>
          <p:cNvSpPr>
            <a:spLocks noGrp="1"/>
          </p:cNvSpPr>
          <p:nvPr>
            <p:ph type="sldNum" sz="quarter" idx="4"/>
          </p:nvPr>
        </p:nvSpPr>
        <p:spPr/>
        <p:txBody>
          <a:bodyPr/>
          <a:lstStyle/>
          <a:p>
            <a:fld id="{1539B2AB-5319-FC43-9DFA-B39ECF88E227}" type="slidenum">
              <a:rPr lang="en-US" smtClean="0"/>
              <a:t>21</a:t>
            </a:fld>
            <a:endParaRPr lang="en-US"/>
          </a:p>
        </p:txBody>
      </p:sp>
      <p:sp>
        <p:nvSpPr>
          <p:cNvPr id="4" name="Title 3">
            <a:extLst>
              <a:ext uri="{FF2B5EF4-FFF2-40B4-BE49-F238E27FC236}">
                <a16:creationId xmlns:a16="http://schemas.microsoft.com/office/drawing/2014/main" id="{9A6A3CA8-5844-4712-881F-744FEBEA2A62}"/>
              </a:ext>
            </a:extLst>
          </p:cNvPr>
          <p:cNvSpPr>
            <a:spLocks noGrp="1"/>
          </p:cNvSpPr>
          <p:nvPr>
            <p:ph type="title"/>
          </p:nvPr>
        </p:nvSpPr>
        <p:spPr/>
        <p:txBody>
          <a:bodyPr/>
          <a:lstStyle/>
          <a:p>
            <a:r>
              <a:rPr lang="en-US" dirty="0"/>
              <a:t>Use of Your </a:t>
            </a:r>
            <a:r>
              <a:rPr lang="en-US" dirty="0" err="1"/>
              <a:t>EnterpriseId</a:t>
            </a:r>
            <a:r>
              <a:rPr lang="en-US" dirty="0"/>
              <a:t> or </a:t>
            </a:r>
            <a:r>
              <a:rPr lang="en-US" dirty="0" err="1"/>
              <a:t>NetId</a:t>
            </a:r>
            <a:endParaRPr lang="en-US" dirty="0"/>
          </a:p>
        </p:txBody>
      </p:sp>
      <p:sp>
        <p:nvSpPr>
          <p:cNvPr id="5" name="Action Button: Go Forward or Next 4">
            <a:hlinkClick r:id="" action="ppaction://hlinkshowjump?jump=nextslide" highlightClick="1"/>
            <a:extLst>
              <a:ext uri="{FF2B5EF4-FFF2-40B4-BE49-F238E27FC236}">
                <a16:creationId xmlns:a16="http://schemas.microsoft.com/office/drawing/2014/main" id="{816E30FF-9C9B-4BA5-B4A3-965EE480CD0F}"/>
              </a:ext>
            </a:extLst>
          </p:cNvPr>
          <p:cNvSpPr/>
          <p:nvPr/>
        </p:nvSpPr>
        <p:spPr>
          <a:xfrm>
            <a:off x="9296400" y="6172200"/>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2501C024-483C-4B5B-85C4-80AC50DA6CE4}"/>
              </a:ext>
            </a:extLst>
          </p:cNvPr>
          <p:cNvSpPr/>
          <p:nvPr/>
        </p:nvSpPr>
        <p:spPr>
          <a:xfrm>
            <a:off x="2438400" y="6172199"/>
            <a:ext cx="457200" cy="457201"/>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0763708"/>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3B3E61-B2D7-4DB0-96FE-E4B739198CF4}"/>
              </a:ext>
            </a:extLst>
          </p:cNvPr>
          <p:cNvSpPr>
            <a:spLocks noGrp="1"/>
          </p:cNvSpPr>
          <p:nvPr>
            <p:ph idx="1"/>
          </p:nvPr>
        </p:nvSpPr>
        <p:spPr/>
        <p:txBody>
          <a:bodyPr/>
          <a:lstStyle/>
          <a:p>
            <a:r>
              <a:rPr lang="en-US" dirty="0"/>
              <a:t>User IDs are not to be shared. Users are responsible for maintaining the security of their IDs and all activity occurring under those IDs.</a:t>
            </a:r>
          </a:p>
          <a:p>
            <a:pPr lvl="1"/>
            <a:r>
              <a:rPr lang="en-US" sz="2400" dirty="0"/>
              <a:t>Even if you believe someone has a legitimate reason to access student data, that person must be authorized through appropriate University channels. You are responsible for any misuse of data that takes place through use of your ID. This applies to your </a:t>
            </a:r>
            <a:r>
              <a:rPr lang="en-US" sz="2400" dirty="0" err="1"/>
              <a:t>EnterpriseID</a:t>
            </a:r>
            <a:r>
              <a:rPr lang="en-US" sz="2400" dirty="0"/>
              <a:t> as well as your NetID. Always protect your electronic identity.</a:t>
            </a:r>
          </a:p>
        </p:txBody>
      </p:sp>
      <p:sp>
        <p:nvSpPr>
          <p:cNvPr id="3" name="Slide Number Placeholder 2">
            <a:extLst>
              <a:ext uri="{FF2B5EF4-FFF2-40B4-BE49-F238E27FC236}">
                <a16:creationId xmlns:a16="http://schemas.microsoft.com/office/drawing/2014/main" id="{5860F2D9-3437-42D3-BB00-5A72A6D2CB71}"/>
              </a:ext>
            </a:extLst>
          </p:cNvPr>
          <p:cNvSpPr>
            <a:spLocks noGrp="1"/>
          </p:cNvSpPr>
          <p:nvPr>
            <p:ph type="sldNum" sz="quarter" idx="4"/>
          </p:nvPr>
        </p:nvSpPr>
        <p:spPr/>
        <p:txBody>
          <a:bodyPr/>
          <a:lstStyle/>
          <a:p>
            <a:fld id="{1539B2AB-5319-FC43-9DFA-B39ECF88E227}" type="slidenum">
              <a:rPr lang="en-US" smtClean="0"/>
              <a:t>22</a:t>
            </a:fld>
            <a:endParaRPr lang="en-US" dirty="0"/>
          </a:p>
        </p:txBody>
      </p:sp>
      <p:sp>
        <p:nvSpPr>
          <p:cNvPr id="4" name="Title 3">
            <a:extLst>
              <a:ext uri="{FF2B5EF4-FFF2-40B4-BE49-F238E27FC236}">
                <a16:creationId xmlns:a16="http://schemas.microsoft.com/office/drawing/2014/main" id="{E8F9D2EA-9819-44B8-9AAC-B610859248D9}"/>
              </a:ext>
            </a:extLst>
          </p:cNvPr>
          <p:cNvSpPr>
            <a:spLocks noGrp="1"/>
          </p:cNvSpPr>
          <p:nvPr>
            <p:ph type="title"/>
          </p:nvPr>
        </p:nvSpPr>
        <p:spPr/>
        <p:txBody>
          <a:bodyPr/>
          <a:lstStyle/>
          <a:p>
            <a:r>
              <a:rPr lang="en-US" dirty="0"/>
              <a:t>Use of Your </a:t>
            </a:r>
            <a:r>
              <a:rPr lang="en-US" dirty="0" err="1"/>
              <a:t>EnterpriseId</a:t>
            </a:r>
            <a:r>
              <a:rPr lang="en-US" dirty="0"/>
              <a:t> or </a:t>
            </a:r>
            <a:r>
              <a:rPr lang="en-US" dirty="0" err="1"/>
              <a:t>NetId</a:t>
            </a:r>
            <a:endParaRPr lang="en-US" dirty="0"/>
          </a:p>
        </p:txBody>
      </p:sp>
      <p:sp>
        <p:nvSpPr>
          <p:cNvPr id="5" name="Action Button: Go Forward or Next 4">
            <a:hlinkClick r:id="" action="ppaction://hlinkshowjump?jump=nextslide" highlightClick="1"/>
            <a:extLst>
              <a:ext uri="{FF2B5EF4-FFF2-40B4-BE49-F238E27FC236}">
                <a16:creationId xmlns:a16="http://schemas.microsoft.com/office/drawing/2014/main" id="{DF7CE892-9D6F-4FCD-9F46-8015C05D5957}"/>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7FD37EAB-5ED2-43C2-9425-FDDA6E430168}"/>
              </a:ext>
            </a:extLst>
          </p:cNvPr>
          <p:cNvSpPr/>
          <p:nvPr/>
        </p:nvSpPr>
        <p:spPr>
          <a:xfrm>
            <a:off x="2438400" y="6172201"/>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7772570"/>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06DE6C-A4E2-46A9-938F-E3776EAF0626}"/>
              </a:ext>
            </a:extLst>
          </p:cNvPr>
          <p:cNvSpPr>
            <a:spLocks noGrp="1"/>
          </p:cNvSpPr>
          <p:nvPr>
            <p:ph idx="1"/>
          </p:nvPr>
        </p:nvSpPr>
        <p:spPr/>
        <p:txBody>
          <a:bodyPr/>
          <a:lstStyle/>
          <a:p>
            <a:pPr marL="0" indent="0">
              <a:buNone/>
            </a:pPr>
            <a:r>
              <a:rPr lang="en-US" dirty="0"/>
              <a:t>You are responsible for making sure that student data in your possession is secured.</a:t>
            </a:r>
          </a:p>
          <a:p>
            <a:pPr marL="857250" lvl="1" indent="-457200"/>
            <a:r>
              <a:rPr lang="en-US" dirty="0"/>
              <a:t>Take measures to protect against unauthorized access to student data stored on a personal computer, a disk, a network, or any other storage media.</a:t>
            </a:r>
          </a:p>
        </p:txBody>
      </p:sp>
      <p:sp>
        <p:nvSpPr>
          <p:cNvPr id="3" name="Slide Number Placeholder 2">
            <a:extLst>
              <a:ext uri="{FF2B5EF4-FFF2-40B4-BE49-F238E27FC236}">
                <a16:creationId xmlns:a16="http://schemas.microsoft.com/office/drawing/2014/main" id="{BD6321F4-EC9E-44C7-8236-7B6772CEA8FB}"/>
              </a:ext>
            </a:extLst>
          </p:cNvPr>
          <p:cNvSpPr>
            <a:spLocks noGrp="1"/>
          </p:cNvSpPr>
          <p:nvPr>
            <p:ph type="sldNum" sz="quarter" idx="4"/>
          </p:nvPr>
        </p:nvSpPr>
        <p:spPr/>
        <p:txBody>
          <a:bodyPr/>
          <a:lstStyle/>
          <a:p>
            <a:fld id="{1539B2AB-5319-FC43-9DFA-B39ECF88E227}" type="slidenum">
              <a:rPr lang="en-US" smtClean="0"/>
              <a:t>23</a:t>
            </a:fld>
            <a:endParaRPr lang="en-US"/>
          </a:p>
        </p:txBody>
      </p:sp>
      <p:sp>
        <p:nvSpPr>
          <p:cNvPr id="4" name="Title 3">
            <a:extLst>
              <a:ext uri="{FF2B5EF4-FFF2-40B4-BE49-F238E27FC236}">
                <a16:creationId xmlns:a16="http://schemas.microsoft.com/office/drawing/2014/main" id="{2D1C0A56-6D2F-40D4-8A8A-562BB4565996}"/>
              </a:ext>
            </a:extLst>
          </p:cNvPr>
          <p:cNvSpPr>
            <a:spLocks noGrp="1"/>
          </p:cNvSpPr>
          <p:nvPr>
            <p:ph type="title"/>
          </p:nvPr>
        </p:nvSpPr>
        <p:spPr/>
        <p:txBody>
          <a:bodyPr/>
          <a:lstStyle/>
          <a:p>
            <a:r>
              <a:rPr lang="en-US" dirty="0"/>
              <a:t>Protect Stored Data</a:t>
            </a:r>
          </a:p>
        </p:txBody>
      </p:sp>
      <p:sp>
        <p:nvSpPr>
          <p:cNvPr id="5" name="Action Button: Go Forward or Next 4">
            <a:hlinkClick r:id="" action="ppaction://hlinkshowjump?jump=nextslide" highlightClick="1"/>
            <a:extLst>
              <a:ext uri="{FF2B5EF4-FFF2-40B4-BE49-F238E27FC236}">
                <a16:creationId xmlns:a16="http://schemas.microsoft.com/office/drawing/2014/main" id="{38010126-4755-4B7D-87CE-B45D2D88C871}"/>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164E02F0-0D55-4488-8353-62546E69A92F}"/>
              </a:ext>
            </a:extLst>
          </p:cNvPr>
          <p:cNvSpPr/>
          <p:nvPr/>
        </p:nvSpPr>
        <p:spPr>
          <a:xfrm>
            <a:off x="2438400" y="6172200"/>
            <a:ext cx="457200" cy="457201"/>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073863"/>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B7CFF6-1FC7-4146-8FDB-0639348FE2B8}"/>
              </a:ext>
            </a:extLst>
          </p:cNvPr>
          <p:cNvSpPr>
            <a:spLocks noGrp="1"/>
          </p:cNvSpPr>
          <p:nvPr>
            <p:ph idx="1"/>
          </p:nvPr>
        </p:nvSpPr>
        <p:spPr/>
        <p:txBody>
          <a:bodyPr/>
          <a:lstStyle/>
          <a:p>
            <a:pPr marL="0" indent="0">
              <a:buNone/>
            </a:pPr>
            <a:r>
              <a:rPr lang="en-US" dirty="0"/>
              <a:t>These measures can help you protect student data from unauthorized access:</a:t>
            </a:r>
          </a:p>
          <a:p>
            <a:pPr lvl="1"/>
            <a:r>
              <a:rPr lang="en-US" sz="2000" dirty="0"/>
              <a:t>Use password protection on computer files</a:t>
            </a:r>
          </a:p>
          <a:p>
            <a:pPr lvl="1"/>
            <a:r>
              <a:rPr lang="en-US" sz="2000" dirty="0"/>
              <a:t>Keep storage media in a secure, locked location</a:t>
            </a:r>
          </a:p>
          <a:p>
            <a:pPr lvl="1"/>
            <a:r>
              <a:rPr lang="en-US" sz="2000" dirty="0"/>
              <a:t>Restrict access to your computer</a:t>
            </a:r>
          </a:p>
          <a:p>
            <a:pPr lvl="1"/>
            <a:r>
              <a:rPr lang="en-US" sz="2000" dirty="0"/>
              <a:t>Never leave student data displayed on your computer screen</a:t>
            </a:r>
          </a:p>
          <a:p>
            <a:pPr lvl="1"/>
            <a:r>
              <a:rPr lang="en-US" sz="2000" dirty="0"/>
              <a:t>When you have finished a computer task involving student data, exit all files, sign off all applications, and close all application windows</a:t>
            </a:r>
          </a:p>
          <a:p>
            <a:pPr lvl="1"/>
            <a:r>
              <a:rPr lang="en-US" sz="2000" dirty="0"/>
              <a:t>Shred printed material that contains sensitive or restricted data</a:t>
            </a:r>
          </a:p>
        </p:txBody>
      </p:sp>
      <p:sp>
        <p:nvSpPr>
          <p:cNvPr id="3" name="Slide Number Placeholder 2">
            <a:extLst>
              <a:ext uri="{FF2B5EF4-FFF2-40B4-BE49-F238E27FC236}">
                <a16:creationId xmlns:a16="http://schemas.microsoft.com/office/drawing/2014/main" id="{376359E8-BA4B-425A-BA41-40C83ABF089C}"/>
              </a:ext>
            </a:extLst>
          </p:cNvPr>
          <p:cNvSpPr>
            <a:spLocks noGrp="1"/>
          </p:cNvSpPr>
          <p:nvPr>
            <p:ph type="sldNum" sz="quarter" idx="4"/>
          </p:nvPr>
        </p:nvSpPr>
        <p:spPr/>
        <p:txBody>
          <a:bodyPr/>
          <a:lstStyle/>
          <a:p>
            <a:fld id="{1539B2AB-5319-FC43-9DFA-B39ECF88E227}" type="slidenum">
              <a:rPr lang="en-US" smtClean="0"/>
              <a:t>24</a:t>
            </a:fld>
            <a:endParaRPr lang="en-US"/>
          </a:p>
        </p:txBody>
      </p:sp>
      <p:sp>
        <p:nvSpPr>
          <p:cNvPr id="4" name="Title 3">
            <a:extLst>
              <a:ext uri="{FF2B5EF4-FFF2-40B4-BE49-F238E27FC236}">
                <a16:creationId xmlns:a16="http://schemas.microsoft.com/office/drawing/2014/main" id="{E5C2A475-57B9-4F47-8204-DAE6F686A068}"/>
              </a:ext>
            </a:extLst>
          </p:cNvPr>
          <p:cNvSpPr>
            <a:spLocks noGrp="1"/>
          </p:cNvSpPr>
          <p:nvPr>
            <p:ph type="title"/>
          </p:nvPr>
        </p:nvSpPr>
        <p:spPr/>
        <p:txBody>
          <a:bodyPr/>
          <a:lstStyle/>
          <a:p>
            <a:r>
              <a:rPr lang="en-US" dirty="0"/>
              <a:t>Protect Stored Data</a:t>
            </a:r>
          </a:p>
        </p:txBody>
      </p:sp>
      <p:sp>
        <p:nvSpPr>
          <p:cNvPr id="5" name="Action Button: Go Forward or Next 4">
            <a:hlinkClick r:id="" action="ppaction://hlinkshowjump?jump=nextslide" highlightClick="1"/>
            <a:extLst>
              <a:ext uri="{FF2B5EF4-FFF2-40B4-BE49-F238E27FC236}">
                <a16:creationId xmlns:a16="http://schemas.microsoft.com/office/drawing/2014/main" id="{26968229-388F-4B60-B40E-D7E9EBCB6927}"/>
              </a:ext>
            </a:extLst>
          </p:cNvPr>
          <p:cNvSpPr/>
          <p:nvPr/>
        </p:nvSpPr>
        <p:spPr>
          <a:xfrm>
            <a:off x="9296400" y="6172201"/>
            <a:ext cx="457200" cy="457199"/>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392A7F48-2A08-4D29-A173-2FD3A9FDDE1E}"/>
              </a:ext>
            </a:extLst>
          </p:cNvPr>
          <p:cNvSpPr/>
          <p:nvPr/>
        </p:nvSpPr>
        <p:spPr>
          <a:xfrm>
            <a:off x="2438400" y="6172201"/>
            <a:ext cx="457200" cy="457199"/>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9578361"/>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03478C-D822-42CF-9790-F8E421ED2B15}"/>
              </a:ext>
            </a:extLst>
          </p:cNvPr>
          <p:cNvSpPr>
            <a:spLocks noGrp="1"/>
          </p:cNvSpPr>
          <p:nvPr>
            <p:ph idx="1"/>
          </p:nvPr>
        </p:nvSpPr>
        <p:spPr/>
        <p:txBody>
          <a:bodyPr/>
          <a:lstStyle/>
          <a:p>
            <a:pPr marL="0" indent="0" algn="ctr">
              <a:buNone/>
            </a:pPr>
            <a:r>
              <a:rPr lang="en-US" dirty="0"/>
              <a:t>Ready to test your knowledge about FERPA? </a:t>
            </a:r>
            <a:br>
              <a:rPr lang="en-US" dirty="0"/>
            </a:br>
            <a:br>
              <a:rPr lang="en-US" dirty="0"/>
            </a:br>
            <a:r>
              <a:rPr lang="en-US" sz="2000" dirty="0"/>
              <a:t>To complete the FERPA training click the link to take the quiz </a:t>
            </a:r>
            <a:r>
              <a:rPr lang="en-US" sz="2000"/>
              <a:t>below.</a:t>
            </a:r>
            <a:endParaRPr lang="en-US" dirty="0"/>
          </a:p>
          <a:p>
            <a:pPr marL="0" indent="0" algn="ctr">
              <a:buNone/>
            </a:pPr>
            <a:endParaRPr lang="en-US" dirty="0"/>
          </a:p>
        </p:txBody>
      </p:sp>
      <p:sp>
        <p:nvSpPr>
          <p:cNvPr id="3" name="Slide Number Placeholder 2">
            <a:extLst>
              <a:ext uri="{FF2B5EF4-FFF2-40B4-BE49-F238E27FC236}">
                <a16:creationId xmlns:a16="http://schemas.microsoft.com/office/drawing/2014/main" id="{D33F4F45-B240-4CBE-93AC-43255F919D4F}"/>
              </a:ext>
            </a:extLst>
          </p:cNvPr>
          <p:cNvSpPr>
            <a:spLocks noGrp="1"/>
          </p:cNvSpPr>
          <p:nvPr>
            <p:ph type="sldNum" sz="quarter" idx="4"/>
          </p:nvPr>
        </p:nvSpPr>
        <p:spPr/>
        <p:txBody>
          <a:bodyPr/>
          <a:lstStyle/>
          <a:p>
            <a:fld id="{1539B2AB-5319-FC43-9DFA-B39ECF88E227}" type="slidenum">
              <a:rPr lang="en-US" smtClean="0"/>
              <a:t>25</a:t>
            </a:fld>
            <a:endParaRPr lang="en-US"/>
          </a:p>
        </p:txBody>
      </p:sp>
      <p:sp>
        <p:nvSpPr>
          <p:cNvPr id="4" name="Title 3">
            <a:extLst>
              <a:ext uri="{FF2B5EF4-FFF2-40B4-BE49-F238E27FC236}">
                <a16:creationId xmlns:a16="http://schemas.microsoft.com/office/drawing/2014/main" id="{9F7F6D17-AB54-4B7E-AD1F-BD71D447C634}"/>
              </a:ext>
            </a:extLst>
          </p:cNvPr>
          <p:cNvSpPr>
            <a:spLocks noGrp="1"/>
          </p:cNvSpPr>
          <p:nvPr>
            <p:ph type="title"/>
          </p:nvPr>
        </p:nvSpPr>
        <p:spPr/>
        <p:txBody>
          <a:bodyPr/>
          <a:lstStyle/>
          <a:p>
            <a:r>
              <a:rPr lang="en-US" dirty="0"/>
              <a:t>FERPA Quiz</a:t>
            </a:r>
          </a:p>
        </p:txBody>
      </p:sp>
      <p:sp>
        <p:nvSpPr>
          <p:cNvPr id="5" name="Action Button: Blank 4">
            <a:hlinkClick r:id="rId2" highlightClick="1"/>
            <a:extLst>
              <a:ext uri="{FF2B5EF4-FFF2-40B4-BE49-F238E27FC236}">
                <a16:creationId xmlns:a16="http://schemas.microsoft.com/office/drawing/2014/main" id="{A1292570-220C-444F-89F5-FE9CED77684A}"/>
              </a:ext>
            </a:extLst>
          </p:cNvPr>
          <p:cNvSpPr/>
          <p:nvPr/>
        </p:nvSpPr>
        <p:spPr>
          <a:xfrm>
            <a:off x="4114800" y="3886200"/>
            <a:ext cx="4953000" cy="762001"/>
          </a:xfrm>
          <a:prstGeom prst="actionButtonBlank">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ln w="0">
                  <a:solidFill>
                    <a:schemeClr val="bg1"/>
                  </a:solidFill>
                </a:ln>
                <a:solidFill>
                  <a:schemeClr val="bg1"/>
                </a:solidFill>
                <a:effectLst>
                  <a:outerShdw blurRad="38100" dist="19050" dir="2700000" algn="tl" rotWithShape="0">
                    <a:schemeClr val="dk1">
                      <a:alpha val="40000"/>
                    </a:schemeClr>
                  </a:outerShdw>
                </a:effectLst>
                <a:latin typeface="Myriad Pro" panose="020B0703030403020204" pitchFamily="34" charset="0"/>
              </a:rPr>
              <a:t>Take the Quiz</a:t>
            </a:r>
          </a:p>
        </p:txBody>
      </p:sp>
    </p:spTree>
    <p:extLst>
      <p:ext uri="{BB962C8B-B14F-4D97-AF65-F5344CB8AC3E}">
        <p14:creationId xmlns:p14="http://schemas.microsoft.com/office/powerpoint/2010/main" val="3213960334"/>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A95B80-7D3A-4D9F-9249-D82C20E49FEA}"/>
              </a:ext>
            </a:extLst>
          </p:cNvPr>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rPr>
              <a:t>FERPA gives each student the following rights:</a:t>
            </a:r>
          </a:p>
          <a:p>
            <a:r>
              <a:rPr lang="en-US" sz="2800" dirty="0">
                <a:latin typeface="Arial" panose="020B0604020202020204" pitchFamily="34" charset="0"/>
                <a:cs typeface="Arial" panose="020B0604020202020204" pitchFamily="34" charset="0"/>
              </a:rPr>
              <a:t>The right to see educational records the school is keeping on the student.</a:t>
            </a:r>
          </a:p>
          <a:p>
            <a:r>
              <a:rPr lang="en-US" sz="2800" dirty="0">
                <a:latin typeface="Arial" panose="020B0604020202020204" pitchFamily="34" charset="0"/>
                <a:cs typeface="Arial" panose="020B0604020202020204" pitchFamily="34" charset="0"/>
              </a:rPr>
              <a:t>The right to seek amendment to those records.</a:t>
            </a:r>
          </a:p>
          <a:p>
            <a:r>
              <a:rPr lang="en-US" sz="2800" dirty="0">
                <a:latin typeface="Arial" panose="020B0604020202020204" pitchFamily="34" charset="0"/>
                <a:cs typeface="Arial" panose="020B0604020202020204" pitchFamily="34" charset="0"/>
              </a:rPr>
              <a:t>The right to consent to any disclosure of those records.</a:t>
            </a:r>
          </a:p>
          <a:p>
            <a:r>
              <a:rPr lang="en-US" sz="2800" dirty="0">
                <a:latin typeface="Arial" panose="020B0604020202020204" pitchFamily="34" charset="0"/>
                <a:cs typeface="Arial" panose="020B0604020202020204" pitchFamily="34" charset="0"/>
              </a:rPr>
              <a:t>The right to file a complaint with the Family Policy Compliance Office in Washington, DC.</a:t>
            </a:r>
          </a:p>
        </p:txBody>
      </p:sp>
      <p:sp>
        <p:nvSpPr>
          <p:cNvPr id="3" name="Slide Number Placeholder 2">
            <a:extLst>
              <a:ext uri="{FF2B5EF4-FFF2-40B4-BE49-F238E27FC236}">
                <a16:creationId xmlns:a16="http://schemas.microsoft.com/office/drawing/2014/main" id="{AF97DB33-6A33-431B-A6CA-BF55CC0D17C5}"/>
              </a:ext>
            </a:extLst>
          </p:cNvPr>
          <p:cNvSpPr>
            <a:spLocks noGrp="1"/>
          </p:cNvSpPr>
          <p:nvPr>
            <p:ph type="sldNum" sz="quarter" idx="4"/>
          </p:nvPr>
        </p:nvSpPr>
        <p:spPr/>
        <p:txBody>
          <a:bodyPr/>
          <a:lstStyle/>
          <a:p>
            <a:fld id="{1539B2AB-5319-FC43-9DFA-B39ECF88E227}" type="slidenum">
              <a:rPr lang="en-US" smtClean="0"/>
              <a:t>2</a:t>
            </a:fld>
            <a:endParaRPr lang="en-US"/>
          </a:p>
        </p:txBody>
      </p:sp>
      <p:sp>
        <p:nvSpPr>
          <p:cNvPr id="4" name="Title 3">
            <a:extLst>
              <a:ext uri="{FF2B5EF4-FFF2-40B4-BE49-F238E27FC236}">
                <a16:creationId xmlns:a16="http://schemas.microsoft.com/office/drawing/2014/main" id="{3E1ABC4A-A7DE-4F55-860E-0C3ED414AE7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FERPA?</a:t>
            </a:r>
          </a:p>
        </p:txBody>
      </p:sp>
      <p:sp>
        <p:nvSpPr>
          <p:cNvPr id="5" name="Action Button: Go Forward or Next 4">
            <a:hlinkClick r:id="" action="ppaction://hlinkshowjump?jump=nextslide" highlightClick="1"/>
            <a:extLst>
              <a:ext uri="{FF2B5EF4-FFF2-40B4-BE49-F238E27FC236}">
                <a16:creationId xmlns:a16="http://schemas.microsoft.com/office/drawing/2014/main" id="{2F356033-D049-4B98-823F-8F363D3CD3F0}"/>
              </a:ext>
            </a:extLst>
          </p:cNvPr>
          <p:cNvSpPr/>
          <p:nvPr/>
        </p:nvSpPr>
        <p:spPr>
          <a:xfrm>
            <a:off x="9296400" y="6172200"/>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6975D83C-A132-411E-9372-4BF5C6F73B6F}"/>
              </a:ext>
            </a:extLst>
          </p:cNvPr>
          <p:cNvSpPr/>
          <p:nvPr/>
        </p:nvSpPr>
        <p:spPr>
          <a:xfrm>
            <a:off x="2438400" y="6172200"/>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461394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921AA5-9159-4AF9-BD75-9C463813FB60}"/>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As defined by FERPA, an educational record is:</a:t>
            </a:r>
          </a:p>
          <a:p>
            <a:pPr lvl="1"/>
            <a:r>
              <a:rPr lang="en-US" dirty="0">
                <a:latin typeface="Arial" panose="020B0604020202020204" pitchFamily="34" charset="0"/>
                <a:cs typeface="Arial" panose="020B0604020202020204" pitchFamily="34" charset="0"/>
              </a:rPr>
              <a:t>Information about a student that is maintained by the University as part of the educational process.</a:t>
            </a:r>
          </a:p>
          <a:p>
            <a:pPr marL="0" indent="0">
              <a:buNone/>
            </a:pPr>
            <a:endParaRPr lang="en-US"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5CD8D747-8D6E-4D5D-B162-0183450B31F7}"/>
              </a:ext>
            </a:extLst>
          </p:cNvPr>
          <p:cNvSpPr>
            <a:spLocks noGrp="1"/>
          </p:cNvSpPr>
          <p:nvPr>
            <p:ph type="sldNum" sz="quarter" idx="4"/>
          </p:nvPr>
        </p:nvSpPr>
        <p:spPr/>
        <p:txBody>
          <a:bodyPr/>
          <a:lstStyle/>
          <a:p>
            <a:fld id="{1539B2AB-5319-FC43-9DFA-B39ECF88E227}" type="slidenum">
              <a:rPr lang="en-US" smtClean="0"/>
              <a:t>3</a:t>
            </a:fld>
            <a:endParaRPr lang="en-US"/>
          </a:p>
        </p:txBody>
      </p:sp>
      <p:sp>
        <p:nvSpPr>
          <p:cNvPr id="4" name="Title 3">
            <a:extLst>
              <a:ext uri="{FF2B5EF4-FFF2-40B4-BE49-F238E27FC236}">
                <a16:creationId xmlns:a16="http://schemas.microsoft.com/office/drawing/2014/main" id="{F68133FD-1FC7-4EBE-895B-87CCFA93511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an Educational Record?</a:t>
            </a:r>
          </a:p>
        </p:txBody>
      </p:sp>
      <p:sp>
        <p:nvSpPr>
          <p:cNvPr id="5" name="Action Button: Go Forward or Next 4">
            <a:hlinkClick r:id="" action="ppaction://hlinkshowjump?jump=nextslide" highlightClick="1"/>
            <a:extLst>
              <a:ext uri="{FF2B5EF4-FFF2-40B4-BE49-F238E27FC236}">
                <a16:creationId xmlns:a16="http://schemas.microsoft.com/office/drawing/2014/main" id="{31660C46-F0CA-4D8A-A100-CEA6F8B5BF83}"/>
              </a:ext>
            </a:extLst>
          </p:cNvPr>
          <p:cNvSpPr/>
          <p:nvPr/>
        </p:nvSpPr>
        <p:spPr>
          <a:xfrm>
            <a:off x="9296400" y="6172200"/>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8D1B7B1C-93BE-40A9-BD51-094B4DE9D1F0}"/>
              </a:ext>
            </a:extLst>
          </p:cNvPr>
          <p:cNvSpPr/>
          <p:nvPr/>
        </p:nvSpPr>
        <p:spPr>
          <a:xfrm>
            <a:off x="2438400" y="6172200"/>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564249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6BA7FF-505A-4390-9D10-7235E7107030}"/>
              </a:ext>
            </a:extLst>
          </p:cNvPr>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rPr>
              <a:t>Exceptions:</a:t>
            </a:r>
          </a:p>
          <a:p>
            <a:r>
              <a:rPr lang="en-US" dirty="0">
                <a:latin typeface="Arial" panose="020B0604020202020204" pitchFamily="34" charset="0"/>
                <a:cs typeface="Arial" panose="020B0604020202020204" pitchFamily="34" charset="0"/>
              </a:rPr>
              <a:t>The following are not considered educational records:</a:t>
            </a:r>
          </a:p>
          <a:p>
            <a:pPr lvl="1"/>
            <a:r>
              <a:rPr lang="en-US" sz="2400" dirty="0">
                <a:latin typeface="Arial" panose="020B0604020202020204" pitchFamily="34" charset="0"/>
                <a:cs typeface="Arial" panose="020B0604020202020204" pitchFamily="34" charset="0"/>
              </a:rPr>
              <a:t>Private notes of an individual faculty or staff member (“sole possession” records)</a:t>
            </a:r>
          </a:p>
          <a:p>
            <a:pPr lvl="1"/>
            <a:r>
              <a:rPr lang="en-US" sz="2400" dirty="0">
                <a:latin typeface="Arial" panose="020B0604020202020204" pitchFamily="34" charset="0"/>
                <a:cs typeface="Arial" panose="020B0604020202020204" pitchFamily="34" charset="0"/>
              </a:rPr>
              <a:t>Campus police records</a:t>
            </a:r>
          </a:p>
          <a:p>
            <a:pPr lvl="1"/>
            <a:r>
              <a:rPr lang="en-US" sz="2400" dirty="0">
                <a:latin typeface="Arial" panose="020B0604020202020204" pitchFamily="34" charset="0"/>
                <a:cs typeface="Arial" panose="020B0604020202020204" pitchFamily="34" charset="0"/>
              </a:rPr>
              <a:t>Medical records</a:t>
            </a:r>
          </a:p>
          <a:p>
            <a:pPr lvl="1"/>
            <a:r>
              <a:rPr lang="en-US" sz="2400" dirty="0">
                <a:latin typeface="Arial" panose="020B0604020202020204" pitchFamily="34" charset="0"/>
                <a:cs typeface="Arial" panose="020B0604020202020204" pitchFamily="34" charset="0"/>
              </a:rPr>
              <a:t>Aggregate (statistical) data that contains no personally identifiable information about any student.</a:t>
            </a:r>
          </a:p>
        </p:txBody>
      </p:sp>
      <p:sp>
        <p:nvSpPr>
          <p:cNvPr id="3" name="Slide Number Placeholder 2">
            <a:extLst>
              <a:ext uri="{FF2B5EF4-FFF2-40B4-BE49-F238E27FC236}">
                <a16:creationId xmlns:a16="http://schemas.microsoft.com/office/drawing/2014/main" id="{4D386285-0FCB-44A3-A1DB-16367B3238A4}"/>
              </a:ext>
            </a:extLst>
          </p:cNvPr>
          <p:cNvSpPr>
            <a:spLocks noGrp="1"/>
          </p:cNvSpPr>
          <p:nvPr>
            <p:ph type="sldNum" sz="quarter" idx="4"/>
          </p:nvPr>
        </p:nvSpPr>
        <p:spPr/>
        <p:txBody>
          <a:bodyPr/>
          <a:lstStyle/>
          <a:p>
            <a:fld id="{1539B2AB-5319-FC43-9DFA-B39ECF88E227}" type="slidenum">
              <a:rPr lang="en-US" smtClean="0"/>
              <a:t>4</a:t>
            </a:fld>
            <a:endParaRPr lang="en-US"/>
          </a:p>
        </p:txBody>
      </p:sp>
      <p:sp>
        <p:nvSpPr>
          <p:cNvPr id="4" name="Title 3">
            <a:extLst>
              <a:ext uri="{FF2B5EF4-FFF2-40B4-BE49-F238E27FC236}">
                <a16:creationId xmlns:a16="http://schemas.microsoft.com/office/drawing/2014/main" id="{01FA6E08-DF0A-44FB-B3D5-51122BB37F5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an Educational Record?</a:t>
            </a:r>
          </a:p>
        </p:txBody>
      </p:sp>
      <p:sp>
        <p:nvSpPr>
          <p:cNvPr id="5" name="Action Button: Go Forward or Next 4">
            <a:hlinkClick r:id="" action="ppaction://hlinkshowjump?jump=nextslide" highlightClick="1"/>
            <a:extLst>
              <a:ext uri="{FF2B5EF4-FFF2-40B4-BE49-F238E27FC236}">
                <a16:creationId xmlns:a16="http://schemas.microsoft.com/office/drawing/2014/main" id="{1FFBFBB8-C6B2-410E-B7E7-0DB19F765D77}"/>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A2CD7CB4-83FB-4881-B98D-E7E81AA35978}"/>
              </a:ext>
            </a:extLst>
          </p:cNvPr>
          <p:cNvSpPr/>
          <p:nvPr/>
        </p:nvSpPr>
        <p:spPr>
          <a:xfrm>
            <a:off x="2438400" y="6172200"/>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19053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9917D7-9CD7-4CAE-B5F5-14FDA5E0D810}"/>
              </a:ext>
            </a:extLst>
          </p:cNvPr>
          <p:cNvSpPr>
            <a:spLocks noGrp="1"/>
          </p:cNvSpPr>
          <p:nvPr>
            <p:ph idx="1"/>
          </p:nvPr>
        </p:nvSpPr>
        <p:spPr/>
        <p:txBody>
          <a:bodyPr/>
          <a:lstStyle/>
          <a:p>
            <a:pPr marL="0" indent="0">
              <a:buNone/>
            </a:pPr>
            <a:r>
              <a:rPr lang="en-US" sz="2400" dirty="0">
                <a:latin typeface="Arial" panose="020B0604020202020204" pitchFamily="34" charset="0"/>
                <a:cs typeface="Arial" panose="020B0604020202020204" pitchFamily="34" charset="0"/>
              </a:rPr>
              <a:t>Be aware! The contents of an educational record may appear in a variety of forms, such as a:</a:t>
            </a:r>
          </a:p>
          <a:p>
            <a:r>
              <a:rPr lang="en-US" sz="2400" dirty="0">
                <a:latin typeface="Arial" panose="020B0604020202020204" pitchFamily="34" charset="0"/>
                <a:cs typeface="Arial" panose="020B0604020202020204" pitchFamily="34" charset="0"/>
              </a:rPr>
              <a:t>Handwritten document</a:t>
            </a:r>
          </a:p>
          <a:p>
            <a:r>
              <a:rPr lang="en-US" sz="2400" dirty="0">
                <a:latin typeface="Arial" panose="020B0604020202020204" pitchFamily="34" charset="0"/>
                <a:cs typeface="Arial" panose="020B0604020202020204" pitchFamily="34" charset="0"/>
              </a:rPr>
              <a:t>Computer file</a:t>
            </a:r>
          </a:p>
          <a:p>
            <a:r>
              <a:rPr lang="en-US" sz="2400" dirty="0">
                <a:latin typeface="Arial" panose="020B0604020202020204" pitchFamily="34" charset="0"/>
                <a:cs typeface="Arial" panose="020B0604020202020204" pitchFamily="34" charset="0"/>
              </a:rPr>
              <a:t>Computer screen</a:t>
            </a:r>
          </a:p>
          <a:p>
            <a:r>
              <a:rPr lang="en-US" sz="2400" dirty="0">
                <a:latin typeface="Arial" panose="020B0604020202020204" pitchFamily="34" charset="0"/>
                <a:cs typeface="Arial" panose="020B0604020202020204" pitchFamily="34" charset="0"/>
              </a:rPr>
              <a:t>Printout</a:t>
            </a:r>
          </a:p>
          <a:p>
            <a:r>
              <a:rPr lang="en-US" sz="2400" dirty="0">
                <a:latin typeface="Arial" panose="020B0604020202020204" pitchFamily="34" charset="0"/>
                <a:cs typeface="Arial" panose="020B0604020202020204" pitchFamily="34" charset="0"/>
              </a:rPr>
              <a:t>Verbal exchange</a:t>
            </a:r>
          </a:p>
          <a:p>
            <a:pPr marL="0" indent="0">
              <a:buNone/>
            </a:pPr>
            <a:r>
              <a:rPr lang="en-US" sz="2400" dirty="0">
                <a:latin typeface="Arial" panose="020B0604020202020204" pitchFamily="34" charset="0"/>
                <a:cs typeface="Arial" panose="020B0604020202020204" pitchFamily="34" charset="0"/>
              </a:rPr>
              <a:t>Student information must be handled with the same care, regardless of whether it is used in written, electronic, or verbal form.</a:t>
            </a:r>
          </a:p>
        </p:txBody>
      </p:sp>
      <p:sp>
        <p:nvSpPr>
          <p:cNvPr id="3" name="Slide Number Placeholder 2">
            <a:extLst>
              <a:ext uri="{FF2B5EF4-FFF2-40B4-BE49-F238E27FC236}">
                <a16:creationId xmlns:a16="http://schemas.microsoft.com/office/drawing/2014/main" id="{D8BD6B34-5DB9-4E52-9D23-A830BA46C35D}"/>
              </a:ext>
            </a:extLst>
          </p:cNvPr>
          <p:cNvSpPr>
            <a:spLocks noGrp="1"/>
          </p:cNvSpPr>
          <p:nvPr>
            <p:ph type="sldNum" sz="quarter" idx="4"/>
          </p:nvPr>
        </p:nvSpPr>
        <p:spPr/>
        <p:txBody>
          <a:bodyPr/>
          <a:lstStyle/>
          <a:p>
            <a:fld id="{1539B2AB-5319-FC43-9DFA-B39ECF88E227}" type="slidenum">
              <a:rPr lang="en-US" smtClean="0"/>
              <a:t>5</a:t>
            </a:fld>
            <a:endParaRPr lang="en-US"/>
          </a:p>
        </p:txBody>
      </p:sp>
      <p:sp>
        <p:nvSpPr>
          <p:cNvPr id="4" name="Title 3">
            <a:extLst>
              <a:ext uri="{FF2B5EF4-FFF2-40B4-BE49-F238E27FC236}">
                <a16:creationId xmlns:a16="http://schemas.microsoft.com/office/drawing/2014/main" id="{5500CDA7-FAE7-4489-A6A3-593B652F4A17}"/>
              </a:ext>
            </a:extLst>
          </p:cNvPr>
          <p:cNvSpPr>
            <a:spLocks noGrp="1"/>
          </p:cNvSpPr>
          <p:nvPr>
            <p:ph type="title"/>
          </p:nvPr>
        </p:nvSpPr>
        <p:spPr/>
        <p:txBody>
          <a:bodyPr/>
          <a:lstStyle/>
          <a:p>
            <a:r>
              <a:rPr lang="en-US" sz="4000" dirty="0">
                <a:latin typeface="Arial" panose="020B0604020202020204" pitchFamily="34" charset="0"/>
                <a:cs typeface="Arial" panose="020B0604020202020204" pitchFamily="34" charset="0"/>
              </a:rPr>
              <a:t>What Is an Educational Record? Be Aware!</a:t>
            </a:r>
          </a:p>
        </p:txBody>
      </p:sp>
      <p:sp>
        <p:nvSpPr>
          <p:cNvPr id="5" name="Action Button: Go Forward or Next 4">
            <a:hlinkClick r:id="" action="ppaction://hlinkshowjump?jump=nextslide" highlightClick="1"/>
            <a:extLst>
              <a:ext uri="{FF2B5EF4-FFF2-40B4-BE49-F238E27FC236}">
                <a16:creationId xmlns:a16="http://schemas.microsoft.com/office/drawing/2014/main" id="{590CFF7C-AE95-4038-B1BD-A53783321A08}"/>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ction Button: Go Back or Previous 5">
            <a:hlinkClick r:id="" action="ppaction://hlinkshowjump?jump=previousslide" highlightClick="1"/>
            <a:extLst>
              <a:ext uri="{FF2B5EF4-FFF2-40B4-BE49-F238E27FC236}">
                <a16:creationId xmlns:a16="http://schemas.microsoft.com/office/drawing/2014/main" id="{AB20A1F3-18C2-474A-B9B4-58B9C3C2E9C5}"/>
              </a:ext>
            </a:extLst>
          </p:cNvPr>
          <p:cNvSpPr/>
          <p:nvPr/>
        </p:nvSpPr>
        <p:spPr>
          <a:xfrm>
            <a:off x="2438400" y="6172201"/>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102746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0B3FCB-FA91-4F3B-8C9C-AA1F58F147C3}"/>
              </a:ext>
            </a:extLst>
          </p:cNvPr>
          <p:cNvSpPr>
            <a:spLocks noGrp="1"/>
          </p:cNvSpPr>
          <p:nvPr>
            <p:ph idx="1"/>
          </p:nvPr>
        </p:nvSpPr>
        <p:spPr/>
        <p:txBody>
          <a:bodyPr/>
          <a:lstStyle/>
          <a:p>
            <a:pPr marL="0" indent="0">
              <a:buNone/>
            </a:pPr>
            <a:r>
              <a:rPr lang="en-US" dirty="0"/>
              <a:t>FERPA allows colleges and universities to classify part of the educational record as “directory” information.</a:t>
            </a:r>
          </a:p>
          <a:p>
            <a:r>
              <a:rPr lang="en-US" sz="2800" dirty="0"/>
              <a:t>Normally, schools may disclose directory information without the written consent of the student. This includes information such as:</a:t>
            </a:r>
          </a:p>
          <a:p>
            <a:pPr lvl="1"/>
            <a:r>
              <a:rPr lang="en-US" sz="2400" dirty="0"/>
              <a:t>Name</a:t>
            </a:r>
          </a:p>
          <a:p>
            <a:pPr lvl="1"/>
            <a:r>
              <a:rPr lang="en-US" sz="2400" dirty="0"/>
              <a:t>Addresses (including e-mail)</a:t>
            </a:r>
          </a:p>
          <a:p>
            <a:pPr lvl="1"/>
            <a:r>
              <a:rPr lang="en-US" sz="2400" dirty="0"/>
              <a:t>Telephone numbers</a:t>
            </a:r>
          </a:p>
        </p:txBody>
      </p:sp>
      <p:sp>
        <p:nvSpPr>
          <p:cNvPr id="3" name="Slide Number Placeholder 2">
            <a:extLst>
              <a:ext uri="{FF2B5EF4-FFF2-40B4-BE49-F238E27FC236}">
                <a16:creationId xmlns:a16="http://schemas.microsoft.com/office/drawing/2014/main" id="{CF64BC24-B94A-4742-94AE-E05A18F1C5F7}"/>
              </a:ext>
            </a:extLst>
          </p:cNvPr>
          <p:cNvSpPr>
            <a:spLocks noGrp="1"/>
          </p:cNvSpPr>
          <p:nvPr>
            <p:ph type="sldNum" sz="quarter" idx="4"/>
          </p:nvPr>
        </p:nvSpPr>
        <p:spPr/>
        <p:txBody>
          <a:bodyPr/>
          <a:lstStyle/>
          <a:p>
            <a:fld id="{1539B2AB-5319-FC43-9DFA-B39ECF88E227}" type="slidenum">
              <a:rPr lang="en-US" smtClean="0"/>
              <a:t>6</a:t>
            </a:fld>
            <a:endParaRPr lang="en-US"/>
          </a:p>
        </p:txBody>
      </p:sp>
      <p:sp>
        <p:nvSpPr>
          <p:cNvPr id="4" name="Title 3">
            <a:extLst>
              <a:ext uri="{FF2B5EF4-FFF2-40B4-BE49-F238E27FC236}">
                <a16:creationId xmlns:a16="http://schemas.microsoft.com/office/drawing/2014/main" id="{A3B90D3D-09D9-4C06-A07E-3D6A41DC8B92}"/>
              </a:ext>
            </a:extLst>
          </p:cNvPr>
          <p:cNvSpPr>
            <a:spLocks noGrp="1"/>
          </p:cNvSpPr>
          <p:nvPr>
            <p:ph type="title"/>
          </p:nvPr>
        </p:nvSpPr>
        <p:spPr/>
        <p:txBody>
          <a:bodyPr/>
          <a:lstStyle/>
          <a:p>
            <a:r>
              <a:rPr lang="en-US" dirty="0"/>
              <a:t>Directory Information</a:t>
            </a:r>
          </a:p>
        </p:txBody>
      </p:sp>
      <p:sp>
        <p:nvSpPr>
          <p:cNvPr id="7" name="Action Button: Go Forward or Next 6">
            <a:hlinkClick r:id="" action="ppaction://hlinkshowjump?jump=nextslide" highlightClick="1"/>
            <a:extLst>
              <a:ext uri="{FF2B5EF4-FFF2-40B4-BE49-F238E27FC236}">
                <a16:creationId xmlns:a16="http://schemas.microsoft.com/office/drawing/2014/main" id="{FCA8FEEE-873D-4E99-AE31-F1A36B08177A}"/>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Action Button: Go Back or Previous 7">
            <a:hlinkClick r:id="" action="ppaction://hlinkshowjump?jump=previousslide" highlightClick="1"/>
            <a:extLst>
              <a:ext uri="{FF2B5EF4-FFF2-40B4-BE49-F238E27FC236}">
                <a16:creationId xmlns:a16="http://schemas.microsoft.com/office/drawing/2014/main" id="{7E280F5C-5E4E-4B09-99E0-2D8421EFF584}"/>
              </a:ext>
            </a:extLst>
          </p:cNvPr>
          <p:cNvSpPr/>
          <p:nvPr/>
        </p:nvSpPr>
        <p:spPr>
          <a:xfrm>
            <a:off x="2438400" y="6172201"/>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0834956"/>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5FE50EF-CD2D-4D3E-91E8-59ECEE3AB8E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Directory Information</a:t>
            </a:r>
          </a:p>
        </p:txBody>
      </p:sp>
      <p:sp>
        <p:nvSpPr>
          <p:cNvPr id="5" name="Content Placeholder 4">
            <a:extLst>
              <a:ext uri="{FF2B5EF4-FFF2-40B4-BE49-F238E27FC236}">
                <a16:creationId xmlns:a16="http://schemas.microsoft.com/office/drawing/2014/main" id="{E64E6BE8-630D-4A83-B2F8-2F47657B6BC4}"/>
              </a:ext>
            </a:extLst>
          </p:cNvPr>
          <p:cNvSpPr>
            <a:spLocks noGrp="1"/>
          </p:cNvSpPr>
          <p:nvPr>
            <p:ph sz="half" idx="1"/>
          </p:nvPr>
        </p:nvSpPr>
        <p:spPr>
          <a:xfrm>
            <a:off x="1219200" y="2819400"/>
            <a:ext cx="4775200" cy="3352800"/>
          </a:xfrm>
        </p:spPr>
        <p:txBody>
          <a:bodyPr/>
          <a:lstStyle/>
          <a:p>
            <a:r>
              <a:rPr lang="en-US" sz="1800" dirty="0">
                <a:latin typeface="Arial" panose="020B0604020202020204" pitchFamily="34" charset="0"/>
                <a:cs typeface="Arial" panose="020B0604020202020204" pitchFamily="34" charset="0"/>
              </a:rPr>
              <a:t>Name, date and place of birth, and hometown</a:t>
            </a:r>
          </a:p>
          <a:p>
            <a:r>
              <a:rPr lang="en-US" sz="1800" dirty="0">
                <a:latin typeface="Arial" panose="020B0604020202020204" pitchFamily="34" charset="0"/>
                <a:cs typeface="Arial" panose="020B0604020202020204" pitchFamily="34" charset="0"/>
              </a:rPr>
              <a:t>University Identification Number (UIN)</a:t>
            </a:r>
          </a:p>
          <a:p>
            <a:r>
              <a:rPr lang="en-US" sz="1800" dirty="0">
                <a:latin typeface="Arial" panose="020B0604020202020204" pitchFamily="34" charset="0"/>
                <a:cs typeface="Arial" panose="020B0604020202020204" pitchFamily="34" charset="0"/>
              </a:rPr>
              <a:t>Address(es), electronic address (e-mail), and telephone number(s)</a:t>
            </a:r>
          </a:p>
          <a:p>
            <a:r>
              <a:rPr lang="en-US" sz="1800" dirty="0">
                <a:latin typeface="Arial" panose="020B0604020202020204" pitchFamily="34" charset="0"/>
                <a:cs typeface="Arial" panose="020B0604020202020204" pitchFamily="34" charset="0"/>
              </a:rPr>
              <a:t>Classification (freshman, sophomore, junior, senior, graduate level, non-degree, etc.)</a:t>
            </a:r>
          </a:p>
          <a:p>
            <a:r>
              <a:rPr lang="en-US" sz="1800" dirty="0">
                <a:latin typeface="Arial" panose="020B0604020202020204" pitchFamily="34" charset="0"/>
                <a:cs typeface="Arial" panose="020B0604020202020204" pitchFamily="34" charset="0"/>
              </a:rPr>
              <a:t>Campus attendance site</a:t>
            </a:r>
          </a:p>
          <a:p>
            <a:r>
              <a:rPr lang="en-US" sz="1800" dirty="0">
                <a:latin typeface="Arial" panose="020B0604020202020204" pitchFamily="34" charset="0"/>
                <a:cs typeface="Arial" panose="020B0604020202020204" pitchFamily="34" charset="0"/>
              </a:rPr>
              <a:t>Previous educational institution(s) attended</a:t>
            </a:r>
          </a:p>
        </p:txBody>
      </p:sp>
      <p:sp>
        <p:nvSpPr>
          <p:cNvPr id="6" name="Content Placeholder 5">
            <a:extLst>
              <a:ext uri="{FF2B5EF4-FFF2-40B4-BE49-F238E27FC236}">
                <a16:creationId xmlns:a16="http://schemas.microsoft.com/office/drawing/2014/main" id="{14EC79B7-C1D6-4FF2-AD14-24302424814A}"/>
              </a:ext>
            </a:extLst>
          </p:cNvPr>
          <p:cNvSpPr>
            <a:spLocks noGrp="1"/>
          </p:cNvSpPr>
          <p:nvPr>
            <p:ph sz="half" idx="2"/>
          </p:nvPr>
        </p:nvSpPr>
        <p:spPr>
          <a:xfrm>
            <a:off x="6096000" y="2819400"/>
            <a:ext cx="5384800" cy="3276600"/>
          </a:xfrm>
        </p:spPr>
        <p:txBody>
          <a:bodyPr/>
          <a:lstStyle/>
          <a:p>
            <a:r>
              <a:rPr lang="en-US" sz="1800" dirty="0">
                <a:latin typeface="Arial" panose="020B0604020202020204" pitchFamily="34" charset="0"/>
                <a:cs typeface="Arial" panose="020B0604020202020204" pitchFamily="34" charset="0"/>
              </a:rPr>
              <a:t>College and fields of study: major(s), minor(s), concentration(s), certificate(s)</a:t>
            </a:r>
          </a:p>
          <a:p>
            <a:r>
              <a:rPr lang="en-US" sz="1800" dirty="0">
                <a:latin typeface="Arial" panose="020B0604020202020204" pitchFamily="34" charset="0"/>
                <a:cs typeface="Arial" panose="020B0604020202020204" pitchFamily="34" charset="0"/>
              </a:rPr>
              <a:t>Participation in recognized university activities and sports, including height, weight, and position of athletic team members</a:t>
            </a:r>
          </a:p>
          <a:p>
            <a:r>
              <a:rPr lang="en-US" sz="1800" dirty="0">
                <a:latin typeface="Arial" panose="020B0604020202020204" pitchFamily="34" charset="0"/>
                <a:cs typeface="Arial" panose="020B0604020202020204" pitchFamily="34" charset="0"/>
              </a:rPr>
              <a:t>Dates of attendance (including full or part-time status) and date of admission</a:t>
            </a:r>
          </a:p>
          <a:p>
            <a:r>
              <a:rPr lang="en-US" sz="1800" dirty="0">
                <a:latin typeface="Arial" panose="020B0604020202020204" pitchFamily="34" charset="0"/>
                <a:cs typeface="Arial" panose="020B0604020202020204" pitchFamily="34" charset="0"/>
              </a:rPr>
              <a:t>Degrees, honors, awards, certificates anticipated or received</a:t>
            </a:r>
          </a:p>
          <a:p>
            <a:r>
              <a:rPr lang="en-US" sz="1800" dirty="0">
                <a:latin typeface="Arial" panose="020B0604020202020204" pitchFamily="34" charset="0"/>
                <a:cs typeface="Arial" panose="020B0604020202020204" pitchFamily="34" charset="0"/>
              </a:rPr>
              <a:t>Picture</a:t>
            </a:r>
          </a:p>
          <a:p>
            <a:endParaRPr lang="en-US" sz="18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DE1F74AE-1FEA-4E2A-951D-5FC2C9A37BD7}"/>
              </a:ext>
            </a:extLst>
          </p:cNvPr>
          <p:cNvSpPr>
            <a:spLocks noGrp="1"/>
          </p:cNvSpPr>
          <p:nvPr>
            <p:ph type="sldNum" sz="quarter" idx="4"/>
          </p:nvPr>
        </p:nvSpPr>
        <p:spPr/>
        <p:txBody>
          <a:bodyPr/>
          <a:lstStyle/>
          <a:p>
            <a:fld id="{1539B2AB-5319-FC43-9DFA-B39ECF88E227}" type="slidenum">
              <a:rPr lang="en-US" smtClean="0"/>
              <a:t>7</a:t>
            </a:fld>
            <a:endParaRPr lang="en-US"/>
          </a:p>
        </p:txBody>
      </p:sp>
      <p:sp>
        <p:nvSpPr>
          <p:cNvPr id="7" name="TextBox 6">
            <a:extLst>
              <a:ext uri="{FF2B5EF4-FFF2-40B4-BE49-F238E27FC236}">
                <a16:creationId xmlns:a16="http://schemas.microsoft.com/office/drawing/2014/main" id="{53F7B9DE-D3A3-4775-8D1D-F75D0D39ACD0}"/>
              </a:ext>
            </a:extLst>
          </p:cNvPr>
          <p:cNvSpPr txBox="1"/>
          <p:nvPr/>
        </p:nvSpPr>
        <p:spPr>
          <a:xfrm>
            <a:off x="1219200" y="2048268"/>
            <a:ext cx="10121682" cy="575542"/>
          </a:xfrm>
          <a:prstGeom prst="rect">
            <a:avLst/>
          </a:prstGeom>
          <a:noFill/>
        </p:spPr>
        <p:txBody>
          <a:bodyPr wrap="none" rtlCol="0">
            <a:spAutoFit/>
          </a:bodyPr>
          <a:lstStyle/>
          <a:p>
            <a:r>
              <a:rPr lang="en-US" sz="2800" dirty="0"/>
              <a:t>At UIS, directory information for current students also includes</a:t>
            </a:r>
            <a:r>
              <a:rPr lang="en-US" dirty="0"/>
              <a:t>:</a:t>
            </a:r>
          </a:p>
        </p:txBody>
      </p:sp>
      <p:sp>
        <p:nvSpPr>
          <p:cNvPr id="8" name="Action Button: Go Forward or Next 7">
            <a:hlinkClick r:id="" action="ppaction://hlinkshowjump?jump=nextslide" highlightClick="1"/>
            <a:extLst>
              <a:ext uri="{FF2B5EF4-FFF2-40B4-BE49-F238E27FC236}">
                <a16:creationId xmlns:a16="http://schemas.microsoft.com/office/drawing/2014/main" id="{5BD37FC5-3E81-4007-B5FC-FDC251E140AC}"/>
              </a:ext>
            </a:extLst>
          </p:cNvPr>
          <p:cNvSpPr/>
          <p:nvPr/>
        </p:nvSpPr>
        <p:spPr>
          <a:xfrm>
            <a:off x="9296400" y="6172201"/>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Action Button: Go Back or Previous 8">
            <a:hlinkClick r:id="" action="ppaction://hlinkshowjump?jump=previousslide" highlightClick="1"/>
            <a:extLst>
              <a:ext uri="{FF2B5EF4-FFF2-40B4-BE49-F238E27FC236}">
                <a16:creationId xmlns:a16="http://schemas.microsoft.com/office/drawing/2014/main" id="{BD4801DE-E1C3-44B3-BC0B-187E38D89B9D}"/>
              </a:ext>
            </a:extLst>
          </p:cNvPr>
          <p:cNvSpPr/>
          <p:nvPr/>
        </p:nvSpPr>
        <p:spPr>
          <a:xfrm>
            <a:off x="2438400" y="6172201"/>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961467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080D11C-B111-4850-81E3-2DA259A8CA8E}"/>
              </a:ext>
            </a:extLst>
          </p:cNvPr>
          <p:cNvSpPr>
            <a:spLocks noGrp="1"/>
          </p:cNvSpPr>
          <p:nvPr>
            <p:ph idx="1"/>
          </p:nvPr>
        </p:nvSpPr>
        <p:spPr/>
        <p:txBody>
          <a:bodyPr/>
          <a:lstStyle/>
          <a:p>
            <a:pPr marL="0" indent="0">
              <a:buNone/>
            </a:pPr>
            <a:r>
              <a:rPr lang="en-US" dirty="0"/>
              <a:t>Caution: Although FERPA allows for release of directory information, University policy prohibits the release of lists of information, including directory information, except for a “legitimate educational purpose.” See the </a:t>
            </a:r>
            <a:r>
              <a:rPr lang="en-US" dirty="0">
                <a:hlinkClick r:id="rId2"/>
              </a:rPr>
              <a:t>UIS Student Record Policy</a:t>
            </a:r>
            <a:r>
              <a:rPr lang="en-US" dirty="0"/>
              <a:t> for more details.</a:t>
            </a:r>
          </a:p>
        </p:txBody>
      </p:sp>
      <p:sp>
        <p:nvSpPr>
          <p:cNvPr id="5" name="Slide Number Placeholder 4">
            <a:extLst>
              <a:ext uri="{FF2B5EF4-FFF2-40B4-BE49-F238E27FC236}">
                <a16:creationId xmlns:a16="http://schemas.microsoft.com/office/drawing/2014/main" id="{DA187309-EFCB-4906-923B-9EB056F6A1BC}"/>
              </a:ext>
            </a:extLst>
          </p:cNvPr>
          <p:cNvSpPr>
            <a:spLocks noGrp="1"/>
          </p:cNvSpPr>
          <p:nvPr>
            <p:ph type="sldNum" sz="quarter" idx="4"/>
          </p:nvPr>
        </p:nvSpPr>
        <p:spPr/>
        <p:txBody>
          <a:bodyPr/>
          <a:lstStyle/>
          <a:p>
            <a:fld id="{1539B2AB-5319-FC43-9DFA-B39ECF88E227}" type="slidenum">
              <a:rPr lang="en-US" smtClean="0"/>
              <a:t>8</a:t>
            </a:fld>
            <a:endParaRPr lang="en-US"/>
          </a:p>
        </p:txBody>
      </p:sp>
      <p:sp>
        <p:nvSpPr>
          <p:cNvPr id="6" name="Title 5">
            <a:extLst>
              <a:ext uri="{FF2B5EF4-FFF2-40B4-BE49-F238E27FC236}">
                <a16:creationId xmlns:a16="http://schemas.microsoft.com/office/drawing/2014/main" id="{E1075ED8-CC71-4635-9AE2-78D748AD3CB9}"/>
              </a:ext>
            </a:extLst>
          </p:cNvPr>
          <p:cNvSpPr>
            <a:spLocks noGrp="1"/>
          </p:cNvSpPr>
          <p:nvPr>
            <p:ph type="title"/>
          </p:nvPr>
        </p:nvSpPr>
        <p:spPr/>
        <p:txBody>
          <a:bodyPr/>
          <a:lstStyle/>
          <a:p>
            <a:r>
              <a:rPr lang="en-US" dirty="0"/>
              <a:t>Directory Information</a:t>
            </a:r>
          </a:p>
        </p:txBody>
      </p:sp>
      <p:sp>
        <p:nvSpPr>
          <p:cNvPr id="8" name="Action Button: Go Forward or Next 7">
            <a:hlinkClick r:id="" action="ppaction://hlinkshowjump?jump=nextslide" highlightClick="1"/>
            <a:extLst>
              <a:ext uri="{FF2B5EF4-FFF2-40B4-BE49-F238E27FC236}">
                <a16:creationId xmlns:a16="http://schemas.microsoft.com/office/drawing/2014/main" id="{1428B8AE-9BCB-4706-AE9A-51881B36E77E}"/>
              </a:ext>
            </a:extLst>
          </p:cNvPr>
          <p:cNvSpPr/>
          <p:nvPr/>
        </p:nvSpPr>
        <p:spPr>
          <a:xfrm>
            <a:off x="9296400" y="6172200"/>
            <a:ext cx="4572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Action Button: Go Back or Previous 8">
            <a:hlinkClick r:id="" action="ppaction://hlinkshowjump?jump=previousslide" highlightClick="1"/>
            <a:extLst>
              <a:ext uri="{FF2B5EF4-FFF2-40B4-BE49-F238E27FC236}">
                <a16:creationId xmlns:a16="http://schemas.microsoft.com/office/drawing/2014/main" id="{05C58694-9A58-4B7C-8098-172647F5ED98}"/>
              </a:ext>
            </a:extLst>
          </p:cNvPr>
          <p:cNvSpPr/>
          <p:nvPr/>
        </p:nvSpPr>
        <p:spPr>
          <a:xfrm>
            <a:off x="2438400" y="6172201"/>
            <a:ext cx="4572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9929916"/>
      </p:ext>
    </p:extLst>
  </p:cSld>
  <p:clrMapOvr>
    <a:masterClrMapping/>
  </p:clrMapOvr>
  <p:transition spd="slow">
    <p:wipe/>
  </p:transition>
</p:sld>
</file>

<file path=ppt/theme/theme1.xml><?xml version="1.0" encoding="utf-8"?>
<a:theme xmlns:a="http://schemas.openxmlformats.org/drawingml/2006/main" name="UIS-PPT-Template-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B4A58245-3BBD-4ADD-A0FE-ED9A79AC6CCF}" vid="{3792A3F9-FEE6-4B9C-A712-845F2E112C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UIS-PPT-Template-4</Template>
  <TotalTime>682</TotalTime>
  <Words>1648</Words>
  <Application>Microsoft Macintosh PowerPoint</Application>
  <PresentationFormat>Widescreen</PresentationFormat>
  <Paragraphs>138</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Cambria</vt:lpstr>
      <vt:lpstr>Courier New</vt:lpstr>
      <vt:lpstr>Myriad Pro</vt:lpstr>
      <vt:lpstr>Times New Roman</vt:lpstr>
      <vt:lpstr>Wingdings</vt:lpstr>
      <vt:lpstr>UIS-PPT-Template-4</vt:lpstr>
      <vt:lpstr>FERPA Tutorial</vt:lpstr>
      <vt:lpstr>What is FERPA?</vt:lpstr>
      <vt:lpstr>WHAT is FERPA?</vt:lpstr>
      <vt:lpstr>What Is an Educational Record?</vt:lpstr>
      <vt:lpstr>What Is an Educational Record?</vt:lpstr>
      <vt:lpstr>What Is an Educational Record? Be Aware!</vt:lpstr>
      <vt:lpstr>Directory Information</vt:lpstr>
      <vt:lpstr>Directory Information</vt:lpstr>
      <vt:lpstr>Directory Information</vt:lpstr>
      <vt:lpstr>Suppressed Directory Information</vt:lpstr>
      <vt:lpstr>Suppressed Directory Information</vt:lpstr>
      <vt:lpstr>Suppressed Directory Information</vt:lpstr>
      <vt:lpstr>Suppressed Directory Information</vt:lpstr>
      <vt:lpstr>Suppressed Directory Information</vt:lpstr>
      <vt:lpstr>Non-directory Information</vt:lpstr>
      <vt:lpstr>Non-directory Information</vt:lpstr>
      <vt:lpstr>Protecting a Student’s Privacy</vt:lpstr>
      <vt:lpstr>Your Responsibilities</vt:lpstr>
      <vt:lpstr>Student Records</vt:lpstr>
      <vt:lpstr>Other Prohibited Uses of Student Records</vt:lpstr>
      <vt:lpstr>Freedom of Information Act (FOIA)</vt:lpstr>
      <vt:lpstr>Use of Your EnterpriseId or NetId</vt:lpstr>
      <vt:lpstr>Use of Your EnterpriseId or NetId</vt:lpstr>
      <vt:lpstr>Protect Stored Data</vt:lpstr>
      <vt:lpstr>Protect Stored Data</vt:lpstr>
      <vt:lpstr>FERPA Quiz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FERPA Tutorial</dc:title>
  <dc:creator>Sowinski, John A</dc:creator>
  <cp:lastModifiedBy>Landgrebe, Jessica</cp:lastModifiedBy>
  <cp:revision>24</cp:revision>
  <dcterms:created xsi:type="dcterms:W3CDTF">2021-02-23T21:40:37Z</dcterms:created>
  <dcterms:modified xsi:type="dcterms:W3CDTF">2021-06-03T17:22:02Z</dcterms:modified>
</cp:coreProperties>
</file>